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319" r:id="rId2"/>
    <p:sldId id="338" r:id="rId3"/>
    <p:sldId id="339" r:id="rId4"/>
    <p:sldId id="340" r:id="rId5"/>
    <p:sldId id="336" r:id="rId6"/>
    <p:sldId id="345" r:id="rId7"/>
    <p:sldId id="347" r:id="rId8"/>
    <p:sldId id="348" r:id="rId9"/>
    <p:sldId id="332" r:id="rId10"/>
    <p:sldId id="334" r:id="rId11"/>
    <p:sldId id="341" r:id="rId12"/>
    <p:sldId id="342" r:id="rId13"/>
    <p:sldId id="343" r:id="rId14"/>
    <p:sldId id="344" r:id="rId15"/>
    <p:sldId id="330" r:id="rId16"/>
    <p:sldId id="331" r:id="rId17"/>
    <p:sldId id="303" r:id="rId18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7DB4F5C1-B1FD-4FC5-BBF6-B25849BA11CF}">
          <p14:sldIdLst>
            <p14:sldId id="319"/>
            <p14:sldId id="338"/>
            <p14:sldId id="339"/>
            <p14:sldId id="340"/>
            <p14:sldId id="336"/>
            <p14:sldId id="345"/>
            <p14:sldId id="347"/>
            <p14:sldId id="348"/>
            <p14:sldId id="332"/>
            <p14:sldId id="334"/>
            <p14:sldId id="341"/>
            <p14:sldId id="342"/>
            <p14:sldId id="343"/>
            <p14:sldId id="344"/>
            <p14:sldId id="330"/>
            <p14:sldId id="331"/>
            <p14:sldId id="30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DFF"/>
    <a:srgbClr val="426C9F"/>
    <a:srgbClr val="17355E"/>
    <a:srgbClr val="DBF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87" autoAdjust="0"/>
    <p:restoredTop sz="90352"/>
  </p:normalViewPr>
  <p:slideViewPr>
    <p:cSldViewPr snapToGrid="0" snapToObjects="1">
      <p:cViewPr varScale="1">
        <p:scale>
          <a:sx n="106" d="100"/>
          <a:sy n="106" d="100"/>
        </p:scale>
        <p:origin x="208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61" d="100"/>
          <a:sy n="61" d="100"/>
        </p:scale>
        <p:origin x="2592" y="3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2D77337-8866-4343-BC15-8C0210E1B1A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WP number. WP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E6478B-B7F0-7648-82A1-8D338AD47C8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338CEFE4-15D7-4AD2-A5F8-0AFD590DCBB6}" type="datetime1">
              <a:rPr lang="en-US" altLang="en-US"/>
              <a:pPr>
                <a:defRPr/>
              </a:pPr>
              <a:t>10/13/21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08BFF4-B5E7-4449-9D07-DC7C6C37838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998728-A7E8-A649-97FD-6BD3D6796A8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70331BB2-A36F-493D-80B4-C09648C47F5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A02F38A-4353-2947-BBA6-633B6EB3743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WP number. WP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4E7F9C-F697-0846-B742-4A6AD02755C7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ECD65846-E3C1-4F92-BB20-77A5DE6FD592}" type="datetime1">
              <a:rPr lang="en-US" altLang="en-US"/>
              <a:pPr>
                <a:defRPr/>
              </a:pPr>
              <a:t>10/13/21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AED5B3D6-EF6B-0044-81E5-7088A635B1E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FECDBB85-3F52-044C-969E-471B602F99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861CEC-9C76-0C46-8949-92FCE41D4FC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689D75-B458-C24E-BBD8-3D44470295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7AF8E80C-2088-43AE-A7DF-D3E78063AE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3389565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5743724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7984460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5009862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344096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2265560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6341370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0831787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11770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0345520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4526801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8036890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3951121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5605782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9803800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6713463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8796034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PNG word-01.png">
            <a:extLst>
              <a:ext uri="{FF2B5EF4-FFF2-40B4-BE49-F238E27FC236}">
                <a16:creationId xmlns:a16="http://schemas.microsoft.com/office/drawing/2014/main" id="{30C6D693-6802-4AF2-B97D-C9D10E4654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7150" y="363538"/>
            <a:ext cx="9201150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 of the 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50415" y="4599305"/>
            <a:ext cx="6400800" cy="29273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Title of the event</a:t>
            </a:r>
          </a:p>
          <a:p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1250950" y="5649914"/>
            <a:ext cx="2071370" cy="230628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/>
              <a:t>Name of the speakers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832B3810-6B59-4A55-A371-82871BE7EEA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This project has received funding from the European Union’s Horizon 2020 research and innovation programme under grant agreement No [769627] </a:t>
            </a:r>
          </a:p>
          <a:p>
            <a:pPr>
              <a:defRPr/>
            </a:pPr>
            <a:endParaRPr lang="en-US" altLang="en-US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F722FC0C-C2C3-4DED-8352-4D79EF24040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7880" y="5649914"/>
            <a:ext cx="1477010" cy="230628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/>
              <a:t>| Organization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CC893165-B699-43DF-93C9-68E509ECABD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50415" y="5902834"/>
            <a:ext cx="2071370" cy="230628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/>
              <a:t>Title of the speakers</a:t>
            </a:r>
          </a:p>
        </p:txBody>
      </p:sp>
      <p:sp>
        <p:nvSpPr>
          <p:cNvPr id="16" name="Marcador de contenido 15">
            <a:extLst>
              <a:ext uri="{FF2B5EF4-FFF2-40B4-BE49-F238E27FC236}">
                <a16:creationId xmlns:a16="http://schemas.microsoft.com/office/drawing/2014/main" id="{EBFD5963-96FE-4A73-A607-C387378DF67B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1250415" y="4899660"/>
            <a:ext cx="6400265" cy="295276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GB" noProof="0" dirty="0"/>
              <a:t>Subtitle</a:t>
            </a:r>
            <a:r>
              <a:rPr lang="es-ES" dirty="0"/>
              <a:t> </a:t>
            </a:r>
            <a:r>
              <a:rPr lang="en-GB" noProof="0" dirty="0"/>
              <a:t>of the event</a:t>
            </a:r>
          </a:p>
        </p:txBody>
      </p:sp>
      <p:sp>
        <p:nvSpPr>
          <p:cNvPr id="20" name="Marcador de contenido 19">
            <a:extLst>
              <a:ext uri="{FF2B5EF4-FFF2-40B4-BE49-F238E27FC236}">
                <a16:creationId xmlns:a16="http://schemas.microsoft.com/office/drawing/2014/main" id="{6EB5DC54-ED3D-4BA9-B504-AD0A53E965B3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1250415" y="5176398"/>
            <a:ext cx="2453640" cy="29273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GB" noProof="0"/>
              <a:t>Place of the event | Address</a:t>
            </a:r>
          </a:p>
        </p:txBody>
      </p:sp>
    </p:spTree>
    <p:extLst>
      <p:ext uri="{BB962C8B-B14F-4D97-AF65-F5344CB8AC3E}">
        <p14:creationId xmlns:p14="http://schemas.microsoft.com/office/powerpoint/2010/main" val="1139987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/>
              <a:t>Cliquez sur l'icône pour ajouter une image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59E8B7-37FA-4434-839E-74FDF7E89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hu-HU" altLang="en-US"/>
              <a:t>13-14.10.2021</a:t>
            </a:r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AED4D-F442-4D81-ABAF-73470685A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This project has received funding from the European Union’s Horizon 2020 research and innovation programme under grant agreement No [769627]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FE35F8-F947-45A9-BF2B-E5DDE208B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76B826E-7ACC-42D0-B4CB-EE83B1ABD5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7526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692386"/>
            <a:ext cx="8229600" cy="835497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285601" y="1692834"/>
            <a:ext cx="1976216" cy="197436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WP objectives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2479622" y="1692834"/>
            <a:ext cx="1976216" cy="197436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/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Chapter two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4673643" y="1686809"/>
            <a:ext cx="1976216" cy="197436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/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Chapter three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867664" y="1686809"/>
            <a:ext cx="1976216" cy="197436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/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2479622" y="3825624"/>
            <a:ext cx="1976216" cy="197436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/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4673643" y="3819599"/>
            <a:ext cx="1976216" cy="197436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/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6867664" y="3819599"/>
            <a:ext cx="1976216" cy="197436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/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F52B9EEC-E144-42DE-AE26-7D64B37873B7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hu-HU" altLang="en-US"/>
              <a:t>13-14.10.2021</a:t>
            </a:r>
            <a:endParaRPr lang="en-US" alt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571268BE-F82F-44BF-B8B9-7CD1899A76DF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This project has received funding from the European Union’s Horizon 2020 research and innovation programme under grant agreement No [769627]  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3644D112-14D6-4252-968C-076EB15AAE03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A3F74DE-41C8-4DC8-BB5A-5A66B7BD77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7" name="Espace réservé du texte 6">
            <a:extLst>
              <a:ext uri="{FF2B5EF4-FFF2-40B4-BE49-F238E27FC236}">
                <a16:creationId xmlns:a16="http://schemas.microsoft.com/office/drawing/2014/main" id="{5EDD7A97-6C1E-4224-8DD6-A31774BC9AF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7200" y="93663"/>
            <a:ext cx="8229600" cy="415925"/>
          </a:xfrm>
        </p:spPr>
        <p:txBody>
          <a:bodyPr/>
          <a:lstStyle>
            <a:lvl1pPr marL="0" indent="0">
              <a:buNone/>
              <a:defRPr sz="2000" b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fr-FR" dirty="0"/>
              <a:t>WP </a:t>
            </a:r>
            <a:r>
              <a:rPr lang="fr-FR" dirty="0" err="1"/>
              <a:t>number</a:t>
            </a:r>
            <a:r>
              <a:rPr lang="fr-FR" dirty="0"/>
              <a:t>. WP </a:t>
            </a:r>
            <a:r>
              <a:rPr lang="fr-FR" dirty="0" err="1"/>
              <a:t>name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05465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3034295"/>
            <a:ext cx="7772400" cy="1362075"/>
          </a:xfrm>
          <a:prstGeom prst="rect">
            <a:avLst/>
          </a:prstGeom>
        </p:spPr>
        <p:txBody>
          <a:bodyPr anchor="t"/>
          <a:lstStyle>
            <a:lvl1pPr algn="ctr">
              <a:defRPr sz="4000" b="1" cap="all"/>
            </a:lvl1pPr>
          </a:lstStyle>
          <a:p>
            <a:r>
              <a:rPr lang="en-US" dirty="0"/>
              <a:t>Title of chapter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2313" y="1534108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88C66-BB1D-4178-9AF2-33D0E3F76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hu-HU" altLang="en-US"/>
              <a:t>13-14.10.2021</a:t>
            </a:r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30A343-2BFB-4084-8F93-79FAFB8EF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This project has received funding from the European Union’s Horizon 2020 research and innovation programme under grant agreement No [769627]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A41203-D194-4763-A63D-9447EA5DC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904CB71-C2E8-4086-83CC-2FBDB1EFF59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4809178C-68A6-46EA-828D-C13A7612EF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3663"/>
            <a:ext cx="8229600" cy="415925"/>
          </a:xfrm>
        </p:spPr>
        <p:txBody>
          <a:bodyPr/>
          <a:lstStyle>
            <a:lvl1pPr marL="0" indent="0">
              <a:buNone/>
              <a:defRPr sz="2000" b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fr-FR" dirty="0"/>
              <a:t>[WP </a:t>
            </a:r>
            <a:r>
              <a:rPr lang="fr-FR" dirty="0" err="1"/>
              <a:t>number</a:t>
            </a:r>
            <a:r>
              <a:rPr lang="fr-FR" dirty="0"/>
              <a:t>]. [WP </a:t>
            </a:r>
            <a:r>
              <a:rPr lang="fr-FR" dirty="0" err="1"/>
              <a:t>name</a:t>
            </a:r>
            <a:r>
              <a:rPr lang="fr-FR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692667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86836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 of slide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85875"/>
            <a:ext cx="4038600" cy="48482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85875"/>
            <a:ext cx="4038600" cy="48482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CD2CF6-810B-48DD-BC7C-B355B7CDA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hu-HU" altLang="en-US"/>
              <a:t>13-14.10.2021</a:t>
            </a:r>
            <a:endParaRPr lang="en-US" alt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E3A21C-D62A-4F8A-875F-550A9C99B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This project has received funding from the European Union’s Horizon 2020 research and innovation programme under grant agreement No [769627]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EC09F1-AC2C-4C90-8C9A-284AE7D57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9BEAB82-B9C6-47BA-8453-B60DF2173D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474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11238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51000"/>
            <a:ext cx="4040188" cy="45212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011238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51000"/>
            <a:ext cx="4041775" cy="45212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566CAB-DBB1-4BFB-9B5B-F08F2831D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hu-HU" altLang="en-US"/>
              <a:t>13-14.10.2021</a:t>
            </a:r>
            <a:endParaRPr lang="en-US" alt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235FAA6-1BBD-411D-BA10-8402A9953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This project has received funding from the European Union’s Horizon 2020 research and innovation programme under grant agreement No [769627] 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097E4D-7ACF-45F2-90AC-794755571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3AC2D1E-A206-45E2-BBAD-67CD768A70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36766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717698"/>
            <a:ext cx="8229600" cy="75406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 of slide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A84732-FF21-4940-B534-65D7970B0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hu-HU" altLang="en-US"/>
              <a:t>13-14.10.2021</a:t>
            </a:r>
            <a:endParaRPr lang="en-US" alt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74D310-86B2-4971-80F0-FE6F2984F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This project has received funding from the European Union’s Horizon 2020 research and innovation programme under grant agreement No [769627]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E7A327-3825-4766-AB2F-B644CB662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3A80D29-D221-4CD1-8B9B-65DC8880BC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801B16BB-F493-48A9-972F-0A9EB343153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3663"/>
            <a:ext cx="8229600" cy="415925"/>
          </a:xfrm>
          <a:effectLst>
            <a:outerShdw blurRad="38100" dist="254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2000" b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GB" dirty="0"/>
              <a:t>The Virtual Community Tool</a:t>
            </a:r>
          </a:p>
        </p:txBody>
      </p:sp>
      <p:pic>
        <p:nvPicPr>
          <p:cNvPr id="8" name="Picture 7" descr="PNG word-01.png">
            <a:extLst>
              <a:ext uri="{FF2B5EF4-FFF2-40B4-BE49-F238E27FC236}">
                <a16:creationId xmlns:a16="http://schemas.microsoft.com/office/drawing/2014/main" id="{238076D1-C02C-E64C-B0FD-0B70AB809D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870"/>
          <a:stretch/>
        </p:blipFill>
        <p:spPr bwMode="auto">
          <a:xfrm>
            <a:off x="0" y="5725020"/>
            <a:ext cx="9144000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32CB2DE-45A3-B14A-8403-F6D0C7C513F8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491116"/>
            <a:ext cx="9144000" cy="0"/>
          </a:xfrm>
          <a:prstGeom prst="line">
            <a:avLst/>
          </a:prstGeom>
          <a:ln>
            <a:solidFill>
              <a:srgbClr val="426C9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31418DF2-AB62-504C-90A3-1592534895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58" r="4600"/>
          <a:stretch/>
        </p:blipFill>
        <p:spPr>
          <a:xfrm>
            <a:off x="7059168" y="1287"/>
            <a:ext cx="1692471" cy="597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281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A84732-FF21-4940-B534-65D7970B0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hu-HU" altLang="en-US"/>
              <a:t>13-14.10.2021</a:t>
            </a:r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74D310-86B2-4971-80F0-FE6F2984F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This project has received funding from the European Union’s Horizon 2020 research and innovation programme under grant agreement No [769627]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E7A327-3825-4766-AB2F-B644CB662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3A80D29-D221-4CD1-8B9B-65DC8880BC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8" name="Picture 7" descr="PNG word-01.png">
            <a:extLst>
              <a:ext uri="{FF2B5EF4-FFF2-40B4-BE49-F238E27FC236}">
                <a16:creationId xmlns:a16="http://schemas.microsoft.com/office/drawing/2014/main" id="{238076D1-C02C-E64C-B0FD-0B70AB809D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870"/>
          <a:stretch/>
        </p:blipFill>
        <p:spPr bwMode="auto">
          <a:xfrm>
            <a:off x="0" y="5725020"/>
            <a:ext cx="9144000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32CB2DE-45A3-B14A-8403-F6D0C7C513F8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491116"/>
            <a:ext cx="9144000" cy="0"/>
          </a:xfrm>
          <a:prstGeom prst="line">
            <a:avLst/>
          </a:prstGeom>
          <a:ln>
            <a:solidFill>
              <a:srgbClr val="426C9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48169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A2ED17-90F8-40F5-BF22-F560F1F52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hu-HU" altLang="en-US"/>
              <a:t>13-14.10.2021</a:t>
            </a:r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0CA6E9-AD3A-45E6-A193-BA59D427B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This project has received funding from the European Union’s Horizon 2020 research and innovation programme under grant agreement No [769627]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E35B90-3A81-4A9E-B29C-46FD63962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F466E31-2711-497B-A71E-B5ED634C0B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1551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75DF21-030C-45ED-A613-E6C045ABF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hu-HU" altLang="en-US"/>
              <a:t>13-14.10.2021</a:t>
            </a:r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2AE9F9-0E40-417B-BA73-8B50A2792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This project has received funding from the European Union’s Horizon 2020 research and innovation programme under grant agreement No [769627]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A92586-B811-4ADC-8464-9DC179EE9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65FBE3B-DB77-46F5-923F-99FF27B67D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8069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FF6F2974-CADB-4E54-BF15-A0274A4B60B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Title of Slide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57830E90-75DE-41F9-BDAD-39EFED97259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133475"/>
            <a:ext cx="8229600" cy="499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dirty="0"/>
              <a:t>Modifier les styles du texte du masque</a:t>
            </a:r>
          </a:p>
          <a:p>
            <a:pPr lvl="1"/>
            <a:r>
              <a:rPr lang="fr-FR" altLang="en-US" dirty="0"/>
              <a:t>Deuxième niveau</a:t>
            </a:r>
          </a:p>
          <a:p>
            <a:pPr lvl="2"/>
            <a:r>
              <a:rPr lang="fr-FR" altLang="en-US" dirty="0"/>
              <a:t>Troisième niveau</a:t>
            </a:r>
          </a:p>
          <a:p>
            <a:pPr lvl="3"/>
            <a:r>
              <a:rPr lang="fr-FR" altLang="en-US" dirty="0"/>
              <a:t>Quatrième niveau</a:t>
            </a:r>
          </a:p>
          <a:p>
            <a:pPr lvl="4"/>
            <a:r>
              <a:rPr lang="fr-FR" altLang="en-US" dirty="0"/>
              <a:t>Cinquième niveau</a:t>
            </a:r>
            <a:endParaRPr lang="en-US" alt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BFBF12-E090-3440-918C-9465941B9B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8588" y="6356350"/>
            <a:ext cx="2133600" cy="365125"/>
          </a:xfrm>
          <a:prstGeom prst="rect">
            <a:avLst/>
          </a:prstGeom>
        </p:spPr>
        <p:txBody>
          <a:bodyPr vert="horz" wrap="square" lIns="0" tIns="45720" rIns="9000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rgbClr val="898989"/>
                </a:solidFill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r>
              <a:rPr lang="hu-HU" altLang="en-US"/>
              <a:t>13-14.10.2021</a:t>
            </a:r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6AC41A-FC35-0D46-917D-6ED4192BC0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35225" y="6370638"/>
            <a:ext cx="424021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rgbClr val="898989"/>
                </a:solidFill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r>
              <a:rPr lang="en-US" altLang="en-US"/>
              <a:t>This project has received funding from the European Union’s Horizon 2020 research and innovation programme under grant agreement No [769627] </a:t>
            </a:r>
          </a:p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14A0B4-564B-984B-B9EF-ED11BAAD2F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7291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68F7D5BC-983B-4E3A-B355-B2C0F9AC4D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031" name="Picture 7" descr="Horizon 2020-01.png">
            <a:extLst>
              <a:ext uri="{FF2B5EF4-FFF2-40B4-BE49-F238E27FC236}">
                <a16:creationId xmlns:a16="http://schemas.microsoft.com/office/drawing/2014/main" id="{E2D7DCC1-488F-4189-8615-6C0D1941C73B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99655" y="6059488"/>
            <a:ext cx="1779587" cy="89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1" descr="ANIMA Logo 300ppi copy.png">
            <a:extLst>
              <a:ext uri="{FF2B5EF4-FFF2-40B4-BE49-F238E27FC236}">
                <a16:creationId xmlns:a16="http://schemas.microsoft.com/office/drawing/2014/main" id="{D794B329-4D5E-4D57-B03E-9D71BEC793B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7321" y="6256338"/>
            <a:ext cx="1276350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7" r:id="rId7"/>
    <p:sldLayoutId id="2147483764" r:id="rId8"/>
    <p:sldLayoutId id="2147483765" r:id="rId9"/>
    <p:sldLayoutId id="2147483766" r:id="rId10"/>
  </p:sldLayoutIdLst>
  <p:hf hdr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last.hit.bme.hu/demoVCT" TargetMode="External"/><Relationship Id="rId4" Type="http://schemas.openxmlformats.org/officeDocument/2006/relationships/image" Target="../media/image22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hyperlink" Target="https://last.hit.bme.hu/demoVCT" TargetMode="External"/><Relationship Id="rId4" Type="http://schemas.openxmlformats.org/officeDocument/2006/relationships/image" Target="../media/image22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0FB1F5-6AAC-4B0D-82AA-6E1555D8D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10408"/>
            <a:ext cx="9144000" cy="754062"/>
          </a:xfrm>
        </p:spPr>
        <p:txBody>
          <a:bodyPr lIns="0" rIns="0">
            <a:noAutofit/>
          </a:bodyPr>
          <a:lstStyle/>
          <a:p>
            <a:r>
              <a:rPr lang="en-GB" dirty="0"/>
              <a:t>Performed activities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5279DDA-BBDC-40A1-92B6-F498D50C8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u-HU" altLang="en-US"/>
              <a:t>13-14.10.2021</a:t>
            </a:r>
            <a:endParaRPr lang="en-US" altLang="en-US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CEC3CA5-D3F8-40D6-B10C-B0E083EBB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This project has received funding from the European Union’s Horizon 2020 research and innovation programme under grant agreement No [769627]  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67BC030-6FF3-49C2-B4C4-BA47B5D97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A80D29-D221-4CD1-8B9B-65DC8880BC3E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AAE9B7A-E479-DB41-A25C-3085731FF5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The Virtual Community Tool</a:t>
            </a:r>
          </a:p>
        </p:txBody>
      </p:sp>
    </p:spTree>
    <p:extLst>
      <p:ext uri="{BB962C8B-B14F-4D97-AF65-F5344CB8AC3E}">
        <p14:creationId xmlns:p14="http://schemas.microsoft.com/office/powerpoint/2010/main" val="24385721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BEC6A38-EEF9-E348-AAF6-13BBE2B5CD7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6251" y="500248"/>
            <a:ext cx="5760000" cy="4603944"/>
          </a:xfrm>
          <a:prstGeom prst="rect">
            <a:avLst/>
          </a:prstGeom>
        </p:spPr>
      </p:pic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5279DDA-BBDC-40A1-92B6-F498D50C8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u-HU" altLang="en-US"/>
              <a:t>13-14.10.2021</a:t>
            </a:r>
            <a:endParaRPr lang="en-US" altLang="en-US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CEC3CA5-D3F8-40D6-B10C-B0E083EBB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This project has received funding from the European Union’s Horizon 2020 research and innovation programme under grant agreement No [769627]  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67BC030-6FF3-49C2-B4C4-BA47B5D97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A80D29-D221-4CD1-8B9B-65DC8880BC3E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364B3EB-3450-9D43-B454-0AEA6C2E037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Selectable base layer: publications!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C53E21F-7380-5946-AE97-BFCC5031E75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1737" y="2442409"/>
            <a:ext cx="5760000" cy="4603944"/>
          </a:xfrm>
          <a:prstGeom prst="rect">
            <a:avLst/>
          </a:prstGeom>
        </p:spPr>
      </p:pic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65CC47A2-3C93-D94A-A3E9-4E2F12A7D8AC}"/>
              </a:ext>
            </a:extLst>
          </p:cNvPr>
          <p:cNvSpPr txBox="1">
            <a:spLocks/>
          </p:cNvSpPr>
          <p:nvPr/>
        </p:nvSpPr>
        <p:spPr bwMode="auto">
          <a:xfrm>
            <a:off x="5504214" y="684921"/>
            <a:ext cx="3308684" cy="415925"/>
          </a:xfrm>
          <a:prstGeom prst="rect">
            <a:avLst/>
          </a:prstGeom>
          <a:noFill/>
          <a:ln>
            <a:noFill/>
          </a:ln>
          <a:effectLst>
            <a:outerShdw blurRad="38100" dist="254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b="0" kern="1200">
                <a:solidFill>
                  <a:schemeClr val="tx2">
                    <a:lumMod val="75000"/>
                  </a:schemeClr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Google maps</a:t>
            </a:r>
            <a:endParaRPr lang="en-GB" dirty="0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C5C71F8E-E4C9-F142-B1E2-4D8BC70926C3}"/>
              </a:ext>
            </a:extLst>
          </p:cNvPr>
          <p:cNvSpPr txBox="1">
            <a:spLocks/>
          </p:cNvSpPr>
          <p:nvPr/>
        </p:nvSpPr>
        <p:spPr bwMode="auto">
          <a:xfrm>
            <a:off x="422880" y="5632788"/>
            <a:ext cx="3308684" cy="415925"/>
          </a:xfrm>
          <a:prstGeom prst="rect">
            <a:avLst/>
          </a:prstGeom>
          <a:noFill/>
          <a:ln>
            <a:noFill/>
          </a:ln>
          <a:effectLst>
            <a:outerShdw blurRad="38100" dist="254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b="0" kern="1200">
                <a:solidFill>
                  <a:schemeClr val="tx2">
                    <a:lumMod val="75000"/>
                  </a:schemeClr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dirty="0"/>
              <a:t>Open Street Maps</a:t>
            </a:r>
          </a:p>
        </p:txBody>
      </p:sp>
    </p:spTree>
    <p:extLst>
      <p:ext uri="{BB962C8B-B14F-4D97-AF65-F5344CB8AC3E}">
        <p14:creationId xmlns:p14="http://schemas.microsoft.com/office/powerpoint/2010/main" val="3081832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5279DDA-BBDC-40A1-92B6-F498D50C8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u-HU" altLang="en-US"/>
              <a:t>13-14.10.2021</a:t>
            </a:r>
            <a:endParaRPr lang="en-US" altLang="en-US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CEC3CA5-D3F8-40D6-B10C-B0E083EBB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This project has received funding from the European Union’s Horizon 2020 research and innovation programme under grant agreement No [769627]  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67BC030-6FF3-49C2-B4C4-BA47B5D97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A80D29-D221-4CD1-8B9B-65DC8880BC3E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B8F5884-886D-6448-BF1D-BBCE5558A4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New feature: time evolution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E152F0-5670-1B4E-AB46-63F124F46F7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635" y="301625"/>
            <a:ext cx="8782731" cy="70200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8658F05C-EB08-2E49-8A73-30541ED0ABF3}"/>
              </a:ext>
            </a:extLst>
          </p:cNvPr>
          <p:cNvSpPr/>
          <p:nvPr/>
        </p:nvSpPr>
        <p:spPr>
          <a:xfrm>
            <a:off x="6675438" y="5763126"/>
            <a:ext cx="1927141" cy="95834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7053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2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5279DDA-BBDC-40A1-92B6-F498D50C8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u-HU" altLang="en-US"/>
              <a:t>13-14.10.2021</a:t>
            </a:r>
            <a:endParaRPr lang="en-US" altLang="en-US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CEC3CA5-D3F8-40D6-B10C-B0E083EBB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This project has received funding from the European Union’s Horizon 2020 research and innovation programme under grant agreement No [769627]  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67BC030-6FF3-49C2-B4C4-BA47B5D97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A80D29-D221-4CD1-8B9B-65DC8880BC3E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B8F5884-886D-6448-BF1D-BBCE5558A4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New feature: time evolution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08FBD1-F618-444C-8165-72A3AE0AE1F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635" y="301625"/>
            <a:ext cx="8782731" cy="702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7EA517-CF3F-564E-BB99-144DFD6B5FF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635" y="301625"/>
            <a:ext cx="8782731" cy="70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686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5279DDA-BBDC-40A1-92B6-F498D50C8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u-HU" altLang="en-US"/>
              <a:t>13-14.10.2021</a:t>
            </a:r>
            <a:endParaRPr lang="en-US" altLang="en-US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CEC3CA5-D3F8-40D6-B10C-B0E083EBB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This project has received funding from the European Union’s Horizon 2020 research and innovation programme under grant agreement No [769627]  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67BC030-6FF3-49C2-B4C4-BA47B5D97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A80D29-D221-4CD1-8B9B-65DC8880BC3E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B8F5884-886D-6448-BF1D-BBCE5558A4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New feature: time evolution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08FBD1-F618-444C-8165-72A3AE0AE1F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635" y="301625"/>
            <a:ext cx="8782731" cy="70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781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5279DDA-BBDC-40A1-92B6-F498D50C8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u-HU" altLang="en-US"/>
              <a:t>13-14.10.2021</a:t>
            </a:r>
            <a:endParaRPr lang="en-US" altLang="en-US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CEC3CA5-D3F8-40D6-B10C-B0E083EBB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This project has received funding from the European Union’s Horizon 2020 research and innovation programme under grant agreement No [769627]  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67BC030-6FF3-49C2-B4C4-BA47B5D97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A80D29-D221-4CD1-8B9B-65DC8880BC3E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B8F5884-886D-6448-BF1D-BBCE5558A4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New feature: time evolution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BD5367-87F6-8143-A563-CD8D58B8F04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03375" y="300789"/>
            <a:ext cx="9950750" cy="642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5282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DB56CA49-2401-F748-9781-3ACB0D93325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39653" y="749984"/>
            <a:ext cx="5855368" cy="439152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F0FB1F5-6AAC-4B0D-82AA-6E1555D8D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17698"/>
            <a:ext cx="9144000" cy="754062"/>
          </a:xfrm>
        </p:spPr>
        <p:txBody>
          <a:bodyPr lIns="0" rIns="0">
            <a:noAutofit/>
          </a:bodyPr>
          <a:lstStyle/>
          <a:p>
            <a:r>
              <a:rPr lang="en-GB" dirty="0"/>
              <a:t>Finally: tool is on server, ready to download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5279DDA-BBDC-40A1-92B6-F498D50C8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u-HU" altLang="en-US"/>
              <a:t>13-14.10.2021</a:t>
            </a:r>
            <a:endParaRPr lang="en-US" altLang="en-US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CEC3CA5-D3F8-40D6-B10C-B0E083EBB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This project has received funding from the European Union’s Horizon 2020 research and innovation programme under grant agreement No [769627]  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67BC030-6FF3-49C2-B4C4-BA47B5D97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A80D29-D221-4CD1-8B9B-65DC8880BC3E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AAE9B7A-E479-DB41-A25C-3085731FF5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The Virtual Community Tool</a:t>
            </a:r>
          </a:p>
        </p:txBody>
      </p:sp>
      <p:sp>
        <p:nvSpPr>
          <p:cNvPr id="11" name="Rechteck 7">
            <a:extLst>
              <a:ext uri="{FF2B5EF4-FFF2-40B4-BE49-F238E27FC236}">
                <a16:creationId xmlns:a16="http://schemas.microsoft.com/office/drawing/2014/main" id="{D87B10ED-E808-1040-B94E-9D5E5C0A5276}"/>
              </a:ext>
            </a:extLst>
          </p:cNvPr>
          <p:cNvSpPr/>
          <p:nvPr/>
        </p:nvSpPr>
        <p:spPr>
          <a:xfrm>
            <a:off x="193592" y="3754078"/>
            <a:ext cx="626736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2425" indent="-342900">
              <a:spcAft>
                <a:spcPts val="600"/>
              </a:spcAft>
              <a:buFont typeface="Wingdings" pitchFamily="2" charset="2"/>
              <a:buChar char="Ø"/>
            </a:pPr>
            <a:r>
              <a:rPr lang="en-GB" sz="2400" dirty="0"/>
              <a:t>Random schedule has been generated</a:t>
            </a:r>
          </a:p>
          <a:p>
            <a:pPr marL="352425" indent="-342900">
              <a:spcAft>
                <a:spcPts val="600"/>
              </a:spcAft>
              <a:buFont typeface="Wingdings" pitchFamily="2" charset="2"/>
              <a:buChar char="Ø"/>
            </a:pPr>
            <a:r>
              <a:rPr lang="en-GB" sz="2400" dirty="0"/>
              <a:t>(Trial) licence can be requested</a:t>
            </a:r>
          </a:p>
          <a:p>
            <a:pPr marL="352425" indent="-342900">
              <a:spcAft>
                <a:spcPts val="600"/>
              </a:spcAft>
              <a:buFont typeface="Wingdings" pitchFamily="2" charset="2"/>
              <a:buChar char="Ø"/>
            </a:pPr>
            <a:r>
              <a:rPr lang="en-GB" sz="2400" dirty="0"/>
              <a:t>Licenses can be anytime recalled</a:t>
            </a:r>
          </a:p>
          <a:p>
            <a:pPr marL="352425" indent="-342900">
              <a:spcAft>
                <a:spcPts val="600"/>
              </a:spcAft>
              <a:buFont typeface="Wingdings" pitchFamily="2" charset="2"/>
              <a:buChar char="Ø"/>
            </a:pPr>
            <a:r>
              <a:rPr lang="en-GB" sz="2400" dirty="0"/>
              <a:t>Extensive </a:t>
            </a:r>
            <a:r>
              <a:rPr lang="en-GB" sz="2400" dirty="0" err="1"/>
              <a:t>getting_started</a:t>
            </a:r>
            <a:r>
              <a:rPr lang="en-GB" sz="2400" dirty="0"/>
              <a:t> document available</a:t>
            </a:r>
          </a:p>
          <a:p>
            <a:pPr marL="352425" indent="-342900">
              <a:spcAft>
                <a:spcPts val="600"/>
              </a:spcAft>
              <a:buFont typeface="Wingdings" pitchFamily="2" charset="2"/>
              <a:buChar char="Ø"/>
            </a:pPr>
            <a:r>
              <a:rPr lang="en-GB" sz="2400" dirty="0"/>
              <a:t>User is warned and is only allowed to try-out </a:t>
            </a:r>
          </a:p>
        </p:txBody>
      </p:sp>
      <p:sp>
        <p:nvSpPr>
          <p:cNvPr id="12" name="Rechteck 7">
            <a:extLst>
              <a:ext uri="{FF2B5EF4-FFF2-40B4-BE49-F238E27FC236}">
                <a16:creationId xmlns:a16="http://schemas.microsoft.com/office/drawing/2014/main" id="{0A3E8D57-51E5-7F49-925B-C0FE0E4904C6}"/>
              </a:ext>
            </a:extLst>
          </p:cNvPr>
          <p:cNvSpPr/>
          <p:nvPr/>
        </p:nvSpPr>
        <p:spPr>
          <a:xfrm>
            <a:off x="297866" y="2659654"/>
            <a:ext cx="56609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525">
              <a:spcAft>
                <a:spcPts val="600"/>
              </a:spcAft>
            </a:pPr>
            <a:r>
              <a:rPr lang="en-GB" sz="2400" dirty="0">
                <a:hlinkClick r:id="rId5"/>
              </a:rPr>
              <a:t>https://last.hit.bme.hu/demoVCT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571890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DB56CA49-2401-F748-9781-3ACB0D93325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39653" y="749984"/>
            <a:ext cx="5855368" cy="439152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F0FB1F5-6AAC-4B0D-82AA-6E1555D8D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17698"/>
            <a:ext cx="9144000" cy="754062"/>
          </a:xfrm>
        </p:spPr>
        <p:txBody>
          <a:bodyPr lIns="0" rIns="0">
            <a:noAutofit/>
          </a:bodyPr>
          <a:lstStyle/>
          <a:p>
            <a:r>
              <a:rPr lang="en-GB" dirty="0"/>
              <a:t>Finally: tool is on server, ready to download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5279DDA-BBDC-40A1-92B6-F498D50C8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u-HU" altLang="en-US"/>
              <a:t>13-14.10.2021</a:t>
            </a:r>
            <a:endParaRPr lang="en-US" altLang="en-US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CEC3CA5-D3F8-40D6-B10C-B0E083EBB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This project has received funding from the European Union’s Horizon 2020 research and innovation programme under grant agreement No [769627]  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67BC030-6FF3-49C2-B4C4-BA47B5D97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A80D29-D221-4CD1-8B9B-65DC8880BC3E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AAE9B7A-E479-DB41-A25C-3085731FF5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The Virtual Community Tool</a:t>
            </a:r>
          </a:p>
        </p:txBody>
      </p:sp>
      <p:sp>
        <p:nvSpPr>
          <p:cNvPr id="11" name="Rechteck 7">
            <a:extLst>
              <a:ext uri="{FF2B5EF4-FFF2-40B4-BE49-F238E27FC236}">
                <a16:creationId xmlns:a16="http://schemas.microsoft.com/office/drawing/2014/main" id="{D87B10ED-E808-1040-B94E-9D5E5C0A5276}"/>
              </a:ext>
            </a:extLst>
          </p:cNvPr>
          <p:cNvSpPr/>
          <p:nvPr/>
        </p:nvSpPr>
        <p:spPr>
          <a:xfrm>
            <a:off x="193592" y="3754078"/>
            <a:ext cx="626736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2425" indent="-342900">
              <a:spcAft>
                <a:spcPts val="600"/>
              </a:spcAft>
              <a:buFont typeface="Wingdings" pitchFamily="2" charset="2"/>
              <a:buChar char="Ø"/>
            </a:pPr>
            <a:r>
              <a:rPr lang="en-GB" sz="2400" dirty="0"/>
              <a:t>Random schedule has been generated</a:t>
            </a:r>
          </a:p>
          <a:p>
            <a:pPr marL="352425" indent="-342900">
              <a:spcAft>
                <a:spcPts val="600"/>
              </a:spcAft>
              <a:buFont typeface="Wingdings" pitchFamily="2" charset="2"/>
              <a:buChar char="Ø"/>
            </a:pPr>
            <a:r>
              <a:rPr lang="en-GB" sz="2400" dirty="0"/>
              <a:t>(Trial) licence can be requested</a:t>
            </a:r>
          </a:p>
          <a:p>
            <a:pPr marL="352425" indent="-342900">
              <a:spcAft>
                <a:spcPts val="600"/>
              </a:spcAft>
              <a:buFont typeface="Wingdings" pitchFamily="2" charset="2"/>
              <a:buChar char="Ø"/>
            </a:pPr>
            <a:r>
              <a:rPr lang="en-GB" sz="2400" dirty="0"/>
              <a:t>Licenses can be anytime recalled</a:t>
            </a:r>
          </a:p>
          <a:p>
            <a:pPr marL="352425" indent="-342900">
              <a:spcAft>
                <a:spcPts val="600"/>
              </a:spcAft>
              <a:buFont typeface="Wingdings" pitchFamily="2" charset="2"/>
              <a:buChar char="Ø"/>
            </a:pPr>
            <a:r>
              <a:rPr lang="en-GB" sz="2400" dirty="0"/>
              <a:t>Extensive </a:t>
            </a:r>
            <a:r>
              <a:rPr lang="en-GB" sz="2400" dirty="0" err="1"/>
              <a:t>getting_started</a:t>
            </a:r>
            <a:r>
              <a:rPr lang="en-GB" sz="2400" dirty="0"/>
              <a:t> document available</a:t>
            </a:r>
          </a:p>
          <a:p>
            <a:pPr marL="352425" indent="-342900">
              <a:spcAft>
                <a:spcPts val="600"/>
              </a:spcAft>
              <a:buFont typeface="Wingdings" pitchFamily="2" charset="2"/>
              <a:buChar char="Ø"/>
            </a:pPr>
            <a:r>
              <a:rPr lang="en-GB" sz="2400" dirty="0"/>
              <a:t>User is warned and is only allowed to try-out </a:t>
            </a:r>
          </a:p>
        </p:txBody>
      </p:sp>
      <p:sp>
        <p:nvSpPr>
          <p:cNvPr id="12" name="Rechteck 7">
            <a:extLst>
              <a:ext uri="{FF2B5EF4-FFF2-40B4-BE49-F238E27FC236}">
                <a16:creationId xmlns:a16="http://schemas.microsoft.com/office/drawing/2014/main" id="{0A3E8D57-51E5-7F49-925B-C0FE0E4904C6}"/>
              </a:ext>
            </a:extLst>
          </p:cNvPr>
          <p:cNvSpPr/>
          <p:nvPr/>
        </p:nvSpPr>
        <p:spPr>
          <a:xfrm>
            <a:off x="297866" y="2659654"/>
            <a:ext cx="56609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525">
              <a:spcAft>
                <a:spcPts val="600"/>
              </a:spcAft>
            </a:pPr>
            <a:r>
              <a:rPr lang="en-GB" sz="2400" dirty="0">
                <a:hlinkClick r:id="rId5"/>
              </a:rPr>
              <a:t>https://last.hit.bme.hu/demoVCT</a:t>
            </a:r>
            <a:endParaRPr lang="en-GB" sz="24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3D5F497-7A7B-CC46-B4B6-CFAAFE255A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471760"/>
            <a:ext cx="9144000" cy="411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045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0FB1F5-6AAC-4B0D-82AA-6E1555D8D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 rIns="0">
            <a:normAutofit/>
          </a:bodyPr>
          <a:lstStyle/>
          <a:p>
            <a:r>
              <a:rPr lang="en-GB" dirty="0"/>
              <a:t>Next steps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5279DDA-BBDC-40A1-92B6-F498D50C8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u-HU" altLang="en-US"/>
              <a:t>13-14.10.2021</a:t>
            </a:r>
            <a:endParaRPr lang="en-US" altLang="en-US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CEC3CA5-D3F8-40D6-B10C-B0E083EBB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This project has received funding from the European Union’s Horizon 2020 research and innovation programme under grant agreement No [769627]  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67BC030-6FF3-49C2-B4C4-BA47B5D97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A80D29-D221-4CD1-8B9B-65DC8880BC3E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29949FA1-9FFB-4D45-8BAD-41026031F339}"/>
              </a:ext>
            </a:extLst>
          </p:cNvPr>
          <p:cNvSpPr/>
          <p:nvPr/>
        </p:nvSpPr>
        <p:spPr>
          <a:xfrm>
            <a:off x="338959" y="1449815"/>
            <a:ext cx="8460657" cy="52149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40000"/>
              </a:lnSpc>
              <a:buClr>
                <a:srgbClr val="0432FF"/>
              </a:buClr>
              <a:buFont typeface="Wingdings" pitchFamily="2" charset="2"/>
              <a:buChar char="Ø"/>
            </a:pPr>
            <a:r>
              <a:rPr lang="en-GB" sz="2400" dirty="0"/>
              <a:t>Please contact me/send me contacts to ask for testing the tool</a:t>
            </a:r>
          </a:p>
          <a:p>
            <a:pPr marL="342900" indent="-342900">
              <a:lnSpc>
                <a:spcPct val="140000"/>
              </a:lnSpc>
              <a:buClr>
                <a:srgbClr val="0432FF"/>
              </a:buClr>
              <a:buFont typeface="Wingdings" pitchFamily="2" charset="2"/>
              <a:buChar char="Ø"/>
            </a:pPr>
            <a:r>
              <a:rPr lang="en-GB" sz="2400" dirty="0"/>
              <a:t>Other airports to be added? (ANOTEC?)</a:t>
            </a:r>
          </a:p>
          <a:p>
            <a:pPr marL="342900" indent="-342900">
              <a:lnSpc>
                <a:spcPct val="140000"/>
              </a:lnSpc>
              <a:buClr>
                <a:srgbClr val="0432FF"/>
              </a:buClr>
              <a:buFont typeface="Wingdings" pitchFamily="2" charset="2"/>
              <a:buChar char="Ø"/>
            </a:pPr>
            <a:r>
              <a:rPr lang="en-GB" sz="2400" dirty="0"/>
              <a:t>Further planned improvements</a:t>
            </a:r>
          </a:p>
          <a:p>
            <a:pPr marL="800100" lvl="1" indent="-342900">
              <a:lnSpc>
                <a:spcPct val="140000"/>
              </a:lnSpc>
              <a:buClr>
                <a:srgbClr val="0432FF"/>
              </a:buClr>
              <a:buFont typeface="Arial" panose="020B0604020202020204" pitchFamily="34" charset="0"/>
              <a:buChar char="•"/>
            </a:pPr>
            <a:r>
              <a:rPr lang="en-GB" sz="2400" dirty="0"/>
              <a:t>Multi-criteria limits </a:t>
            </a:r>
            <a:r>
              <a:rPr lang="en-GB" sz="2400" b="1" dirty="0"/>
              <a:t>across</a:t>
            </a:r>
            <a:r>
              <a:rPr lang="en-GB" sz="2400" dirty="0"/>
              <a:t> scenarios</a:t>
            </a:r>
            <a:br>
              <a:rPr lang="en-GB" sz="2400" dirty="0"/>
            </a:br>
            <a:r>
              <a:rPr lang="en-GB" sz="2400" dirty="0"/>
              <a:t>(e.g. Spain regulations:</a:t>
            </a:r>
            <a:br>
              <a:rPr lang="en-GB" sz="2400" dirty="0"/>
            </a:br>
            <a:r>
              <a:rPr lang="en-GB" sz="2400" dirty="0"/>
              <a:t> annual </a:t>
            </a:r>
            <a:r>
              <a:rPr lang="en-GB" sz="2400" dirty="0" err="1"/>
              <a:t>Lday</a:t>
            </a:r>
            <a:r>
              <a:rPr lang="en-GB" sz="2400" dirty="0"/>
              <a:t> &lt; 55 dB + worst day’s </a:t>
            </a:r>
            <a:r>
              <a:rPr lang="en-GB" sz="2400" dirty="0" err="1"/>
              <a:t>Lday</a:t>
            </a:r>
            <a:r>
              <a:rPr lang="en-GB" sz="2400" dirty="0"/>
              <a:t>&lt;58 dB)</a:t>
            </a:r>
          </a:p>
          <a:p>
            <a:pPr marL="800100" lvl="1" indent="-342900">
              <a:lnSpc>
                <a:spcPct val="140000"/>
              </a:lnSpc>
              <a:buClr>
                <a:srgbClr val="0432FF"/>
              </a:buClr>
              <a:buFont typeface="Arial" panose="020B0604020202020204" pitchFamily="34" charset="0"/>
              <a:buChar char="•"/>
            </a:pPr>
            <a:r>
              <a:rPr lang="en-GB" sz="2400" dirty="0"/>
              <a:t>Update user manual: new functions + replace screenshots</a:t>
            </a:r>
          </a:p>
          <a:p>
            <a:pPr marL="342900" indent="-342900">
              <a:lnSpc>
                <a:spcPct val="140000"/>
              </a:lnSpc>
              <a:buClr>
                <a:srgbClr val="0432FF"/>
              </a:buClr>
              <a:buFont typeface="Wingdings" pitchFamily="2" charset="2"/>
              <a:buChar char="Ø"/>
            </a:pPr>
            <a:r>
              <a:rPr lang="en-GB" sz="2400" dirty="0"/>
              <a:t>Dissemination:</a:t>
            </a:r>
          </a:p>
          <a:p>
            <a:pPr marL="800100" lvl="1" indent="-342900">
              <a:lnSpc>
                <a:spcPct val="140000"/>
              </a:lnSpc>
              <a:buClr>
                <a:srgbClr val="0432FF"/>
              </a:buClr>
              <a:buFont typeface="Arial" panose="020B0604020202020204" pitchFamily="34" charset="0"/>
              <a:buChar char="•"/>
            </a:pPr>
            <a:r>
              <a:rPr lang="en-GB" sz="2400" dirty="0"/>
              <a:t>home page, promo-video, publication</a:t>
            </a:r>
          </a:p>
          <a:p>
            <a:pPr>
              <a:lnSpc>
                <a:spcPct val="140000"/>
              </a:lnSpc>
              <a:buClr>
                <a:srgbClr val="0432FF"/>
              </a:buClr>
            </a:pPr>
            <a:endParaRPr lang="en-GB" sz="24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8D1C807-49ED-2043-BAC5-D0AC61311C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8057208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5279DDA-BBDC-40A1-92B6-F498D50C8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u-HU" altLang="en-US"/>
              <a:t>13-14.10.2021</a:t>
            </a:r>
            <a:endParaRPr lang="en-US" altLang="en-US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CEC3CA5-D3F8-40D6-B10C-B0E083EBB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This project has received funding from the European Union’s Horizon 2020 research and innovation programme under grant agreement No [769627]  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67BC030-6FF3-49C2-B4C4-BA47B5D97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A80D29-D221-4CD1-8B9B-65DC8880BC3E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B8F5884-886D-6448-BF1D-BBCE5558A4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New metrics: % of Highly Annoyed people (%HA)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295B33-5B29-5240-8109-44E7D92EF2A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635" y="301625"/>
            <a:ext cx="8782731" cy="70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778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5279DDA-BBDC-40A1-92B6-F498D50C8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u-HU" altLang="en-US"/>
              <a:t>13-14.10.2021</a:t>
            </a:r>
            <a:endParaRPr lang="en-US" altLang="en-US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CEC3CA5-D3F8-40D6-B10C-B0E083EBB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This project has received funding from the European Union’s Horizon 2020 research and innovation programme under grant agreement No [769627]  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67BC030-6FF3-49C2-B4C4-BA47B5D97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A80D29-D221-4CD1-8B9B-65DC8880BC3E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B8F5884-886D-6448-BF1D-BBCE5558A4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New metrics: % of Highly Sleep Disturbed people (%HSD)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DB0386-AE26-AC40-AC1B-C745F11BC8D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635" y="301625"/>
            <a:ext cx="8782731" cy="70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8292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5279DDA-BBDC-40A1-92B6-F498D50C8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u-HU" altLang="en-US"/>
              <a:t>13-14.10.2021</a:t>
            </a:r>
            <a:endParaRPr lang="en-US" altLang="en-US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CEC3CA5-D3F8-40D6-B10C-B0E083EBB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This project has received funding from the European Union’s Horizon 2020 research and innovation programme under grant agreement No [769627]  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67BC030-6FF3-49C2-B4C4-BA47B5D97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A80D29-D221-4CD1-8B9B-65DC8880BC3E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B8F5884-886D-6448-BF1D-BBCE5558A4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New metrics: weighted by demography (%HSD)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296C8B-12D0-7245-A313-B959900C7EE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634" y="301625"/>
            <a:ext cx="8782732" cy="70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0592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5279DDA-BBDC-40A1-92B6-F498D50C8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u-HU" altLang="en-US"/>
              <a:t>13-14.10.2021</a:t>
            </a:r>
            <a:endParaRPr lang="en-US" altLang="en-US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CEC3CA5-D3F8-40D6-B10C-B0E083EBB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This project has received funding from the European Union’s Horizon 2020 research and innovation programme under grant agreement No [769627]  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67BC030-6FF3-49C2-B4C4-BA47B5D97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A80D29-D221-4CD1-8B9B-65DC8880BC3E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BF72561-4EEF-6746-8854-5C130EA0E99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Multi-criteria indicators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9AECF1-A28D-6F4E-BB8F-AAD8E967222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634" y="301624"/>
            <a:ext cx="8782732" cy="702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A1A69F-29B0-DA48-8C0E-BE15B205169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5253" y="1305975"/>
            <a:ext cx="5372973" cy="2566792"/>
          </a:xfrm>
          <a:prstGeom prst="rect">
            <a:avLst/>
          </a:prstGeom>
          <a:ln w="25400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5D96CBC-69A9-2C4B-A8EC-FD747BAF91E5}"/>
              </a:ext>
            </a:extLst>
          </p:cNvPr>
          <p:cNvSpPr txBox="1"/>
          <p:nvPr/>
        </p:nvSpPr>
        <p:spPr>
          <a:xfrm>
            <a:off x="4666534" y="1305975"/>
            <a:ext cx="42443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i="1" dirty="0"/>
              <a:t>Excerpt from Environmental Noise</a:t>
            </a:r>
            <a:br>
              <a:rPr lang="en-GB" i="1" dirty="0"/>
            </a:br>
            <a:r>
              <a:rPr lang="en-GB" i="1" dirty="0"/>
              <a:t>Guidelines for European Region, WHO 2018</a:t>
            </a:r>
          </a:p>
        </p:txBody>
      </p:sp>
    </p:spTree>
    <p:extLst>
      <p:ext uri="{BB962C8B-B14F-4D97-AF65-F5344CB8AC3E}">
        <p14:creationId xmlns:p14="http://schemas.microsoft.com/office/powerpoint/2010/main" val="2571212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5279DDA-BBDC-40A1-92B6-F498D50C8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u-HU" altLang="en-US"/>
              <a:t>13-14.10.2021</a:t>
            </a:r>
            <a:endParaRPr lang="en-US" altLang="en-US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CEC3CA5-D3F8-40D6-B10C-B0E083EBB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This project has received funding from the European Union’s Horizon 2020 research and innovation programme under grant agreement No [769627]  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67BC030-6FF3-49C2-B4C4-BA47B5D97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A80D29-D221-4CD1-8B9B-65DC8880BC3E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B8F5884-886D-6448-BF1D-BBCE5558A4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Multi-criteria indicators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646219-44D0-324C-B51A-083EBA8F6B6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635" y="301625"/>
            <a:ext cx="8782731" cy="70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9990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5279DDA-BBDC-40A1-92B6-F498D50C8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u-HU" altLang="en-US"/>
              <a:t>13-14.10.2021</a:t>
            </a:r>
            <a:endParaRPr lang="en-US" altLang="en-US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CEC3CA5-D3F8-40D6-B10C-B0E083EBB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This project has received funding from the European Union’s Horizon 2020 research and innovation programme under grant agreement No [769627]  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67BC030-6FF3-49C2-B4C4-BA47B5D97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A80D29-D221-4CD1-8B9B-65DC8880BC3E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B8F5884-886D-6448-BF1D-BBCE5558A4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Multi-criteria indicators: scenario change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0155F7-3309-1A41-85FF-5CFA32B23A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86" y="1581477"/>
            <a:ext cx="8910828" cy="2725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9033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5279DDA-BBDC-40A1-92B6-F498D50C8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u-HU" altLang="en-US"/>
              <a:t>13-14.10.2021</a:t>
            </a:r>
            <a:endParaRPr lang="en-US" altLang="en-US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CEC3CA5-D3F8-40D6-B10C-B0E083EBB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This project has received funding from the European Union’s Horizon 2020 research and innovation programme under grant agreement No [769627]  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67BC030-6FF3-49C2-B4C4-BA47B5D97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A80D29-D221-4CD1-8B9B-65DC8880BC3E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B8F5884-886D-6448-BF1D-BBCE5558A4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Multi-criteria indicators: scenario changed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05D38A3-0122-3F4F-A8E2-24DCE8C9DBB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635" y="301625"/>
            <a:ext cx="8782731" cy="70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3840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18E068D-A56A-524D-BB1C-E783B9B10E2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6251" y="500243"/>
            <a:ext cx="5760000" cy="4603943"/>
          </a:xfrm>
          <a:prstGeom prst="rect">
            <a:avLst/>
          </a:prstGeom>
        </p:spPr>
      </p:pic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5279DDA-BBDC-40A1-92B6-F498D50C8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u-HU" altLang="en-US"/>
              <a:t>13-14.10.2021</a:t>
            </a:r>
            <a:endParaRPr lang="en-US" altLang="en-US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CEC3CA5-D3F8-40D6-B10C-B0E083EBB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This project has received funding from the European Union’s Horizon 2020 research and innovation programme under grant agreement No [769627]  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67BC030-6FF3-49C2-B4C4-BA47B5D97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A80D29-D221-4CD1-8B9B-65DC8880BC3E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38C9950-065A-444F-BE88-6E4C407AF09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1737" y="2442409"/>
            <a:ext cx="5760000" cy="4603944"/>
          </a:xfrm>
          <a:prstGeom prst="rect">
            <a:avLst/>
          </a:prstGeom>
        </p:spPr>
      </p:pic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5FA07A13-2681-BA4F-8FF6-8B1A97FF462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04214" y="684921"/>
            <a:ext cx="3308684" cy="415925"/>
          </a:xfrm>
        </p:spPr>
        <p:txBody>
          <a:bodyPr/>
          <a:lstStyle/>
          <a:p>
            <a:r>
              <a:rPr lang="en-GB" dirty="0"/>
              <a:t>Google maps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B4443EBA-FFE1-924F-9488-5466CDE3A46C}"/>
              </a:ext>
            </a:extLst>
          </p:cNvPr>
          <p:cNvSpPr txBox="1">
            <a:spLocks/>
          </p:cNvSpPr>
          <p:nvPr/>
        </p:nvSpPr>
        <p:spPr bwMode="auto">
          <a:xfrm>
            <a:off x="422880" y="5632788"/>
            <a:ext cx="3308684" cy="415925"/>
          </a:xfrm>
          <a:prstGeom prst="rect">
            <a:avLst/>
          </a:prstGeom>
          <a:noFill/>
          <a:ln>
            <a:noFill/>
          </a:ln>
          <a:effectLst>
            <a:outerShdw blurRad="38100" dist="254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b="0" kern="1200">
                <a:solidFill>
                  <a:schemeClr val="tx2">
                    <a:lumMod val="75000"/>
                  </a:schemeClr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dirty="0"/>
              <a:t>Open Street Maps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E766D6EB-9A28-C749-BBB7-93E5684F89A1}"/>
              </a:ext>
            </a:extLst>
          </p:cNvPr>
          <p:cNvSpPr txBox="1">
            <a:spLocks/>
          </p:cNvSpPr>
          <p:nvPr/>
        </p:nvSpPr>
        <p:spPr bwMode="auto">
          <a:xfrm>
            <a:off x="457200" y="93663"/>
            <a:ext cx="8229600" cy="415925"/>
          </a:xfrm>
          <a:prstGeom prst="rect">
            <a:avLst/>
          </a:prstGeom>
          <a:noFill/>
          <a:ln>
            <a:noFill/>
          </a:ln>
          <a:effectLst>
            <a:outerShdw blurRad="38100" dist="254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b="0" kern="1200">
                <a:solidFill>
                  <a:schemeClr val="tx2">
                    <a:lumMod val="75000"/>
                  </a:schemeClr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Selectable base layer: publications!</a:t>
            </a:r>
          </a:p>
        </p:txBody>
      </p:sp>
    </p:spTree>
    <p:extLst>
      <p:ext uri="{BB962C8B-B14F-4D97-AF65-F5344CB8AC3E}">
        <p14:creationId xmlns:p14="http://schemas.microsoft.com/office/powerpoint/2010/main" val="152799703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NIMA-Power Point Template (1).potx" id="{21CFFF79-BE59-40C2-A309-1660693B13E0}" vid="{427264C6-763B-45AA-AAA5-02AB3BC1CD2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ANIMA-WP leaders presentation</Template>
  <TotalTime>18623</TotalTime>
  <Words>700</Words>
  <Application>Microsoft Macintosh PowerPoint</Application>
  <PresentationFormat>On-screen Show (4:3)</PresentationFormat>
  <Paragraphs>95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Wingdings</vt:lpstr>
      <vt:lpstr>Thème Office</vt:lpstr>
      <vt:lpstr>Performed activities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Finally: tool is on server, ready to download</vt:lpstr>
      <vt:lpstr>Finally: tool is on server, ready to download</vt:lpstr>
      <vt:lpstr>Next steps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[WP number]. [WP name]</dc:title>
  <dc:creator>Kubra Zengin</dc:creator>
  <cp:lastModifiedBy>Márki Ferenc</cp:lastModifiedBy>
  <cp:revision>262</cp:revision>
  <cp:lastPrinted>2019-03-12T11:28:25Z</cp:lastPrinted>
  <dcterms:created xsi:type="dcterms:W3CDTF">2018-03-06T10:42:03Z</dcterms:created>
  <dcterms:modified xsi:type="dcterms:W3CDTF">2021-10-13T20:56:06Z</dcterms:modified>
</cp:coreProperties>
</file>