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7"/>
  </p:notesMasterIdLst>
  <p:handoutMasterIdLst>
    <p:handoutMasterId r:id="rId18"/>
  </p:handoutMasterIdLst>
  <p:sldIdLst>
    <p:sldId id="261" r:id="rId3"/>
    <p:sldId id="280" r:id="rId4"/>
    <p:sldId id="282" r:id="rId5"/>
    <p:sldId id="281" r:id="rId6"/>
    <p:sldId id="285" r:id="rId7"/>
    <p:sldId id="271" r:id="rId8"/>
    <p:sldId id="283" r:id="rId9"/>
    <p:sldId id="272" r:id="rId10"/>
    <p:sldId id="288" r:id="rId11"/>
    <p:sldId id="284" r:id="rId12"/>
    <p:sldId id="289" r:id="rId13"/>
    <p:sldId id="277" r:id="rId14"/>
    <p:sldId id="279" r:id="rId15"/>
    <p:sldId id="267" r:id="rId16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000"/>
    <a:srgbClr val="E63700"/>
    <a:srgbClr val="D4D4D4"/>
    <a:srgbClr val="45658A"/>
    <a:srgbClr val="172C4F"/>
    <a:srgbClr val="960000"/>
    <a:srgbClr val="EA0000"/>
    <a:srgbClr val="FF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5300" autoAdjust="0"/>
  </p:normalViewPr>
  <p:slideViewPr>
    <p:cSldViewPr snapToGrid="0">
      <p:cViewPr varScale="1">
        <p:scale>
          <a:sx n="53" d="100"/>
          <a:sy n="53" d="100"/>
        </p:scale>
        <p:origin x="33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2100" y="-74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xmlns="" id="{4932E95C-32D3-423D-AD3E-5940323445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hu-HU"/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xmlns="" id="{C70F6D0B-C190-48C5-BD3D-266C8CCD3FA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hu-HU"/>
          </a:p>
        </p:txBody>
      </p:sp>
      <p:sp>
        <p:nvSpPr>
          <p:cNvPr id="224260" name="Rectangle 4">
            <a:extLst>
              <a:ext uri="{FF2B5EF4-FFF2-40B4-BE49-F238E27FC236}">
                <a16:creationId xmlns:a16="http://schemas.microsoft.com/office/drawing/2014/main" xmlns="" id="{5E377D04-7A62-449B-A043-BCFA186CAC2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hu-HU"/>
          </a:p>
        </p:txBody>
      </p:sp>
      <p:sp>
        <p:nvSpPr>
          <p:cNvPr id="224261" name="Rectangle 5">
            <a:extLst>
              <a:ext uri="{FF2B5EF4-FFF2-40B4-BE49-F238E27FC236}">
                <a16:creationId xmlns:a16="http://schemas.microsoft.com/office/drawing/2014/main" xmlns="" id="{0E34FD28-879F-47FD-9F90-8458809EA66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F4ED67-38B5-4CD2-829E-B9D3C125F64B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95866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xmlns="" id="{3256FAAD-2168-4477-A62A-45341D9465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 altLang="hu-HU"/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xmlns="" id="{BE823930-61FA-4795-8CC8-03E701C9021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 altLang="hu-HU"/>
          </a:p>
        </p:txBody>
      </p:sp>
      <p:sp>
        <p:nvSpPr>
          <p:cNvPr id="221188" name="Rectangle 4">
            <a:extLst>
              <a:ext uri="{FF2B5EF4-FFF2-40B4-BE49-F238E27FC236}">
                <a16:creationId xmlns:a16="http://schemas.microsoft.com/office/drawing/2014/main" xmlns="" id="{55DADB52-9C9A-4B7A-9EC6-97CDED11A4B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1189" name="Rectangle 5">
            <a:extLst>
              <a:ext uri="{FF2B5EF4-FFF2-40B4-BE49-F238E27FC236}">
                <a16:creationId xmlns:a16="http://schemas.microsoft.com/office/drawing/2014/main" xmlns="" id="{8B1F2CE6-FECB-4A49-929F-F1A0D06BB9F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221190" name="Rectangle 6">
            <a:extLst>
              <a:ext uri="{FF2B5EF4-FFF2-40B4-BE49-F238E27FC236}">
                <a16:creationId xmlns:a16="http://schemas.microsoft.com/office/drawing/2014/main" xmlns="" id="{D9187E3C-A2A2-4300-9401-3727C9DA860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 altLang="hu-HU"/>
          </a:p>
        </p:txBody>
      </p:sp>
      <p:sp>
        <p:nvSpPr>
          <p:cNvPr id="221191" name="Rectangle 7">
            <a:extLst>
              <a:ext uri="{FF2B5EF4-FFF2-40B4-BE49-F238E27FC236}">
                <a16:creationId xmlns:a16="http://schemas.microsoft.com/office/drawing/2014/main" xmlns="" id="{41BF3228-503C-48D3-BEA1-9FE9FE048A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6C964D-A45D-47E6-B9F7-D4B130B5A6A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10810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03655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EZ MÁR AZ EREDMÉNYEK PONTHOZ TARTOZIK!!!! HEGYEZD IS KI RÁ!!!</a:t>
            </a:r>
            <a:endParaRPr lang="hu-HU" dirty="0"/>
          </a:p>
          <a:p>
            <a:endParaRPr lang="hu-H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Az ábrán a felső sorban 1500 illetve 3500 Hz-s szinusz jelű pontforrás hangnyomás terének valós részének ábrázolása látszik ideális és cikk-cakk elrendezések mellett. Az alsó sorokban az ideális és cikk cakk elrendezések közötti decibelben mért amplitúdó és radiánban mért fáziseltérés ábrázolása látható.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Azért ezeken a frekvenciákon végeztem a szimulációim, mert itt érvényesül az ember térhallása a leginkább.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/>
          </a:p>
          <a:p>
            <a:r>
              <a:rPr lang="hu-HU" dirty="0"/>
              <a:t>A szimulációimból jól látszik, hogy az ideális és a cikk-cakk elrendezések hangnyomás tereinek valós részében eltérés csak </a:t>
            </a:r>
            <a:r>
              <a:rPr lang="hu-HU" dirty="0" err="1"/>
              <a:t>közeltérben</a:t>
            </a:r>
            <a:r>
              <a:rPr lang="hu-HU" dirty="0"/>
              <a:t> mutatkozik. </a:t>
            </a:r>
            <a:r>
              <a:rPr lang="hu-HU" dirty="0" smtClean="0"/>
              <a:t> </a:t>
            </a:r>
          </a:p>
          <a:p>
            <a:r>
              <a:rPr lang="hu-HU" dirty="0" smtClean="0"/>
              <a:t>HMMMM??? VALÓS</a:t>
            </a:r>
            <a:r>
              <a:rPr lang="hu-HU" baseline="0" dirty="0" smtClean="0"/>
              <a:t> RÉSZ????? ÚGY ÉRTED AZ AMP</a:t>
            </a:r>
            <a:endParaRPr lang="hu-HU" dirty="0"/>
          </a:p>
          <a:p>
            <a:endParaRPr lang="hu-HU" dirty="0"/>
          </a:p>
          <a:p>
            <a:r>
              <a:rPr lang="hu-HU" dirty="0"/>
              <a:t>Az ábrákról továbbá leolvasható, hogy</a:t>
            </a:r>
          </a:p>
          <a:p>
            <a:endParaRPr lang="hu-H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/>
              <a:t>A hiba gyorsan csökken, távolban, a hallgatóság pozíciójában mindegyik frekvencián elenyésző mind az amplitúdó mind a fázis különbség.</a:t>
            </a:r>
          </a:p>
          <a:p>
            <a:r>
              <a:rPr lang="hu-HU" dirty="0"/>
              <a:t>• Jól látszik, hogy a hibák a frekvencia </a:t>
            </a:r>
            <a:r>
              <a:rPr lang="hu-HU" dirty="0" smtClean="0"/>
              <a:t>növekedésével szintén nőnek.</a:t>
            </a:r>
          </a:p>
          <a:p>
            <a:endParaRPr lang="hu-HU" dirty="0" smtClean="0"/>
          </a:p>
          <a:p>
            <a:r>
              <a:rPr lang="hu-HU" dirty="0" smtClean="0"/>
              <a:t>EZEK</a:t>
            </a:r>
            <a:r>
              <a:rPr lang="hu-HU" baseline="0" dirty="0" smtClean="0"/>
              <a:t> AZ „X TENGELY”, „Y TENGELY” FELIRATOK MÉG MINDIG FURÁK… X ÉS Y, MELLÉ: [M]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10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29495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ISMÉT:</a:t>
            </a:r>
            <a:r>
              <a:rPr lang="hu-HU" baseline="0" dirty="0" smtClean="0"/>
              <a:t> EZ IS AZ EREDMÉNYEKHEZ TARTOZIK. AZON BELÜL ALCÍMNEK MARADHAT EZ A MOSTANI</a:t>
            </a:r>
            <a:r>
              <a:rPr lang="hu-HU" dirty="0" smtClean="0"/>
              <a:t> </a:t>
            </a:r>
          </a:p>
          <a:p>
            <a:endParaRPr lang="hu-HU" dirty="0" smtClean="0"/>
          </a:p>
          <a:p>
            <a:r>
              <a:rPr lang="hu-HU" dirty="0" smtClean="0"/>
              <a:t>Az </a:t>
            </a:r>
            <a:r>
              <a:rPr lang="hu-HU" dirty="0"/>
              <a:t>időtartománybeli szimulációimból jól látható az előző fejezetben bevezetett előszűrés és irányított hangszórók alkalmazásának eredményessége. </a:t>
            </a:r>
            <a:endParaRPr lang="hu-HU" dirty="0" smtClean="0"/>
          </a:p>
          <a:p>
            <a:r>
              <a:rPr lang="hu-HU" dirty="0" smtClean="0"/>
              <a:t>ELŐSZÖR IS MONDD EL, MIT LÁTHATUNK. UGYANOTT VAN A MONOPÓLUS, DE MOST HARMONIKUS GERJESZTÉS HELYETT IMPULZUSSZERŰ</a:t>
            </a:r>
            <a:r>
              <a:rPr lang="hu-HU" baseline="0" dirty="0" smtClean="0"/>
              <a:t> GERJESZTÉST ALKALMAZUNK.</a:t>
            </a:r>
            <a:endParaRPr lang="hu-HU" dirty="0"/>
          </a:p>
          <a:p>
            <a:endParaRPr lang="hu-HU" dirty="0"/>
          </a:p>
          <a:p>
            <a:r>
              <a:rPr lang="hu-HU" dirty="0"/>
              <a:t>Az első szimulált ábrán a szűrés nélküli eset, a hibás </a:t>
            </a:r>
            <a:r>
              <a:rPr lang="hu-HU" dirty="0" err="1"/>
              <a:t>átlapolódó</a:t>
            </a:r>
            <a:r>
              <a:rPr lang="hu-HU" dirty="0"/>
              <a:t> hangtér látható.</a:t>
            </a:r>
          </a:p>
          <a:p>
            <a:r>
              <a:rPr lang="hu-HU" dirty="0"/>
              <a:t>A jobb felső sarokban, az előszűrés alkalmazásának eredményeképp jelentős javulás látszik. Ám az ideális egyetlen fő hullámfront mellett még megjelennek másodlagos hullámfrontok is.</a:t>
            </a:r>
          </a:p>
          <a:p>
            <a:r>
              <a:rPr lang="hu-HU" dirty="0"/>
              <a:t>Az előszűrés és helyes rekonstruálás alkalmazásával teljesen elimináljuk a nemkívánatos jelenségeket.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11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21529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Az ábrán jól látható, hogy az összes nemkívánatos hatás eliminálásra került.</a:t>
            </a:r>
          </a:p>
          <a:p>
            <a:endParaRPr lang="hu-HU" dirty="0"/>
          </a:p>
          <a:p>
            <a:r>
              <a:rPr lang="hu-HU" dirty="0"/>
              <a:t>Ugyanakkor tanulságként az is megfigyelhető, hogy a módszer alkalmazásával igencsak leszűkül</a:t>
            </a:r>
          </a:p>
          <a:p>
            <a:r>
              <a:rPr lang="hu-HU" dirty="0"/>
              <a:t>az „optimális hallgatósági-terület” és csak egy kis térrészben valósul meg az ideális reprodukció. </a:t>
            </a:r>
            <a:br>
              <a:rPr lang="hu-HU" dirty="0"/>
            </a:br>
            <a:r>
              <a:rPr lang="hu-HU" dirty="0"/>
              <a:t>A hangtér-reprodukció ugyan a teljes térrészben megtörténik, ám az „</a:t>
            </a:r>
            <a:r>
              <a:rPr lang="hu-HU" dirty="0" err="1"/>
              <a:t>op</a:t>
            </a:r>
            <a:r>
              <a:rPr lang="hu-HU" dirty="0"/>
              <a:t>-</a:t>
            </a:r>
          </a:p>
          <a:p>
            <a:r>
              <a:rPr lang="hu-HU" dirty="0" err="1"/>
              <a:t>timális</a:t>
            </a:r>
            <a:r>
              <a:rPr lang="hu-HU" dirty="0"/>
              <a:t> hallgatósági-területen” kívül az ideális hangtér helyett aluláteresztő szűrővel szűrt</a:t>
            </a:r>
          </a:p>
          <a:p>
            <a:r>
              <a:rPr lang="hu-HU" dirty="0"/>
              <a:t>hangtér képződik le.</a:t>
            </a:r>
          </a:p>
          <a:p>
            <a:r>
              <a:rPr lang="hu-HU" dirty="0"/>
              <a:t>Az „optimális” térrész habár túlmutat a korábbi határokon de így végsősoron újra a ”</a:t>
            </a:r>
            <a:r>
              <a:rPr lang="hu-HU" dirty="0" err="1"/>
              <a:t>sweet</a:t>
            </a:r>
            <a:endParaRPr lang="hu-HU" dirty="0"/>
          </a:p>
          <a:p>
            <a:r>
              <a:rPr lang="hu-HU" dirty="0"/>
              <a:t>spot” korlátozáshoz jutottunk vissza. Annyi különbséggel, hogy míg korábban a teljes</a:t>
            </a:r>
          </a:p>
          <a:p>
            <a:r>
              <a:rPr lang="hu-HU" dirty="0"/>
              <a:t>térrészben, a teljes sávszélességet hallgathattuk és a ”</a:t>
            </a:r>
            <a:r>
              <a:rPr lang="hu-HU" dirty="0" err="1"/>
              <a:t>sweet</a:t>
            </a:r>
            <a:r>
              <a:rPr lang="hu-HU" dirty="0"/>
              <a:t> spot”-</a:t>
            </a:r>
            <a:r>
              <a:rPr lang="hu-HU" dirty="0" err="1"/>
              <a:t>ból</a:t>
            </a:r>
            <a:r>
              <a:rPr lang="hu-HU" dirty="0"/>
              <a:t> kilépve a hangforrás</a:t>
            </a:r>
          </a:p>
          <a:p>
            <a:r>
              <a:rPr lang="hu-HU" dirty="0"/>
              <a:t>lokalizációja sérült, addig ezúttal a térrész minden pontjában irányhelyesen hallgathatjuk</a:t>
            </a:r>
          </a:p>
          <a:p>
            <a:r>
              <a:rPr lang="hu-HU" dirty="0"/>
              <a:t>a virtuális forrásokat ám a ”</a:t>
            </a:r>
            <a:r>
              <a:rPr lang="hu-HU" dirty="0" err="1"/>
              <a:t>sweet</a:t>
            </a:r>
            <a:r>
              <a:rPr lang="hu-HU" dirty="0"/>
              <a:t> spot” térrészből kimozdulva a sávszélesség kezd el</a:t>
            </a:r>
          </a:p>
          <a:p>
            <a:r>
              <a:rPr lang="hu-HU" dirty="0"/>
              <a:t>korlátozódni</a:t>
            </a:r>
            <a:r>
              <a:rPr lang="hu-HU" dirty="0" smtClean="0"/>
              <a:t>.</a:t>
            </a:r>
          </a:p>
          <a:p>
            <a:endParaRPr lang="hu-HU" dirty="0" smtClean="0"/>
          </a:p>
          <a:p>
            <a:r>
              <a:rPr lang="hu-HU" dirty="0" smtClean="0"/>
              <a:t>EZ A SZÖVEG JÓ LESZ.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12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1197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Feladatként a térbeli átlapolódási jelenséget vizsgáltam a hangtérszintézisben. </a:t>
            </a:r>
          </a:p>
          <a:p>
            <a:endParaRPr lang="hu-H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Eredményként szimuláltam, hogy a cikk-cakk elrendezés megfelelő megoldást nyújt a probléma eliminálására.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r>
              <a:rPr lang="hu-HU" dirty="0"/>
              <a:t>A következő lépésként: a hangrendszer gyakorlati megvalósítása és kimérése áll előttünk.</a:t>
            </a:r>
          </a:p>
          <a:p>
            <a:endParaRPr lang="hu-HU" dirty="0"/>
          </a:p>
          <a:p>
            <a:r>
              <a:rPr lang="hu-HU" dirty="0"/>
              <a:t>A félév során másik két hallgatótársam is dolgozott a projekten, így az elméleti szimulációk mellett a hangrendszer vezérlőegysége és a vezérlőszoftver megírása valamint a hangdobozok méretezése illetve a </a:t>
            </a:r>
            <a:r>
              <a:rPr lang="hu-HU" dirty="0" err="1"/>
              <a:t>monoerősítők</a:t>
            </a:r>
            <a:r>
              <a:rPr lang="hu-HU" dirty="0"/>
              <a:t> megtervezése is megvalósult</a:t>
            </a:r>
            <a:r>
              <a:rPr lang="hu-HU" dirty="0" smtClean="0"/>
              <a:t>.</a:t>
            </a:r>
          </a:p>
          <a:p>
            <a:endParaRPr lang="hu-HU" dirty="0" smtClean="0"/>
          </a:p>
          <a:p>
            <a:r>
              <a:rPr lang="hu-HU" smtClean="0"/>
              <a:t>SZERINTEM</a:t>
            </a:r>
            <a:r>
              <a:rPr lang="hu-HU" baseline="0" smtClean="0"/>
              <a:t> EZ AZ ÖSSZESZERELÉS SZÓ EZ NEM IDE ILLIK, INKÁBB A MÓDSZER GYAKORLATBA ÜLTETÉSE, TEHÁT EGY TÉNYLEGES TESZTRENDSZER ÉPÍTESE JOBBAN HANGZIK.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 következő feladatokat, a rendszer összeszerelését négyen: </a:t>
            </a:r>
            <a:r>
              <a:rPr lang="hu-HU" dirty="0" err="1"/>
              <a:t>Csepreghy</a:t>
            </a:r>
            <a:r>
              <a:rPr lang="hu-HU" dirty="0"/>
              <a:t> Mártonnal, </a:t>
            </a:r>
            <a:r>
              <a:rPr lang="hu-HU" dirty="0" err="1"/>
              <a:t>Rakota</a:t>
            </a:r>
            <a:r>
              <a:rPr lang="hu-HU" dirty="0"/>
              <a:t> Szabolccsal, </a:t>
            </a:r>
            <a:r>
              <a:rPr lang="hu-HU" dirty="0" err="1"/>
              <a:t>Firtha</a:t>
            </a:r>
            <a:endParaRPr lang="hu-HU" dirty="0"/>
          </a:p>
          <a:p>
            <a:r>
              <a:rPr lang="hu-HU" dirty="0"/>
              <a:t>Gergely segítségével tervezzük elvégezni.</a:t>
            </a:r>
          </a:p>
          <a:p>
            <a:pPr lvl="1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13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49312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14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4578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szakdolgozatom témájának a hangtérszintézis gyakorlati megvalósításánál fellépő problémát, a térbeli átlapolódási jelenség elemzését és kiküszöbölését választottam.</a:t>
            </a:r>
          </a:p>
          <a:p>
            <a:endParaRPr lang="hu-HU" dirty="0"/>
          </a:p>
          <a:p>
            <a:r>
              <a:rPr lang="hu-HU" dirty="0"/>
              <a:t>A mai prezentációm során a hangtérszintézis alapötlete és a szükséges elméleti alapok bevezetése után a probléma elemzését és a szakdolgozatomban kifejtett megoldás alkalmazását fogom ismertetni.</a:t>
            </a:r>
            <a:br>
              <a:rPr lang="hu-HU" dirty="0"/>
            </a:br>
            <a:r>
              <a:rPr lang="hu-HU" dirty="0"/>
              <a:t> </a:t>
            </a:r>
          </a:p>
          <a:p>
            <a:r>
              <a:rPr lang="hu-HU" dirty="0"/>
              <a:t>Ezek után a szimuláción alapuló eredményeimet foglalom össze,</a:t>
            </a:r>
            <a:r>
              <a:rPr lang="hu-HU" dirty="0">
                <a:solidFill>
                  <a:srgbClr val="FF0000"/>
                </a:solidFill>
              </a:rPr>
              <a:t> illetve a jövőbeli irányvonalakat vázolom</a:t>
            </a:r>
            <a:r>
              <a:rPr lang="hu-HU" dirty="0" smtClean="0">
                <a:solidFill>
                  <a:srgbClr val="FF0000"/>
                </a:solidFill>
              </a:rPr>
              <a:t>. </a:t>
            </a:r>
          </a:p>
          <a:p>
            <a:endParaRPr lang="hu-HU" dirty="0" smtClean="0">
              <a:solidFill>
                <a:srgbClr val="FF0000"/>
              </a:solidFill>
            </a:endParaRPr>
          </a:p>
          <a:p>
            <a:r>
              <a:rPr lang="hu-HU" dirty="0" smtClean="0">
                <a:solidFill>
                  <a:srgbClr val="FF0000"/>
                </a:solidFill>
              </a:rPr>
              <a:t>Mi az a jövőbeli irányvonal? </a:t>
            </a:r>
            <a:r>
              <a:rPr lang="hu-HU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Nem kell ennyi pont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6369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 is az a hangtérszintézis, és miért is jó?</a:t>
            </a:r>
          </a:p>
          <a:p>
            <a:endParaRPr lang="hu-HU" dirty="0"/>
          </a:p>
          <a:p>
            <a:r>
              <a:rPr lang="hu-HU" dirty="0"/>
              <a:t>A hangtérszintézis célja egy tetszőleges hangtér amplitúdó és fázishelyes rekonstruálása egy kiterjedt területen.</a:t>
            </a:r>
          </a:p>
          <a:p>
            <a:endParaRPr lang="hu-HU" dirty="0"/>
          </a:p>
          <a:p>
            <a:r>
              <a:rPr lang="hu-HU" dirty="0"/>
              <a:t>A korábbi </a:t>
            </a:r>
            <a:r>
              <a:rPr lang="hu-HU" dirty="0" err="1"/>
              <a:t>stereo</a:t>
            </a:r>
            <a:r>
              <a:rPr lang="hu-HU" dirty="0"/>
              <a:t> ,</a:t>
            </a:r>
            <a:r>
              <a:rPr lang="hu-HU" dirty="0" err="1"/>
              <a:t>quadrofon</a:t>
            </a:r>
            <a:r>
              <a:rPr lang="hu-HU" dirty="0"/>
              <a:t> és 5.1 rendszerek térhangzása az amplitúdó vagy fázis különbségen alapszik és csak a szoba egy pontján, a </a:t>
            </a:r>
            <a:r>
              <a:rPr lang="hu-HU" dirty="0" err="1"/>
              <a:t>sweet</a:t>
            </a:r>
            <a:r>
              <a:rPr lang="hu-HU" dirty="0"/>
              <a:t> spot </a:t>
            </a:r>
            <a:r>
              <a:rPr lang="hu-HU" dirty="0" err="1"/>
              <a:t>ban</a:t>
            </a:r>
            <a:r>
              <a:rPr lang="hu-HU" dirty="0"/>
              <a:t> érvényesül.</a:t>
            </a:r>
          </a:p>
          <a:p>
            <a:r>
              <a:rPr lang="hu-HU" dirty="0"/>
              <a:t>A hangtérszintézis pedig a Huygens-</a:t>
            </a:r>
            <a:r>
              <a:rPr lang="hu-HU" dirty="0" err="1"/>
              <a:t>Fresnel</a:t>
            </a:r>
            <a:r>
              <a:rPr lang="hu-HU" dirty="0"/>
              <a:t> elven alapszik, és az egész szoba területén képes az eredeti hangtér rekonstruálására.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7916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A technikát egy animációval szemléltetem.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 err="1" smtClean="0"/>
              <a:t>hangtérszintézisnél</a:t>
            </a:r>
            <a:r>
              <a:rPr lang="hu-HU" dirty="0" smtClean="0"/>
              <a:t> </a:t>
            </a:r>
            <a:r>
              <a:rPr lang="hu-HU" dirty="0"/>
              <a:t>a rekonstruálandó hangforrásokra, mint virtuális forrásokra tekintünk.</a:t>
            </a:r>
          </a:p>
          <a:p>
            <a:r>
              <a:rPr lang="hu-H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Ahhoz, hogy a hangterüket az adott térrészben a Huygens-</a:t>
            </a:r>
            <a:r>
              <a:rPr lang="hu-H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Fresnel</a:t>
            </a:r>
            <a:r>
              <a:rPr lang="hu-H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elv alapján rekonstruálhassuk végtelen sok másodlagos</a:t>
            </a:r>
          </a:p>
          <a:p>
            <a:r>
              <a:rPr lang="hu-H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elemi pontforrásra van szükségünk. Ezért sűrűn egymás mellé helyezett hangszórókból álló hangszórótömböt alkalmazunk.</a:t>
            </a:r>
          </a:p>
          <a:p>
            <a:r>
              <a:rPr lang="hu-H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reprodukciókor a hangszórók akkor használhatók másodlagos forrásként, ha a hallgatót érő virtuális forrás által kibocsájtott hullámfront áthalad a hangszórótömbön.</a:t>
            </a:r>
          </a:p>
          <a:p>
            <a:endParaRPr lang="hu-H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hu-H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rekonstrukcióhoz a hangfalak vezérlőfüggvényének ismerete szükséges.</a:t>
            </a:r>
            <a:br>
              <a:rPr lang="hu-H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4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32857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Az alapötlet matematikáját a </a:t>
            </a:r>
            <a:r>
              <a:rPr lang="hu-HU" sz="12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Kirchhoff-Helmholtz 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integrál írja le. A pont-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beli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hangnyomás leírható a peremen elhelyezkedő másodlagos 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monopólusok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és dipólusok segítségével. A peremen létrejött, virtuális források által keltett hangnyomás amplitúdójának és gradiensének ismeretében.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cap="none" dirty="0">
              <a:solidFill>
                <a:schemeClr val="dk1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Tehát ha rendelkeznénk a felületen elhelyezkedő 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monopolusokkal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es 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dipolusokkal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akkor ez alapján képesek lennénk a hangtér szintetizálására.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cap="none" dirty="0">
              <a:solidFill>
                <a:schemeClr val="dk1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Mivel a 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a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dinamikus hangszórók 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monopolusként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modellezhetőek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jól és 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költséghatékonységi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szempontból nem tudjuk az egész falfelületet beborítani hangszórókkal.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Ezért néhány matematikai átalakítással az egy vonal mentén elhelyezett hangszórótömbre határozzuk meg a vezérlőfüggvényt.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cap="none" dirty="0">
              <a:solidFill>
                <a:schemeClr val="dk1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Ekkor a hangteret a Rayleigh integrál írja le 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monopólusok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segítségével. </a:t>
            </a:r>
            <a:endParaRPr lang="hu-H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Mivel a Rayleigh integrálban csak a </a:t>
            </a:r>
            <a:r>
              <a:rPr lang="hu-HU" sz="1200" b="0" i="0" u="none" strike="noStrike" kern="1200" cap="none" dirty="0" err="1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monopólusok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tere szerepel ezért </a:t>
            </a:r>
            <a:r>
              <a:rPr lang="hu-H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dinamikus hangszórók használata mellett </a:t>
            </a:r>
            <a:r>
              <a:rPr lang="hu-HU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ez egyben tartalmazza szükséges vezérlőfüggvényt is. </a:t>
            </a:r>
            <a:endParaRPr lang="hu-H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cap="none" dirty="0" smtClean="0">
              <a:solidFill>
                <a:schemeClr val="dk1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cap="none" dirty="0" smtClean="0">
              <a:solidFill>
                <a:schemeClr val="dk1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Hát</a:t>
            </a:r>
            <a:r>
              <a:rPr lang="hu-H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ez </a:t>
            </a:r>
            <a:r>
              <a:rPr lang="hu-HU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kb</a:t>
            </a:r>
            <a:r>
              <a:rPr lang="hu-H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Arial"/>
                <a:ea typeface="+mn-ea"/>
                <a:cs typeface="Arial"/>
                <a:sym typeface="Arial"/>
              </a:rPr>
              <a:t> ok, nem tudom a vezérlőfüggvény alakja kell-e az ábrára. Azért valami minimál szöveg is legyen a képen, ne csak az ábrák! Neked is segít, meg a hallgatóságnak is.</a:t>
            </a:r>
            <a:endParaRPr lang="hu-HU" sz="1200" b="0" i="0" u="none" strike="noStrike" kern="1200" cap="none" dirty="0">
              <a:solidFill>
                <a:schemeClr val="dk1"/>
              </a:solidFill>
              <a:effectLst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63390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szakdolgozatomban vizsgált probléma a hangtérszintézis gyakorlati megvalósításból a hangszórók túl alacsony elhelyezkedési sűrűségéből fakad. A nem folytonos eloszlású hangfalak elhelyezkedési sűrűsége megszabja azt a maximális frekvenciát, amelyen még </a:t>
            </a:r>
            <a:r>
              <a:rPr lang="hu-HU" dirty="0" err="1"/>
              <a:t>eredethűen</a:t>
            </a:r>
            <a:r>
              <a:rPr lang="hu-HU" dirty="0"/>
              <a:t> rekonstruálható a hullámtér. A hangszórók tulajdonképpen térben mintavételezik a vezérlőfüggvényt és, ha nem elég magas az elhelyezkedési frekvenciájuk akkor nem tudják </a:t>
            </a:r>
            <a:r>
              <a:rPr lang="hu-HU" dirty="0" err="1"/>
              <a:t>eredethűen</a:t>
            </a:r>
            <a:r>
              <a:rPr lang="hu-HU" dirty="0"/>
              <a:t> rekonstruálni a hangteret.</a:t>
            </a:r>
          </a:p>
          <a:p>
            <a:endParaRPr lang="hu-HU" dirty="0"/>
          </a:p>
          <a:p>
            <a:r>
              <a:rPr lang="hu-HU" dirty="0"/>
              <a:t> A hangfalakat, fizikai korlátjuk miatt egy bizonyos távolságnál nem helyezhetjük közelebb egymáshoz. 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Ezért magasabb frekvenciákon másodlagos hatások lépnek fel.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Így a képen frekvenciatartományban és időtartományban is szimulált, hibás hangtér áll elő. 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Megfigyelhetjük, ha egy adott frekvencián vizsgáljuk az előállt hangteret, akkor interferenciaképet kapunk. </a:t>
            </a:r>
            <a:b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Ugyan ezen elrendezés mellett az időtartomány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beli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szimuláció szemléletesebb. Itt, a kívánt hullámfront melletti, nem kívánatos másodlagos gömbhullámok megjelenése figyelhető meg.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6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8872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létrejövő diffrakciós jelenségeket a Térbeli Fourier transzformáció segítségével frekvenciatartományban elemeztem</a:t>
            </a:r>
            <a:r>
              <a:rPr lang="hu-HU" dirty="0" smtClean="0"/>
              <a:t>. 	EZEK NEM DIFFRAKCIÓS JELENSÉGEK.</a:t>
            </a:r>
            <a:r>
              <a:rPr lang="hu-HU" baseline="0" dirty="0" smtClean="0"/>
              <a:t> AZ MÁS.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 nemkívánatos jelenségek fellépését a ebben a tartományban az átlapolódási jelenségek magyarázzák.</a:t>
            </a:r>
          </a:p>
          <a:p>
            <a:endParaRPr lang="hu-HU" dirty="0"/>
          </a:p>
          <a:p>
            <a:r>
              <a:rPr lang="hu-HU" dirty="0"/>
              <a:t>Az ábrán a térbeli </a:t>
            </a:r>
            <a:r>
              <a:rPr lang="hu-HU" dirty="0" err="1"/>
              <a:t>átlapolódások</a:t>
            </a:r>
            <a:r>
              <a:rPr lang="hu-HU" dirty="0"/>
              <a:t> modellezése látható a vezérlőfüggvény spektrumának mintavételezésével.</a:t>
            </a:r>
            <a:br>
              <a:rPr lang="hu-HU" dirty="0"/>
            </a:br>
            <a:r>
              <a:rPr lang="hu-HU" dirty="0"/>
              <a:t>A mintavételezés a hangfalak diszkrét eloszlásából adódik frekvenciáját az elhelyezkedés sűrűsége adja meg.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7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39258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 Fourier transzformációból egyértelműen kiderült, hogy az átlapolódás kiküszöbölése érdekében frekvenciatartománybeli szűrést kell alkalmazni.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hu-H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Hiszen a frekvenciatartományban a vezérlőjel spektrumának sávkorlátozásával csökkenthetők az átlapolódási jelenségek. Teljes elimináció a vezérlőjel spektrumának, a mintavételi frekvencia felére való korlátozásával érhető el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EZT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ÍGY NEM ÉRTEM. PONT FORDÍTVA: EGYÉRTELMŰ, HOGY TÉRTARTOMÁNYBELI SZŰRÉS KELL. ÉN AZT MUTATTAM MEG, HOGY EZ EKVIVALENS EGY FREKVENCIATARTOMÁNYBELI SZŰRÉSSEL.</a:t>
            </a:r>
            <a:endParaRPr lang="hu-H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Konzulensem disszertációja mutat rá arra, hogy a frekvenciatartománybeli aluláteresztő szűrés jelen esetben ekvivalens egy tértartomány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beli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bizonyos szög feletti szűréssel.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ELÉG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AZT MONDANI? HOGY A VONATKOZÓ IRODALOM. </a:t>
            </a:r>
            <a:endParaRPr lang="hu-H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 szűrés alkalmazásával a spektrumon a jobb oldali ábrán látható aluláteresztő szűrés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hajtódik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végre, ennek köszönhetően magas frekvenciákon sem lépnek fel átlapolódási jelenségek.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Így lehetőségünk nyílik az eredeti hangtér rekonstruálására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 HÁT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LEGALÁBBIS EGY ADOTT IRÁNYBA… MÁS IRÁNYOKBA MEG ALULÁTERESZTVE REKONSTRUÁLJUK A TERET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8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08558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megoldás második részeként a már megszűrt spektrum helyes visszaállításával kell foglalkoznunk.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Megfelelő iránykarakterisztikával a hangszórók pont úgy szűrik a spektrumot, hogy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csak a kívánt térrész kerüljön rekonstruálásra.</a:t>
            </a:r>
          </a:p>
          <a:p>
            <a:r>
              <a:rPr lang="hu-HU" dirty="0"/>
              <a:t>A matematikai leírásból adódik, hogy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akkor kapnánk elég szűk iránykarakterisztikát, ha a hangszórótávolság a membránátmérő felével lenne egyenlő. </a:t>
            </a:r>
            <a:r>
              <a:rPr lang="hu-HU" dirty="0"/>
              <a:t/>
            </a:r>
            <a:br>
              <a:rPr lang="hu-HU" dirty="0"/>
            </a:br>
            <a:endParaRPr lang="hu-HU" altLang="hu-HU" dirty="0"/>
          </a:p>
          <a:p>
            <a:r>
              <a:rPr lang="hu-HU" altLang="hu-HU" dirty="0"/>
              <a:t>Felmerült tehát a kérdés, hogy</a:t>
            </a:r>
          </a:p>
          <a:p>
            <a:r>
              <a:rPr lang="hu-HU" altLang="hu-HU" dirty="0"/>
              <a:t>hogyan lehet megfelelően irányított hangszórókat egymás mellé helyezni.</a:t>
            </a:r>
          </a:p>
          <a:p>
            <a:r>
              <a:rPr lang="hu-HU" dirty="0"/>
              <a:t>Ez például úgy lehetséges, ha nem egy vonalba, hanem a z tengely mentén eltolva cikk-cakk </a:t>
            </a:r>
            <a:r>
              <a:rPr lang="hu-HU" dirty="0" err="1"/>
              <a:t>ban</a:t>
            </a:r>
            <a:r>
              <a:rPr lang="hu-HU" dirty="0"/>
              <a:t> helyezzük el őket.</a:t>
            </a:r>
          </a:p>
          <a:p>
            <a:endParaRPr lang="hu-H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fő munkám ezen eltolás alkalmazásának vizsgálata volt. Mely során azt tanulmányoztam, hogy az eltolás alkalmazása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megfelelő eredményre vezet-e és hogy nem állít-e elő újabb hibákat.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Az alapelrendezés módosításával én a z tengely mentén tauval elolt cikk-cakk elrendezést alkalmaztam.</a:t>
            </a:r>
          </a:p>
          <a:p>
            <a:r>
              <a:rPr lang="hu-HU" dirty="0"/>
              <a:t>A legsűrűbb elrendezés esetében a hangszórók tau=r*gyök 3/2 távolsággal vannak eltolva a z tengely mentén. Ekkor a távolság pont teljesíti a fent említett kritériumot.</a:t>
            </a:r>
          </a:p>
          <a:p>
            <a:endParaRPr lang="hu-HU" dirty="0"/>
          </a:p>
          <a:p>
            <a:r>
              <a:rPr lang="hu-HU" dirty="0"/>
              <a:t>A következőkben azt szimulálom hogy a cikk-cakk elrendezés okoz e számottevő hibát a hangtérben. Illetve ezzel a megközelítéssel lehetséges e a probléma megoldása.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C964D-A45D-47E6-B9F7-D4B130B5A6A3}" type="slidenum">
              <a:rPr lang="hu-HU" altLang="hu-HU" smtClean="0"/>
              <a:pPr/>
              <a:t>9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5269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1">
            <a:extLst>
              <a:ext uri="{FF2B5EF4-FFF2-40B4-BE49-F238E27FC236}">
                <a16:creationId xmlns:a16="http://schemas.microsoft.com/office/drawing/2014/main" xmlns="" id="{23B87C03-1D7D-465C-873A-6349A68A08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2051050" cy="68580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37" name="Rectangle 90">
            <a:extLst>
              <a:ext uri="{FF2B5EF4-FFF2-40B4-BE49-F238E27FC236}">
                <a16:creationId xmlns:a16="http://schemas.microsoft.com/office/drawing/2014/main" xmlns="" id="{65AC9BCD-86B1-45B8-B054-FC4F8866AC0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2051050" y="4763"/>
            <a:ext cx="184150" cy="68580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3165" name="Rectangle 2">
            <a:extLst>
              <a:ext uri="{FF2B5EF4-FFF2-40B4-BE49-F238E27FC236}">
                <a16:creationId xmlns:a16="http://schemas.microsoft.com/office/drawing/2014/main" xmlns="" id="{5A204043-CFB5-4238-8BCC-EE1433FE3D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24100" y="2778125"/>
            <a:ext cx="6819900" cy="11906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altLang="hu-HU" noProof="0"/>
              <a:t>Mintacím szerkesztése</a:t>
            </a:r>
          </a:p>
        </p:txBody>
      </p:sp>
      <p:sp>
        <p:nvSpPr>
          <p:cNvPr id="3166" name="Rectangle 3">
            <a:extLst>
              <a:ext uri="{FF2B5EF4-FFF2-40B4-BE49-F238E27FC236}">
                <a16:creationId xmlns:a16="http://schemas.microsoft.com/office/drawing/2014/main" xmlns="" id="{86101EA0-7CA8-48C3-9402-5DAC10D76C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98700" y="4140200"/>
            <a:ext cx="6845300" cy="8382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i="1">
                <a:solidFill>
                  <a:srgbClr val="4C4C4C"/>
                </a:solidFill>
              </a:defRPr>
            </a:lvl1pPr>
          </a:lstStyle>
          <a:p>
            <a:pPr lvl="0"/>
            <a:r>
              <a:rPr lang="hu-HU" altLang="hu-HU" noProof="0"/>
              <a:t>Kattintson ide az alcím mintájának szerkesztéséhez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E88924E-653B-4466-9393-6446DD8271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181725"/>
            <a:ext cx="1701800" cy="539750"/>
          </a:xfrm>
        </p:spPr>
        <p:txBody>
          <a:bodyPr/>
          <a:lstStyle>
            <a:lvl1pPr algn="r">
              <a:defRPr sz="1400" b="0"/>
            </a:lvl1pPr>
          </a:lstStyle>
          <a:p>
            <a:r>
              <a:rPr lang="hu-HU" altLang="hu-HU"/>
              <a:t>Előadás címe</a:t>
            </a:r>
          </a:p>
        </p:txBody>
      </p:sp>
      <p:pic>
        <p:nvPicPr>
          <p:cNvPr id="3168" name="Picture 23" descr="pp_4">
            <a:extLst>
              <a:ext uri="{FF2B5EF4-FFF2-40B4-BE49-F238E27FC236}">
                <a16:creationId xmlns:a16="http://schemas.microsoft.com/office/drawing/2014/main" xmlns="" id="{0A12DA75-4691-4D56-8AEB-C39260BACE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866775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Line 10">
            <a:extLst>
              <a:ext uri="{FF2B5EF4-FFF2-40B4-BE49-F238E27FC236}">
                <a16:creationId xmlns:a16="http://schemas.microsoft.com/office/drawing/2014/main" xmlns="" id="{028BC387-445F-4D25-A2C8-49F1A253EEA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866775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39" name="Line 9">
            <a:extLst>
              <a:ext uri="{FF2B5EF4-FFF2-40B4-BE49-F238E27FC236}">
                <a16:creationId xmlns:a16="http://schemas.microsoft.com/office/drawing/2014/main" xmlns="" id="{828F764E-5E4D-40CD-BE44-9B635C4DFF7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2543175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pic>
        <p:nvPicPr>
          <p:cNvPr id="3171" name="Picture 18" descr="pp_1">
            <a:extLst>
              <a:ext uri="{FF2B5EF4-FFF2-40B4-BE49-F238E27FC236}">
                <a16:creationId xmlns:a16="http://schemas.microsoft.com/office/drawing/2014/main" xmlns="" id="{8740D8CC-D87F-40C6-88C4-ED0916F4C5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2" name="Picture 100">
            <a:extLst>
              <a:ext uri="{FF2B5EF4-FFF2-40B4-BE49-F238E27FC236}">
                <a16:creationId xmlns:a16="http://schemas.microsoft.com/office/drawing/2014/main" xmlns="" id="{ECB65A90-F012-4AD2-B572-139AE0D6F6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0"/>
            <a:ext cx="43656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C0BE383-CFE2-48F6-9230-36DFE365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DF6C8879-40B3-4FBF-8A48-BB3572E73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6746D2BD-27B6-4A06-8F2B-73C123A8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3936EE7D-AB64-4179-8D6C-2525AC43A1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D8F385-41BC-4A15-A584-6B4BD079263F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72964672-5BC5-475D-96DB-945644E014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9982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75E6D0B2-774A-4E45-A86B-73645BF992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38963" y="76200"/>
            <a:ext cx="2205037" cy="6359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2F26E14C-5C0E-4951-8906-0CCF1BD29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0675" y="76200"/>
            <a:ext cx="6465888" cy="6359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5B9E8467-A630-42C0-9DE1-D29153A89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42C69613-3887-493E-8822-2DA856F92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AE9B55-2B1A-4E22-8010-0E9FAB72114D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D14E5098-71A4-4BB5-A96B-D517BF7EEC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4503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465F592-CF1F-47FD-B1BE-FC302C8B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76200"/>
            <a:ext cx="8027987" cy="7921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DF88C5F9-A4EE-4CC4-8ED0-C1B66766B9F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20675" y="1068388"/>
            <a:ext cx="4222750" cy="5367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D4559786-9CE5-422E-B642-7711949C6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5825" y="1068388"/>
            <a:ext cx="4222750" cy="5367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38ADDBEB-AE66-43AF-AB5B-E61FBB0D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" y="6562725"/>
            <a:ext cx="2684463" cy="295275"/>
          </a:xfrm>
        </p:spPr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8E0A705E-3AFD-419A-B0BB-B53548DC2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55025" y="6567488"/>
            <a:ext cx="654050" cy="290512"/>
          </a:xfrm>
        </p:spPr>
        <p:txBody>
          <a:bodyPr/>
          <a:lstStyle>
            <a:lvl1pPr>
              <a:defRPr/>
            </a:lvl1pPr>
          </a:lstStyle>
          <a:p>
            <a:fld id="{2AA10469-5B44-4649-8DB7-CE83F206214D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99CE88C5-119B-4AF6-9B61-1B9A557CC4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92450" y="6567488"/>
            <a:ext cx="3070225" cy="290512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637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00F3F92-34A9-4FE6-88D6-17582769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76200"/>
            <a:ext cx="8027987" cy="7921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A19FD9C-9734-491F-AF7A-F82470012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675" y="1068388"/>
            <a:ext cx="4222750" cy="5367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CB286858-A21C-4EB7-9C83-46E57DAB1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5825" y="1068388"/>
            <a:ext cx="4222750" cy="5367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F0653927-4168-47A3-A8CF-740636B9A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" y="6562725"/>
            <a:ext cx="2684463" cy="295275"/>
          </a:xfrm>
        </p:spPr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42DA0B8B-EB44-4334-9AF1-2CE3A58D20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55025" y="6567488"/>
            <a:ext cx="654050" cy="290512"/>
          </a:xfrm>
        </p:spPr>
        <p:txBody>
          <a:bodyPr/>
          <a:lstStyle>
            <a:lvl1pPr>
              <a:defRPr/>
            </a:lvl1pPr>
          </a:lstStyle>
          <a:p>
            <a:fld id="{23570D54-B8F3-44D0-A2BD-3C8834CB52A5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27CD3F68-BDB7-41B1-AE6C-ACF29CE4CE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92450" y="6567488"/>
            <a:ext cx="3070225" cy="290512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42183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C3B92BD-E050-44F2-B8A9-F8D2F11AD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76200"/>
            <a:ext cx="8027987" cy="7921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8549E2E1-96D3-4308-962A-54F5E1C1F2F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20675" y="1068388"/>
            <a:ext cx="8597900" cy="26066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6D5B9E25-F8AB-4F6A-85B3-7A1439C23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675" y="3827463"/>
            <a:ext cx="8597900" cy="26082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C0C404B5-1622-445A-9E06-3FF268D8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" y="6562725"/>
            <a:ext cx="2684463" cy="295275"/>
          </a:xfrm>
        </p:spPr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AB12B30A-7BF7-4EA7-806B-CDD42471D9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55025" y="6567488"/>
            <a:ext cx="654050" cy="290512"/>
          </a:xfrm>
        </p:spPr>
        <p:txBody>
          <a:bodyPr/>
          <a:lstStyle>
            <a:lvl1pPr>
              <a:defRPr/>
            </a:lvl1pPr>
          </a:lstStyle>
          <a:p>
            <a:fld id="{BEE55859-1FCB-42DC-8D40-9C132D99D8DA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08C5DAE7-6E6E-495D-AE37-4227021409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92450" y="6567488"/>
            <a:ext cx="3070225" cy="290512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2614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287CA3E-745A-4CE7-9C89-8C4369634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76200"/>
            <a:ext cx="8027987" cy="7921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EF48308-9B26-46B1-92CE-B62775D36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675" y="1068388"/>
            <a:ext cx="8597900" cy="26066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1D3C94DC-3CA7-4A44-97E4-290169022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675" y="3827463"/>
            <a:ext cx="8597900" cy="26082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834D27E3-00B4-40B9-913B-82D2AA47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" y="6562725"/>
            <a:ext cx="2684463" cy="295275"/>
          </a:xfrm>
        </p:spPr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D1F47F54-1AAB-4FFE-9245-A6EDE53484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55025" y="6567488"/>
            <a:ext cx="654050" cy="290512"/>
          </a:xfrm>
        </p:spPr>
        <p:txBody>
          <a:bodyPr/>
          <a:lstStyle>
            <a:lvl1pPr>
              <a:defRPr/>
            </a:lvl1pPr>
          </a:lstStyle>
          <a:p>
            <a:fld id="{1FA0341B-2316-4943-B43C-9AF2CD8C9E9A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DF65F0CB-DD15-490E-B9B8-C26DC3653D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92450" y="6567488"/>
            <a:ext cx="3070225" cy="290512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02195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E04E87B-6385-44EA-9006-BD2BA68C1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21901C74-AB08-49C8-944B-1575374CD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BD38157B-9A63-47A1-A82C-F35FD2CC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29831205-2B40-4FEC-AE34-C64651C7EF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7A0562-C532-4A01-9C3D-778C15307C41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A25635D5-94B3-40E5-BD26-7E3FC822B9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1492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2B61F32-31E8-4588-B2EB-563A139AF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6196E2B3-8BB6-43B3-A568-2FD2009DE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52472C8-C44A-421C-8733-C992E5DE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5AC10DD9-0857-4AF3-8612-5AD18E8ABC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0C23552-7AC3-432E-A121-C8D4F35C1E5E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70EBD415-9AFC-48D2-883F-0DDC44FF0A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46238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84C561A-0184-4596-A712-5B320BAA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B41A4ECA-BDF5-4709-8F2E-E4ECEBBE1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F3658B6-53DF-4DA7-8A3D-4435C1B2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169D525C-9EE2-4966-B2A8-3E0F163D76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6E0F2E-7E6F-4D2D-9DB2-52B9D5C59CD4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FDA3615B-7C18-4F1A-894B-151DFF1274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93953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0E12A37-6F92-4D2B-AEEB-39E3235E6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075A9468-5E9B-4BAA-ABDC-893B1EE1E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32879AEA-A781-4DBD-8333-C8638596A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7F12F976-004E-40DB-8206-BD0907FC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6BFE3C26-5FE4-49D9-B297-218B224CE3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EC9CC2-3BF5-4A1B-8751-D693BB5539A2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D25A1774-0E8B-4932-BB66-67C112C473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61068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FBE5BA4-6BE0-4F4F-A4A1-501899EF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0F6F48B1-7613-4F89-AEEC-20A42495F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E36CD787-65B6-4A63-A9A8-530CAAF3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E535856A-9E48-4B23-84E4-8E9F0A658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F5E052-211D-4939-8E55-A801B1783568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B30C3AC9-CD42-4E4A-A10E-7433280E4B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87222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F1CB091-ED21-4BD5-9FF7-16125B75E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550BDD92-8219-48F0-91F1-BBFF17ED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377B5A43-1129-43D4-9900-D70DBE387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A7D7A255-0531-4D44-882B-CCA53FCE4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B56FFB5E-297C-41A5-A9E2-4EEC50A2A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A47DE0EF-7BDC-4AB7-8C2A-BB104F071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1599019D-5B8A-4CDA-A1BF-76CF0AE07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7C94A2-4DB5-40EC-9C81-21DF9C0178FE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xmlns="" id="{857BCA0A-9B5B-43E9-9319-575C442B98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51558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C87DADE-075C-46CD-B333-7CA30AD2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27F38445-AEDF-4D05-A1EB-32BDF34AA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D56FD36F-977B-4076-9B0D-9F722DF24B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8FCC63-8ECF-4275-96CA-CB05E3AEA78A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85A9CE6F-8BAD-487A-9549-3B0D4D5C0C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98061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74424054-B484-47CF-8E15-F6CB65CE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BC2543B3-D598-458A-A1BF-7752DE31E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260888-38F9-458D-BFD4-E528E11FC30A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7B756C9C-64A0-42A2-B08C-35F798ECA9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79740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AB7DC81-DA08-4512-9A04-09FFEBF6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2F132F5-164B-4E1E-A172-3F86EDF5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02D0D27D-8688-44BB-8BE9-300E1EB39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298B6054-1100-40D3-B241-DCA51FF2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19C8AF9E-9E70-44F4-B798-42D6747F4D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CE9D95-9C5B-4C8B-B7A9-D05F56A4048D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F19DFA92-3451-4832-9C19-F24609D719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97824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2C800B2-89DA-468D-9F76-C8DF468C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02AF33A1-CD0B-473C-B94D-963BF9540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437260D2-57F8-47DC-BD90-E861A2257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BCCC6F2A-9E51-427E-967D-A9AB82D2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9AFB3A85-23B9-4EBB-98EA-9C78BF645B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9860DB-854A-4DAD-B1F2-A292D15F774F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B4EA8C77-B760-4187-BC66-DFEAB1157D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92521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EF5BE93-714E-4B9E-8EDF-FFD8C592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E8F14AC5-4217-4298-A65F-A2E292A23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92229F64-23A2-42C2-AD4D-1580FFE1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C25F918A-E5DB-41E2-8605-B9A1C0B72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120CBE-A0E1-40D8-9D08-43057A154689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31BF892B-BEF7-4C83-8D71-4D6FF50AA1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86264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5EAEFED7-4FAD-4AE3-BE7A-973B4D9B3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68BDCB69-90CC-42E0-964E-FD7B713D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6271CEC-3D45-4A3E-918D-0C05734E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370910C4-0F0F-4FF2-819C-2FE655EA45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91EBE9-CD33-485C-84A5-499DDB79D053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A4E3736E-6F76-4DCD-9934-CA94679D9CE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2399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082CF97-297F-4712-A120-6FCF5EA5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FED35D03-9C09-414A-A67C-C4D01CC43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D72FAD9D-497B-4E8A-BBDA-882FFEDF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D2BDAD22-6BCF-45CD-8296-D835D4FB5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363F7B-C8C8-4FAC-9DB8-09AE009E8757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785BF946-3483-4348-B215-E7B7D0691A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5791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9491A14-8758-40B4-9D15-6D6972C2B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D527B19-6DC9-4C9D-A91D-8D4780061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675" y="1068388"/>
            <a:ext cx="4222750" cy="5367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D611DD4B-B08F-431D-986D-01F8474BC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5825" y="1068388"/>
            <a:ext cx="4222750" cy="5367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0B0E85F8-1F19-4D15-8AD5-F9CA409FF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6CBDBC90-16C2-42C7-9089-126ED42726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5D3166-81D6-454C-A003-29E595762EF5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7D86D776-FBE7-49F7-8F8B-F31C58C018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2106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2E4D218-29EB-42CA-A965-C0115C45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C9C53668-C704-4968-B375-517B87B07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79CEE59A-ECAB-4B66-A9E8-8FD3D5719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B64A3D18-181B-4BFE-AB4A-DADD6A68A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080B5D9D-D364-4DCD-9A66-1B0E689BA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3B8CB60C-51A3-420D-BC80-57D157B00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xmlns="" id="{EF075EAA-8A84-493F-A303-41803D872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0759ED-C186-454B-8EBB-0EF83A03F94B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xmlns="" id="{F577AC12-0ADA-48A3-B6B3-CBE149BF3B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4070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64BE421-272A-4405-B202-9D77A95B4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58812639-B00E-4DED-B850-D207D951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9F0A526F-EA11-4386-B4C6-F97110B834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998738-99DC-44B9-8814-B9CE555FA36D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A532DA64-BC33-4BF4-93E4-E0CBA9505B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404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6D07C2A6-F753-45D5-9AAC-7B831A89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xmlns="" id="{5C6095FD-53B6-43F9-88B0-093FD6D18A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B0E7F6-BEAE-46DC-AE5A-8F7505F6F6D8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252A3503-1C03-45DC-B6CB-E2B3579940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6068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5F72FEB-88BD-4A68-B5AA-1C838E16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C647AAE7-BD05-4A40-A2A8-9C937194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FF9EB80C-0634-40A5-A75F-1B39B02E9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268A860F-2880-48A7-994A-806FA612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EFE2AF88-F1BF-4027-A4BA-E94CDED5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45AA3A-81B9-4382-A5FC-18A02DA8361E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4F925518-82EB-4D89-8A4A-5ED03C5220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5369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2FADBC5-F472-4634-8467-CD59CD53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1BC1A58E-A02A-4426-968E-AEB7137D4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CDF0307A-2F5F-4F50-912B-A86BBF541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62E7C2AC-9C3B-4CE1-9DE4-0A82D68B7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F3AA4CC3-BB15-4ED3-BD1D-BF72BCDF7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B8B18E-CE94-4A9B-A055-58209A283459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xmlns="" id="{0A3910F5-4DFD-40A3-9656-8A709BEC08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5994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>
            <a:extLst>
              <a:ext uri="{FF2B5EF4-FFF2-40B4-BE49-F238E27FC236}">
                <a16:creationId xmlns:a16="http://schemas.microsoft.com/office/drawing/2014/main" xmlns="" id="{849E824B-B434-4BE0-9BC2-66B45842A1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xmlns="" id="{DB755141-1212-49C5-9FB5-40BCB6BB3E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70663"/>
            <a:ext cx="9144000" cy="1428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1070" name="Rectangle 2">
            <a:extLst>
              <a:ext uri="{FF2B5EF4-FFF2-40B4-BE49-F238E27FC236}">
                <a16:creationId xmlns:a16="http://schemas.microsoft.com/office/drawing/2014/main" xmlns="" id="{4735616F-E765-4009-A30E-94567F162D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76200"/>
            <a:ext cx="8027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Cím szerkesztése</a:t>
            </a:r>
          </a:p>
        </p:txBody>
      </p:sp>
      <p:sp>
        <p:nvSpPr>
          <p:cNvPr id="1071" name="Rectangle 3">
            <a:extLst>
              <a:ext uri="{FF2B5EF4-FFF2-40B4-BE49-F238E27FC236}">
                <a16:creationId xmlns:a16="http://schemas.microsoft.com/office/drawing/2014/main" xmlns="" id="{933DC00C-D476-45A6-8FF0-1B80FC78D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5" y="1068388"/>
            <a:ext cx="8597900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A84CAF6-85A9-4DDC-9991-060739760A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62725"/>
            <a:ext cx="26844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680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F87EF92-CA85-426C-9C50-33CB9DE730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5025" y="6567488"/>
            <a:ext cx="6540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2E947A9-8A74-40EB-8F23-48176D42231C}" type="slidenum">
              <a:rPr lang="hu-HU" altLang="hu-HU"/>
              <a:pPr/>
              <a:t>‹#›</a:t>
            </a:fld>
            <a:endParaRPr lang="hu-HU" altLang="hu-HU"/>
          </a:p>
        </p:txBody>
      </p:sp>
      <p:grpSp>
        <p:nvGrpSpPr>
          <p:cNvPr id="1074" name="Group 43">
            <a:extLst>
              <a:ext uri="{FF2B5EF4-FFF2-40B4-BE49-F238E27FC236}">
                <a16:creationId xmlns:a16="http://schemas.microsoft.com/office/drawing/2014/main" xmlns="" id="{DF391F70-CA08-4DC4-B495-28A0F368C19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9388" y="161925"/>
            <a:ext cx="803275" cy="819150"/>
            <a:chOff x="113" y="30"/>
            <a:chExt cx="506" cy="516"/>
          </a:xfrm>
        </p:grpSpPr>
        <p:sp>
          <p:nvSpPr>
            <p:cNvPr id="1046" name="Freeform 22">
              <a:extLst>
                <a:ext uri="{FF2B5EF4-FFF2-40B4-BE49-F238E27FC236}">
                  <a16:creationId xmlns:a16="http://schemas.microsoft.com/office/drawing/2014/main" xmlns="" id="{D51BC1EC-3934-4A43-A2B2-E88796ECFE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" y="438"/>
              <a:ext cx="506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0" y="0"/>
                </a:cxn>
                <a:cxn ang="0">
                  <a:pos x="0" y="0"/>
                </a:cxn>
              </a:cxnLst>
              <a:rect l="0" t="0" r="r" b="b"/>
              <a:pathLst>
                <a:path w="700">
                  <a:moveTo>
                    <a:pt x="0" y="0"/>
                  </a:moveTo>
                  <a:lnTo>
                    <a:pt x="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47" name="Line 23">
              <a:extLst>
                <a:ext uri="{FF2B5EF4-FFF2-40B4-BE49-F238E27FC236}">
                  <a16:creationId xmlns:a16="http://schemas.microsoft.com/office/drawing/2014/main" xmlns="" id="{0B9CDC29-45A5-4A49-916F-0BBDDD3938D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3" y="438"/>
              <a:ext cx="506" cy="0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48" name="Freeform 24">
              <a:extLst>
                <a:ext uri="{FF2B5EF4-FFF2-40B4-BE49-F238E27FC236}">
                  <a16:creationId xmlns:a16="http://schemas.microsoft.com/office/drawing/2014/main" xmlns="" id="{115515C4-AA2B-4FA5-89D4-8623B519A8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" y="39"/>
              <a:ext cx="0" cy="5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2"/>
                </a:cxn>
                <a:cxn ang="0">
                  <a:pos x="0" y="0"/>
                </a:cxn>
              </a:cxnLst>
              <a:rect l="0" t="0" r="r" b="b"/>
              <a:pathLst>
                <a:path h="702">
                  <a:moveTo>
                    <a:pt x="0" y="0"/>
                  </a:moveTo>
                  <a:lnTo>
                    <a:pt x="0" y="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49" name="Line 25">
              <a:extLst>
                <a:ext uri="{FF2B5EF4-FFF2-40B4-BE49-F238E27FC236}">
                  <a16:creationId xmlns:a16="http://schemas.microsoft.com/office/drawing/2014/main" xmlns="" id="{B950D7EA-6C85-4DD5-9DFD-572ADEC638A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47" y="39"/>
              <a:ext cx="0" cy="507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0" name="Freeform 26">
              <a:extLst>
                <a:ext uri="{FF2B5EF4-FFF2-40B4-BE49-F238E27FC236}">
                  <a16:creationId xmlns:a16="http://schemas.microsoft.com/office/drawing/2014/main" xmlns="" id="{9A66E1A0-FEFF-4121-96F1-0C0F0BFC24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" y="322"/>
              <a:ext cx="50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0" y="0"/>
                </a:cxn>
                <a:cxn ang="0">
                  <a:pos x="0" y="0"/>
                </a:cxn>
              </a:cxnLst>
              <a:rect l="0" t="0" r="r" b="b"/>
              <a:pathLst>
                <a:path w="700">
                  <a:moveTo>
                    <a:pt x="0" y="0"/>
                  </a:moveTo>
                  <a:lnTo>
                    <a:pt x="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1" name="Line 27">
              <a:extLst>
                <a:ext uri="{FF2B5EF4-FFF2-40B4-BE49-F238E27FC236}">
                  <a16:creationId xmlns:a16="http://schemas.microsoft.com/office/drawing/2014/main" xmlns="" id="{CF7E56FB-EAC6-4CC3-8F43-982865DBED2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3" y="322"/>
              <a:ext cx="506" cy="1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2" name="Freeform 28">
              <a:extLst>
                <a:ext uri="{FF2B5EF4-FFF2-40B4-BE49-F238E27FC236}">
                  <a16:creationId xmlns:a16="http://schemas.microsoft.com/office/drawing/2014/main" xmlns="" id="{7DF1EF84-2EE6-48E6-B19E-DB1B50929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9"/>
              <a:ext cx="1" cy="5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2"/>
                </a:cxn>
                <a:cxn ang="0">
                  <a:pos x="0" y="0"/>
                </a:cxn>
              </a:cxnLst>
              <a:rect l="0" t="0" r="r" b="b"/>
              <a:pathLst>
                <a:path h="702">
                  <a:moveTo>
                    <a:pt x="0" y="0"/>
                  </a:moveTo>
                  <a:lnTo>
                    <a:pt x="0" y="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3" name="Line 29">
              <a:extLst>
                <a:ext uri="{FF2B5EF4-FFF2-40B4-BE49-F238E27FC236}">
                  <a16:creationId xmlns:a16="http://schemas.microsoft.com/office/drawing/2014/main" xmlns="" id="{2379C1A0-3388-4B74-BB6B-6A9AF12FB19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31" y="39"/>
              <a:ext cx="1" cy="507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4" name="Freeform 30">
              <a:extLst>
                <a:ext uri="{FF2B5EF4-FFF2-40B4-BE49-F238E27FC236}">
                  <a16:creationId xmlns:a16="http://schemas.microsoft.com/office/drawing/2014/main" xmlns="" id="{E9348A7A-2787-4BA4-A981-B772FC46AE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" y="206"/>
              <a:ext cx="50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0" y="0"/>
                </a:cxn>
                <a:cxn ang="0">
                  <a:pos x="0" y="0"/>
                </a:cxn>
              </a:cxnLst>
              <a:rect l="0" t="0" r="r" b="b"/>
              <a:pathLst>
                <a:path w="700">
                  <a:moveTo>
                    <a:pt x="0" y="0"/>
                  </a:moveTo>
                  <a:lnTo>
                    <a:pt x="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5" name="Line 31">
              <a:extLst>
                <a:ext uri="{FF2B5EF4-FFF2-40B4-BE49-F238E27FC236}">
                  <a16:creationId xmlns:a16="http://schemas.microsoft.com/office/drawing/2014/main" xmlns="" id="{91DA4DBD-7762-448F-A7FA-547D5F44B56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3" y="206"/>
              <a:ext cx="506" cy="1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6" name="Freeform 32">
              <a:extLst>
                <a:ext uri="{FF2B5EF4-FFF2-40B4-BE49-F238E27FC236}">
                  <a16:creationId xmlns:a16="http://schemas.microsoft.com/office/drawing/2014/main" xmlns="" id="{2D4965A0-0ADD-499D-9CDC-DE2D33A3F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" y="39"/>
              <a:ext cx="1" cy="5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2"/>
                </a:cxn>
                <a:cxn ang="0">
                  <a:pos x="0" y="0"/>
                </a:cxn>
              </a:cxnLst>
              <a:rect l="0" t="0" r="r" b="b"/>
              <a:pathLst>
                <a:path h="702">
                  <a:moveTo>
                    <a:pt x="0" y="0"/>
                  </a:moveTo>
                  <a:lnTo>
                    <a:pt x="0" y="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7" name="Line 33">
              <a:extLst>
                <a:ext uri="{FF2B5EF4-FFF2-40B4-BE49-F238E27FC236}">
                  <a16:creationId xmlns:a16="http://schemas.microsoft.com/office/drawing/2014/main" xmlns="" id="{D08F8396-1176-44E2-B309-CE589D1E600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15" y="39"/>
              <a:ext cx="1" cy="507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8" name="Freeform 34">
              <a:extLst>
                <a:ext uri="{FF2B5EF4-FFF2-40B4-BE49-F238E27FC236}">
                  <a16:creationId xmlns:a16="http://schemas.microsoft.com/office/drawing/2014/main" xmlns="" id="{5098E00C-06D2-47AE-B411-6BB4AD0B75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" y="91"/>
              <a:ext cx="506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0" y="0"/>
                </a:cxn>
                <a:cxn ang="0">
                  <a:pos x="0" y="0"/>
                </a:cxn>
              </a:cxnLst>
              <a:rect l="0" t="0" r="r" b="b"/>
              <a:pathLst>
                <a:path w="700">
                  <a:moveTo>
                    <a:pt x="0" y="0"/>
                  </a:moveTo>
                  <a:lnTo>
                    <a:pt x="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9" name="Line 35">
              <a:extLst>
                <a:ext uri="{FF2B5EF4-FFF2-40B4-BE49-F238E27FC236}">
                  <a16:creationId xmlns:a16="http://schemas.microsoft.com/office/drawing/2014/main" xmlns="" id="{8DF32664-D7A5-4DE6-9A51-FE4B0FFF92C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3" y="91"/>
              <a:ext cx="506" cy="0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0" name="Freeform 36">
              <a:extLst>
                <a:ext uri="{FF2B5EF4-FFF2-40B4-BE49-F238E27FC236}">
                  <a16:creationId xmlns:a16="http://schemas.microsoft.com/office/drawing/2014/main" xmlns="" id="{A81E8D70-31A0-47DA-B67D-72ED499423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" y="39"/>
              <a:ext cx="0" cy="5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2"/>
                </a:cxn>
                <a:cxn ang="0">
                  <a:pos x="0" y="0"/>
                </a:cxn>
              </a:cxnLst>
              <a:rect l="0" t="0" r="r" b="b"/>
              <a:pathLst>
                <a:path h="702">
                  <a:moveTo>
                    <a:pt x="0" y="0"/>
                  </a:moveTo>
                  <a:lnTo>
                    <a:pt x="0" y="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1" name="Line 37">
              <a:extLst>
                <a:ext uri="{FF2B5EF4-FFF2-40B4-BE49-F238E27FC236}">
                  <a16:creationId xmlns:a16="http://schemas.microsoft.com/office/drawing/2014/main" xmlns="" id="{73F49CEF-1D56-476F-9CF5-54797B21BC7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00" y="39"/>
              <a:ext cx="0" cy="507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2" name="Freeform 38">
              <a:extLst>
                <a:ext uri="{FF2B5EF4-FFF2-40B4-BE49-F238E27FC236}">
                  <a16:creationId xmlns:a16="http://schemas.microsoft.com/office/drawing/2014/main" xmlns="" id="{FD0484C1-E3D2-49C3-81F0-90F4E1A8E1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4" y="228"/>
              <a:ext cx="82" cy="51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44"/>
                </a:cxn>
                <a:cxn ang="0">
                  <a:pos x="0" y="26"/>
                </a:cxn>
                <a:cxn ang="0">
                  <a:pos x="8" y="14"/>
                </a:cxn>
                <a:cxn ang="0">
                  <a:pos x="20" y="4"/>
                </a:cxn>
                <a:cxn ang="0">
                  <a:pos x="36" y="4"/>
                </a:cxn>
                <a:cxn ang="0">
                  <a:pos x="48" y="14"/>
                </a:cxn>
                <a:cxn ang="0">
                  <a:pos x="52" y="22"/>
                </a:cxn>
                <a:cxn ang="0">
                  <a:pos x="58" y="12"/>
                </a:cxn>
                <a:cxn ang="0">
                  <a:pos x="66" y="4"/>
                </a:cxn>
                <a:cxn ang="0">
                  <a:pos x="80" y="0"/>
                </a:cxn>
                <a:cxn ang="0">
                  <a:pos x="94" y="2"/>
                </a:cxn>
                <a:cxn ang="0">
                  <a:pos x="104" y="10"/>
                </a:cxn>
                <a:cxn ang="0">
                  <a:pos x="114" y="48"/>
                </a:cxn>
                <a:cxn ang="0">
                  <a:pos x="114" y="66"/>
                </a:cxn>
                <a:cxn ang="0">
                  <a:pos x="2" y="70"/>
                </a:cxn>
                <a:cxn ang="0">
                  <a:pos x="48" y="42"/>
                </a:cxn>
                <a:cxn ang="0">
                  <a:pos x="44" y="28"/>
                </a:cxn>
                <a:cxn ang="0">
                  <a:pos x="34" y="20"/>
                </a:cxn>
                <a:cxn ang="0">
                  <a:pos x="22" y="20"/>
                </a:cxn>
                <a:cxn ang="0">
                  <a:pos x="14" y="26"/>
                </a:cxn>
                <a:cxn ang="0">
                  <a:pos x="10" y="36"/>
                </a:cxn>
                <a:cxn ang="0">
                  <a:pos x="10" y="50"/>
                </a:cxn>
                <a:cxn ang="0">
                  <a:pos x="12" y="56"/>
                </a:cxn>
                <a:cxn ang="0">
                  <a:pos x="102" y="56"/>
                </a:cxn>
                <a:cxn ang="0">
                  <a:pos x="102" y="44"/>
                </a:cxn>
                <a:cxn ang="0">
                  <a:pos x="102" y="32"/>
                </a:cxn>
                <a:cxn ang="0">
                  <a:pos x="96" y="22"/>
                </a:cxn>
                <a:cxn ang="0">
                  <a:pos x="88" y="16"/>
                </a:cxn>
                <a:cxn ang="0">
                  <a:pos x="74" y="16"/>
                </a:cxn>
                <a:cxn ang="0">
                  <a:pos x="64" y="24"/>
                </a:cxn>
                <a:cxn ang="0">
                  <a:pos x="60" y="36"/>
                </a:cxn>
                <a:cxn ang="0">
                  <a:pos x="58" y="56"/>
                </a:cxn>
              </a:cxnLst>
              <a:rect l="0" t="0" r="r" b="b"/>
              <a:pathLst>
                <a:path w="114" h="70">
                  <a:moveTo>
                    <a:pt x="2" y="70"/>
                  </a:moveTo>
                  <a:lnTo>
                    <a:pt x="0" y="64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8" y="14"/>
                  </a:lnTo>
                  <a:lnTo>
                    <a:pt x="12" y="8"/>
                  </a:lnTo>
                  <a:lnTo>
                    <a:pt x="20" y="4"/>
                  </a:lnTo>
                  <a:lnTo>
                    <a:pt x="28" y="4"/>
                  </a:lnTo>
                  <a:lnTo>
                    <a:pt x="36" y="4"/>
                  </a:lnTo>
                  <a:lnTo>
                    <a:pt x="42" y="8"/>
                  </a:lnTo>
                  <a:lnTo>
                    <a:pt x="48" y="14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8" y="12"/>
                  </a:lnTo>
                  <a:lnTo>
                    <a:pt x="62" y="8"/>
                  </a:lnTo>
                  <a:lnTo>
                    <a:pt x="66" y="4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4" y="2"/>
                  </a:lnTo>
                  <a:lnTo>
                    <a:pt x="98" y="6"/>
                  </a:lnTo>
                  <a:lnTo>
                    <a:pt x="104" y="10"/>
                  </a:lnTo>
                  <a:lnTo>
                    <a:pt x="112" y="24"/>
                  </a:lnTo>
                  <a:lnTo>
                    <a:pt x="114" y="48"/>
                  </a:lnTo>
                  <a:lnTo>
                    <a:pt x="114" y="58"/>
                  </a:lnTo>
                  <a:lnTo>
                    <a:pt x="114" y="66"/>
                  </a:lnTo>
                  <a:lnTo>
                    <a:pt x="112" y="70"/>
                  </a:lnTo>
                  <a:lnTo>
                    <a:pt x="2" y="70"/>
                  </a:lnTo>
                  <a:close/>
                  <a:moveTo>
                    <a:pt x="48" y="56"/>
                  </a:moveTo>
                  <a:lnTo>
                    <a:pt x="48" y="42"/>
                  </a:lnTo>
                  <a:lnTo>
                    <a:pt x="46" y="34"/>
                  </a:lnTo>
                  <a:lnTo>
                    <a:pt x="44" y="28"/>
                  </a:lnTo>
                  <a:lnTo>
                    <a:pt x="40" y="22"/>
                  </a:lnTo>
                  <a:lnTo>
                    <a:pt x="34" y="20"/>
                  </a:lnTo>
                  <a:lnTo>
                    <a:pt x="28" y="18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4" y="26"/>
                  </a:lnTo>
                  <a:lnTo>
                    <a:pt x="12" y="30"/>
                  </a:lnTo>
                  <a:lnTo>
                    <a:pt x="10" y="36"/>
                  </a:lnTo>
                  <a:lnTo>
                    <a:pt x="10" y="44"/>
                  </a:lnTo>
                  <a:lnTo>
                    <a:pt x="10" y="50"/>
                  </a:lnTo>
                  <a:lnTo>
                    <a:pt x="10" y="54"/>
                  </a:lnTo>
                  <a:lnTo>
                    <a:pt x="12" y="56"/>
                  </a:lnTo>
                  <a:lnTo>
                    <a:pt x="48" y="56"/>
                  </a:lnTo>
                  <a:close/>
                  <a:moveTo>
                    <a:pt x="102" y="56"/>
                  </a:moveTo>
                  <a:lnTo>
                    <a:pt x="102" y="50"/>
                  </a:lnTo>
                  <a:lnTo>
                    <a:pt x="102" y="44"/>
                  </a:lnTo>
                  <a:lnTo>
                    <a:pt x="102" y="38"/>
                  </a:lnTo>
                  <a:lnTo>
                    <a:pt x="102" y="32"/>
                  </a:lnTo>
                  <a:lnTo>
                    <a:pt x="100" y="26"/>
                  </a:lnTo>
                  <a:lnTo>
                    <a:pt x="96" y="22"/>
                  </a:lnTo>
                  <a:lnTo>
                    <a:pt x="92" y="18"/>
                  </a:lnTo>
                  <a:lnTo>
                    <a:pt x="88" y="16"/>
                  </a:lnTo>
                  <a:lnTo>
                    <a:pt x="80" y="14"/>
                  </a:lnTo>
                  <a:lnTo>
                    <a:pt x="74" y="16"/>
                  </a:lnTo>
                  <a:lnTo>
                    <a:pt x="68" y="18"/>
                  </a:lnTo>
                  <a:lnTo>
                    <a:pt x="64" y="24"/>
                  </a:lnTo>
                  <a:lnTo>
                    <a:pt x="62" y="30"/>
                  </a:lnTo>
                  <a:lnTo>
                    <a:pt x="60" y="36"/>
                  </a:lnTo>
                  <a:lnTo>
                    <a:pt x="58" y="44"/>
                  </a:lnTo>
                  <a:lnTo>
                    <a:pt x="58" y="56"/>
                  </a:lnTo>
                  <a:lnTo>
                    <a:pt x="102" y="56"/>
                  </a:lnTo>
                  <a:close/>
                </a:path>
              </a:pathLst>
            </a:custGeom>
            <a:solidFill>
              <a:srgbClr val="697F7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3" name="Freeform 39">
              <a:extLst>
                <a:ext uri="{FF2B5EF4-FFF2-40B4-BE49-F238E27FC236}">
                  <a16:creationId xmlns:a16="http://schemas.microsoft.com/office/drawing/2014/main" xmlns="" id="{D9B5060E-8E2C-419A-A51C-31C277267A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" y="133"/>
              <a:ext cx="82" cy="82"/>
            </a:xfrm>
            <a:custGeom>
              <a:avLst/>
              <a:gdLst/>
              <a:ahLst/>
              <a:cxnLst>
                <a:cxn ang="0">
                  <a:pos x="64" y="16"/>
                </a:cxn>
                <a:cxn ang="0">
                  <a:pos x="38" y="18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36" y="26"/>
                </a:cxn>
                <a:cxn ang="0">
                  <a:pos x="58" y="32"/>
                </a:cxn>
                <a:cxn ang="0">
                  <a:pos x="112" y="52"/>
                </a:cxn>
                <a:cxn ang="0">
                  <a:pos x="112" y="64"/>
                </a:cxn>
                <a:cxn ang="0">
                  <a:pos x="58" y="82"/>
                </a:cxn>
                <a:cxn ang="0">
                  <a:pos x="36" y="90"/>
                </a:cxn>
                <a:cxn ang="0">
                  <a:pos x="14" y="96"/>
                </a:cxn>
                <a:cxn ang="0">
                  <a:pos x="14" y="96"/>
                </a:cxn>
                <a:cxn ang="0">
                  <a:pos x="38" y="96"/>
                </a:cxn>
                <a:cxn ang="0">
                  <a:pos x="64" y="98"/>
                </a:cxn>
                <a:cxn ang="0">
                  <a:pos x="114" y="100"/>
                </a:cxn>
                <a:cxn ang="0">
                  <a:pos x="114" y="114"/>
                </a:cxn>
                <a:cxn ang="0">
                  <a:pos x="0" y="106"/>
                </a:cxn>
                <a:cxn ang="0">
                  <a:pos x="0" y="88"/>
                </a:cxn>
                <a:cxn ang="0">
                  <a:pos x="54" y="68"/>
                </a:cxn>
                <a:cxn ang="0">
                  <a:pos x="74" y="62"/>
                </a:cxn>
                <a:cxn ang="0">
                  <a:pos x="92" y="58"/>
                </a:cxn>
                <a:cxn ang="0">
                  <a:pos x="92" y="58"/>
                </a:cxn>
                <a:cxn ang="0">
                  <a:pos x="74" y="52"/>
                </a:cxn>
                <a:cxn ang="0">
                  <a:pos x="54" y="46"/>
                </a:cxn>
                <a:cxn ang="0">
                  <a:pos x="0" y="24"/>
                </a:cxn>
                <a:cxn ang="0">
                  <a:pos x="0" y="6"/>
                </a:cxn>
                <a:cxn ang="0">
                  <a:pos x="114" y="0"/>
                </a:cxn>
                <a:cxn ang="0">
                  <a:pos x="114" y="14"/>
                </a:cxn>
                <a:cxn ang="0">
                  <a:pos x="64" y="16"/>
                </a:cxn>
              </a:cxnLst>
              <a:rect l="0" t="0" r="r" b="b"/>
              <a:pathLst>
                <a:path w="114" h="114">
                  <a:moveTo>
                    <a:pt x="64" y="16"/>
                  </a:moveTo>
                  <a:lnTo>
                    <a:pt x="38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36" y="26"/>
                  </a:lnTo>
                  <a:lnTo>
                    <a:pt x="58" y="32"/>
                  </a:lnTo>
                  <a:lnTo>
                    <a:pt x="112" y="52"/>
                  </a:lnTo>
                  <a:lnTo>
                    <a:pt x="112" y="64"/>
                  </a:lnTo>
                  <a:lnTo>
                    <a:pt x="58" y="82"/>
                  </a:lnTo>
                  <a:lnTo>
                    <a:pt x="36" y="90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38" y="96"/>
                  </a:lnTo>
                  <a:lnTo>
                    <a:pt x="64" y="98"/>
                  </a:lnTo>
                  <a:lnTo>
                    <a:pt x="114" y="100"/>
                  </a:lnTo>
                  <a:lnTo>
                    <a:pt x="114" y="114"/>
                  </a:lnTo>
                  <a:lnTo>
                    <a:pt x="0" y="106"/>
                  </a:lnTo>
                  <a:lnTo>
                    <a:pt x="0" y="88"/>
                  </a:lnTo>
                  <a:lnTo>
                    <a:pt x="54" y="68"/>
                  </a:lnTo>
                  <a:lnTo>
                    <a:pt x="74" y="62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74" y="52"/>
                  </a:lnTo>
                  <a:lnTo>
                    <a:pt x="54" y="46"/>
                  </a:lnTo>
                  <a:lnTo>
                    <a:pt x="0" y="24"/>
                  </a:lnTo>
                  <a:lnTo>
                    <a:pt x="0" y="6"/>
                  </a:lnTo>
                  <a:lnTo>
                    <a:pt x="114" y="0"/>
                  </a:lnTo>
                  <a:lnTo>
                    <a:pt x="114" y="14"/>
                  </a:lnTo>
                  <a:lnTo>
                    <a:pt x="64" y="16"/>
                  </a:lnTo>
                  <a:close/>
                </a:path>
              </a:pathLst>
            </a:custGeom>
            <a:solidFill>
              <a:srgbClr val="697F7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4" name="Freeform 40">
              <a:extLst>
                <a:ext uri="{FF2B5EF4-FFF2-40B4-BE49-F238E27FC236}">
                  <a16:creationId xmlns:a16="http://schemas.microsoft.com/office/drawing/2014/main" xmlns="" id="{E4530984-6AAE-4482-91CA-B6FB305593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" y="70"/>
              <a:ext cx="82" cy="45"/>
            </a:xfrm>
            <a:custGeom>
              <a:avLst/>
              <a:gdLst/>
              <a:ahLst/>
              <a:cxnLst>
                <a:cxn ang="0">
                  <a:pos x="60" y="4"/>
                </a:cxn>
                <a:cxn ang="0">
                  <a:pos x="60" y="48"/>
                </a:cxn>
                <a:cxn ang="0">
                  <a:pos x="100" y="48"/>
                </a:cxn>
                <a:cxn ang="0">
                  <a:pos x="100" y="0"/>
                </a:cxn>
                <a:cxn ang="0">
                  <a:pos x="114" y="0"/>
                </a:cxn>
                <a:cxn ang="0">
                  <a:pos x="114" y="62"/>
                </a:cxn>
                <a:cxn ang="0">
                  <a:pos x="0" y="62"/>
                </a:cxn>
                <a:cxn ang="0">
                  <a:pos x="0" y="2"/>
                </a:cxn>
                <a:cxn ang="0">
                  <a:pos x="12" y="2"/>
                </a:cxn>
                <a:cxn ang="0">
                  <a:pos x="12" y="48"/>
                </a:cxn>
                <a:cxn ang="0">
                  <a:pos x="48" y="48"/>
                </a:cxn>
                <a:cxn ang="0">
                  <a:pos x="48" y="4"/>
                </a:cxn>
                <a:cxn ang="0">
                  <a:pos x="60" y="4"/>
                </a:cxn>
              </a:cxnLst>
              <a:rect l="0" t="0" r="r" b="b"/>
              <a:pathLst>
                <a:path w="114" h="62">
                  <a:moveTo>
                    <a:pt x="60" y="4"/>
                  </a:moveTo>
                  <a:lnTo>
                    <a:pt x="60" y="48"/>
                  </a:lnTo>
                  <a:lnTo>
                    <a:pt x="100" y="48"/>
                  </a:lnTo>
                  <a:lnTo>
                    <a:pt x="100" y="0"/>
                  </a:lnTo>
                  <a:lnTo>
                    <a:pt x="114" y="0"/>
                  </a:lnTo>
                  <a:lnTo>
                    <a:pt x="114" y="62"/>
                  </a:lnTo>
                  <a:lnTo>
                    <a:pt x="0" y="62"/>
                  </a:lnTo>
                  <a:lnTo>
                    <a:pt x="0" y="2"/>
                  </a:lnTo>
                  <a:lnTo>
                    <a:pt x="12" y="2"/>
                  </a:lnTo>
                  <a:lnTo>
                    <a:pt x="12" y="48"/>
                  </a:lnTo>
                  <a:lnTo>
                    <a:pt x="48" y="48"/>
                  </a:lnTo>
                  <a:lnTo>
                    <a:pt x="48" y="4"/>
                  </a:lnTo>
                  <a:lnTo>
                    <a:pt x="60" y="4"/>
                  </a:lnTo>
                  <a:close/>
                </a:path>
              </a:pathLst>
            </a:custGeom>
            <a:solidFill>
              <a:srgbClr val="697F7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5" name="Freeform 41">
              <a:extLst>
                <a:ext uri="{FF2B5EF4-FFF2-40B4-BE49-F238E27FC236}">
                  <a16:creationId xmlns:a16="http://schemas.microsoft.com/office/drawing/2014/main" xmlns="" id="{8B6FA660-C8DA-4186-99A5-CA5DA77D49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0" y="248"/>
              <a:ext cx="227" cy="15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12" y="2"/>
                </a:cxn>
                <a:cxn ang="0">
                  <a:pos x="96" y="10"/>
                </a:cxn>
                <a:cxn ang="0">
                  <a:pos x="80" y="24"/>
                </a:cxn>
                <a:cxn ang="0">
                  <a:pos x="68" y="42"/>
                </a:cxn>
                <a:cxn ang="0">
                  <a:pos x="54" y="62"/>
                </a:cxn>
                <a:cxn ang="0">
                  <a:pos x="34" y="100"/>
                </a:cxn>
                <a:cxn ang="0">
                  <a:pos x="16" y="142"/>
                </a:cxn>
                <a:cxn ang="0">
                  <a:pos x="0" y="186"/>
                </a:cxn>
                <a:cxn ang="0">
                  <a:pos x="12" y="178"/>
                </a:cxn>
                <a:cxn ang="0">
                  <a:pos x="24" y="174"/>
                </a:cxn>
                <a:cxn ang="0">
                  <a:pos x="36" y="174"/>
                </a:cxn>
                <a:cxn ang="0">
                  <a:pos x="40" y="164"/>
                </a:cxn>
                <a:cxn ang="0">
                  <a:pos x="44" y="154"/>
                </a:cxn>
                <a:cxn ang="0">
                  <a:pos x="46" y="142"/>
                </a:cxn>
                <a:cxn ang="0">
                  <a:pos x="52" y="128"/>
                </a:cxn>
                <a:cxn ang="0">
                  <a:pos x="58" y="108"/>
                </a:cxn>
                <a:cxn ang="0">
                  <a:pos x="68" y="86"/>
                </a:cxn>
                <a:cxn ang="0">
                  <a:pos x="80" y="62"/>
                </a:cxn>
                <a:cxn ang="0">
                  <a:pos x="94" y="42"/>
                </a:cxn>
                <a:cxn ang="0">
                  <a:pos x="112" y="28"/>
                </a:cxn>
                <a:cxn ang="0">
                  <a:pos x="124" y="28"/>
                </a:cxn>
                <a:cxn ang="0">
                  <a:pos x="134" y="40"/>
                </a:cxn>
                <a:cxn ang="0">
                  <a:pos x="144" y="60"/>
                </a:cxn>
                <a:cxn ang="0">
                  <a:pos x="156" y="84"/>
                </a:cxn>
                <a:cxn ang="0">
                  <a:pos x="166" y="112"/>
                </a:cxn>
                <a:cxn ang="0">
                  <a:pos x="178" y="140"/>
                </a:cxn>
                <a:cxn ang="0">
                  <a:pos x="190" y="164"/>
                </a:cxn>
                <a:cxn ang="0">
                  <a:pos x="202" y="182"/>
                </a:cxn>
                <a:cxn ang="0">
                  <a:pos x="226" y="202"/>
                </a:cxn>
                <a:cxn ang="0">
                  <a:pos x="248" y="210"/>
                </a:cxn>
                <a:cxn ang="0">
                  <a:pos x="272" y="210"/>
                </a:cxn>
                <a:cxn ang="0">
                  <a:pos x="292" y="202"/>
                </a:cxn>
                <a:cxn ang="0">
                  <a:pos x="312" y="188"/>
                </a:cxn>
                <a:cxn ang="0">
                  <a:pos x="314" y="172"/>
                </a:cxn>
                <a:cxn ang="0">
                  <a:pos x="308" y="180"/>
                </a:cxn>
                <a:cxn ang="0">
                  <a:pos x="296" y="190"/>
                </a:cxn>
                <a:cxn ang="0">
                  <a:pos x="280" y="196"/>
                </a:cxn>
                <a:cxn ang="0">
                  <a:pos x="262" y="198"/>
                </a:cxn>
                <a:cxn ang="0">
                  <a:pos x="240" y="192"/>
                </a:cxn>
                <a:cxn ang="0">
                  <a:pos x="218" y="174"/>
                </a:cxn>
                <a:cxn ang="0">
                  <a:pos x="202" y="152"/>
                </a:cxn>
                <a:cxn ang="0">
                  <a:pos x="190" y="126"/>
                </a:cxn>
                <a:cxn ang="0">
                  <a:pos x="180" y="98"/>
                </a:cxn>
                <a:cxn ang="0">
                  <a:pos x="172" y="70"/>
                </a:cxn>
                <a:cxn ang="0">
                  <a:pos x="164" y="44"/>
                </a:cxn>
                <a:cxn ang="0">
                  <a:pos x="154" y="22"/>
                </a:cxn>
                <a:cxn ang="0">
                  <a:pos x="144" y="8"/>
                </a:cxn>
                <a:cxn ang="0">
                  <a:pos x="132" y="0"/>
                </a:cxn>
              </a:cxnLst>
              <a:rect l="0" t="0" r="r" b="b"/>
              <a:pathLst>
                <a:path w="314" h="210">
                  <a:moveTo>
                    <a:pt x="132" y="0"/>
                  </a:moveTo>
                  <a:lnTo>
                    <a:pt x="112" y="2"/>
                  </a:lnTo>
                  <a:lnTo>
                    <a:pt x="96" y="10"/>
                  </a:lnTo>
                  <a:lnTo>
                    <a:pt x="80" y="24"/>
                  </a:lnTo>
                  <a:lnTo>
                    <a:pt x="68" y="42"/>
                  </a:lnTo>
                  <a:lnTo>
                    <a:pt x="54" y="62"/>
                  </a:lnTo>
                  <a:lnTo>
                    <a:pt x="34" y="100"/>
                  </a:lnTo>
                  <a:lnTo>
                    <a:pt x="16" y="142"/>
                  </a:lnTo>
                  <a:lnTo>
                    <a:pt x="0" y="186"/>
                  </a:lnTo>
                  <a:lnTo>
                    <a:pt x="12" y="178"/>
                  </a:lnTo>
                  <a:lnTo>
                    <a:pt x="24" y="174"/>
                  </a:lnTo>
                  <a:lnTo>
                    <a:pt x="36" y="174"/>
                  </a:lnTo>
                  <a:lnTo>
                    <a:pt x="40" y="164"/>
                  </a:lnTo>
                  <a:lnTo>
                    <a:pt x="44" y="154"/>
                  </a:lnTo>
                  <a:lnTo>
                    <a:pt x="46" y="142"/>
                  </a:lnTo>
                  <a:lnTo>
                    <a:pt x="52" y="128"/>
                  </a:lnTo>
                  <a:lnTo>
                    <a:pt x="58" y="108"/>
                  </a:lnTo>
                  <a:lnTo>
                    <a:pt x="68" y="86"/>
                  </a:lnTo>
                  <a:lnTo>
                    <a:pt x="80" y="62"/>
                  </a:lnTo>
                  <a:lnTo>
                    <a:pt x="94" y="42"/>
                  </a:lnTo>
                  <a:lnTo>
                    <a:pt x="112" y="28"/>
                  </a:lnTo>
                  <a:lnTo>
                    <a:pt x="124" y="28"/>
                  </a:lnTo>
                  <a:lnTo>
                    <a:pt x="134" y="40"/>
                  </a:lnTo>
                  <a:lnTo>
                    <a:pt x="144" y="60"/>
                  </a:lnTo>
                  <a:lnTo>
                    <a:pt x="156" y="84"/>
                  </a:lnTo>
                  <a:lnTo>
                    <a:pt x="166" y="112"/>
                  </a:lnTo>
                  <a:lnTo>
                    <a:pt x="178" y="140"/>
                  </a:lnTo>
                  <a:lnTo>
                    <a:pt x="190" y="164"/>
                  </a:lnTo>
                  <a:lnTo>
                    <a:pt x="202" y="182"/>
                  </a:lnTo>
                  <a:lnTo>
                    <a:pt x="226" y="202"/>
                  </a:lnTo>
                  <a:lnTo>
                    <a:pt x="248" y="210"/>
                  </a:lnTo>
                  <a:lnTo>
                    <a:pt x="272" y="210"/>
                  </a:lnTo>
                  <a:lnTo>
                    <a:pt x="292" y="202"/>
                  </a:lnTo>
                  <a:lnTo>
                    <a:pt x="312" y="188"/>
                  </a:lnTo>
                  <a:lnTo>
                    <a:pt x="314" y="172"/>
                  </a:lnTo>
                  <a:lnTo>
                    <a:pt x="308" y="180"/>
                  </a:lnTo>
                  <a:lnTo>
                    <a:pt x="296" y="190"/>
                  </a:lnTo>
                  <a:lnTo>
                    <a:pt x="280" y="196"/>
                  </a:lnTo>
                  <a:lnTo>
                    <a:pt x="262" y="198"/>
                  </a:lnTo>
                  <a:lnTo>
                    <a:pt x="240" y="192"/>
                  </a:lnTo>
                  <a:lnTo>
                    <a:pt x="218" y="174"/>
                  </a:lnTo>
                  <a:lnTo>
                    <a:pt x="202" y="152"/>
                  </a:lnTo>
                  <a:lnTo>
                    <a:pt x="190" y="126"/>
                  </a:lnTo>
                  <a:lnTo>
                    <a:pt x="180" y="98"/>
                  </a:lnTo>
                  <a:lnTo>
                    <a:pt x="172" y="70"/>
                  </a:lnTo>
                  <a:lnTo>
                    <a:pt x="164" y="44"/>
                  </a:lnTo>
                  <a:lnTo>
                    <a:pt x="154" y="22"/>
                  </a:lnTo>
                  <a:lnTo>
                    <a:pt x="144" y="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9C0000"/>
            </a:solidFill>
            <a:ln w="0">
              <a:solidFill>
                <a:srgbClr val="9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6" name="Freeform 42">
              <a:extLst>
                <a:ext uri="{FF2B5EF4-FFF2-40B4-BE49-F238E27FC236}">
                  <a16:creationId xmlns:a16="http://schemas.microsoft.com/office/drawing/2014/main" xmlns="" id="{71FB5CC6-9108-4D23-B7F9-F08B385F1D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" y="30"/>
              <a:ext cx="163" cy="483"/>
            </a:xfrm>
            <a:custGeom>
              <a:avLst/>
              <a:gdLst/>
              <a:ahLst/>
              <a:cxnLst>
                <a:cxn ang="0">
                  <a:pos x="226" y="14"/>
                </a:cxn>
                <a:cxn ang="0">
                  <a:pos x="218" y="80"/>
                </a:cxn>
                <a:cxn ang="0">
                  <a:pos x="212" y="142"/>
                </a:cxn>
                <a:cxn ang="0">
                  <a:pos x="204" y="200"/>
                </a:cxn>
                <a:cxn ang="0">
                  <a:pos x="194" y="254"/>
                </a:cxn>
                <a:cxn ang="0">
                  <a:pos x="184" y="306"/>
                </a:cxn>
                <a:cxn ang="0">
                  <a:pos x="170" y="360"/>
                </a:cxn>
                <a:cxn ang="0">
                  <a:pos x="154" y="414"/>
                </a:cxn>
                <a:cxn ang="0">
                  <a:pos x="132" y="470"/>
                </a:cxn>
                <a:cxn ang="0">
                  <a:pos x="106" y="530"/>
                </a:cxn>
                <a:cxn ang="0">
                  <a:pos x="72" y="596"/>
                </a:cxn>
                <a:cxn ang="0">
                  <a:pos x="32" y="668"/>
                </a:cxn>
                <a:cxn ang="0">
                  <a:pos x="24" y="664"/>
                </a:cxn>
                <a:cxn ang="0">
                  <a:pos x="16" y="664"/>
                </a:cxn>
                <a:cxn ang="0">
                  <a:pos x="8" y="666"/>
                </a:cxn>
                <a:cxn ang="0">
                  <a:pos x="0" y="666"/>
                </a:cxn>
                <a:cxn ang="0">
                  <a:pos x="42" y="604"/>
                </a:cxn>
                <a:cxn ang="0">
                  <a:pos x="78" y="538"/>
                </a:cxn>
                <a:cxn ang="0">
                  <a:pos x="106" y="466"/>
                </a:cxn>
                <a:cxn ang="0">
                  <a:pos x="128" y="392"/>
                </a:cxn>
                <a:cxn ang="0">
                  <a:pos x="144" y="314"/>
                </a:cxn>
                <a:cxn ang="0">
                  <a:pos x="156" y="234"/>
                </a:cxn>
                <a:cxn ang="0">
                  <a:pos x="162" y="154"/>
                </a:cxn>
                <a:cxn ang="0">
                  <a:pos x="164" y="76"/>
                </a:cxn>
                <a:cxn ang="0">
                  <a:pos x="162" y="0"/>
                </a:cxn>
                <a:cxn ang="0">
                  <a:pos x="184" y="6"/>
                </a:cxn>
                <a:cxn ang="0">
                  <a:pos x="204" y="10"/>
                </a:cxn>
                <a:cxn ang="0">
                  <a:pos x="226" y="14"/>
                </a:cxn>
              </a:cxnLst>
              <a:rect l="0" t="0" r="r" b="b"/>
              <a:pathLst>
                <a:path w="226" h="668">
                  <a:moveTo>
                    <a:pt x="226" y="14"/>
                  </a:moveTo>
                  <a:lnTo>
                    <a:pt x="218" y="80"/>
                  </a:lnTo>
                  <a:lnTo>
                    <a:pt x="212" y="142"/>
                  </a:lnTo>
                  <a:lnTo>
                    <a:pt x="204" y="200"/>
                  </a:lnTo>
                  <a:lnTo>
                    <a:pt x="194" y="254"/>
                  </a:lnTo>
                  <a:lnTo>
                    <a:pt x="184" y="306"/>
                  </a:lnTo>
                  <a:lnTo>
                    <a:pt x="170" y="360"/>
                  </a:lnTo>
                  <a:lnTo>
                    <a:pt x="154" y="414"/>
                  </a:lnTo>
                  <a:lnTo>
                    <a:pt x="132" y="470"/>
                  </a:lnTo>
                  <a:lnTo>
                    <a:pt x="106" y="530"/>
                  </a:lnTo>
                  <a:lnTo>
                    <a:pt x="72" y="596"/>
                  </a:lnTo>
                  <a:lnTo>
                    <a:pt x="32" y="668"/>
                  </a:lnTo>
                  <a:lnTo>
                    <a:pt x="24" y="664"/>
                  </a:lnTo>
                  <a:lnTo>
                    <a:pt x="16" y="664"/>
                  </a:lnTo>
                  <a:lnTo>
                    <a:pt x="8" y="666"/>
                  </a:lnTo>
                  <a:lnTo>
                    <a:pt x="0" y="666"/>
                  </a:lnTo>
                  <a:lnTo>
                    <a:pt x="42" y="604"/>
                  </a:lnTo>
                  <a:lnTo>
                    <a:pt x="78" y="538"/>
                  </a:lnTo>
                  <a:lnTo>
                    <a:pt x="106" y="466"/>
                  </a:lnTo>
                  <a:lnTo>
                    <a:pt x="128" y="392"/>
                  </a:lnTo>
                  <a:lnTo>
                    <a:pt x="144" y="314"/>
                  </a:lnTo>
                  <a:lnTo>
                    <a:pt x="156" y="234"/>
                  </a:lnTo>
                  <a:lnTo>
                    <a:pt x="162" y="154"/>
                  </a:lnTo>
                  <a:lnTo>
                    <a:pt x="164" y="76"/>
                  </a:lnTo>
                  <a:lnTo>
                    <a:pt x="162" y="0"/>
                  </a:lnTo>
                  <a:lnTo>
                    <a:pt x="184" y="6"/>
                  </a:lnTo>
                  <a:lnTo>
                    <a:pt x="204" y="10"/>
                  </a:lnTo>
                  <a:lnTo>
                    <a:pt x="226" y="14"/>
                  </a:lnTo>
                  <a:close/>
                </a:path>
              </a:pathLst>
            </a:custGeom>
            <a:solidFill>
              <a:srgbClr val="9C0000"/>
            </a:solidFill>
            <a:ln w="0">
              <a:solidFill>
                <a:srgbClr val="9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</p:grpSp>
      <p:sp>
        <p:nvSpPr>
          <p:cNvPr id="1044" name="Line 20">
            <a:extLst>
              <a:ext uri="{FF2B5EF4-FFF2-40B4-BE49-F238E27FC236}">
                <a16:creationId xmlns:a16="http://schemas.microsoft.com/office/drawing/2014/main" xmlns="" id="{A9BF94C6-6420-4714-94DC-3E65C6CCE19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808038"/>
            <a:ext cx="8542338" cy="0"/>
          </a:xfrm>
          <a:prstGeom prst="line">
            <a:avLst/>
          </a:prstGeom>
          <a:noFill/>
          <a:ln w="19050">
            <a:solidFill>
              <a:srgbClr val="D4D4D4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31" name="Élőláb helye 4">
            <a:extLst>
              <a:ext uri="{FF2B5EF4-FFF2-40B4-BE49-F238E27FC236}">
                <a16:creationId xmlns:a16="http://schemas.microsoft.com/office/drawing/2014/main" xmlns="" id="{710F0920-617A-424C-888D-DA3A8EB84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2450" y="6567488"/>
            <a:ext cx="3070225" cy="2905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  <p:sldLayoutId id="2147483674" r:id="rId13"/>
    <p:sldLayoutId id="2147483675" r:id="rId14"/>
    <p:sldLayoutId id="2147483676" r:id="rId15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EA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>
            <a:extLst>
              <a:ext uri="{FF2B5EF4-FFF2-40B4-BE49-F238E27FC236}">
                <a16:creationId xmlns:a16="http://schemas.microsoft.com/office/drawing/2014/main" xmlns="" id="{178E8046-8603-4074-AB70-92BB2D6EF4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xmlns="" id="{38463D1B-6047-444D-B478-627E3C1371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70663"/>
            <a:ext cx="9144000" cy="1428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00C3913D-7999-45D7-8DEF-01663BECA4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62725"/>
            <a:ext cx="26844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680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hu-HU" altLang="hu-HU"/>
              <a:t>Előadás címe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F5FD4D6C-7C80-49EC-9A23-C18FF7B63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5025" y="6567488"/>
            <a:ext cx="6540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50095C7-3F4D-4533-A02A-A9A130F54CB7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1044" name="Line 20">
            <a:extLst>
              <a:ext uri="{FF2B5EF4-FFF2-40B4-BE49-F238E27FC236}">
                <a16:creationId xmlns:a16="http://schemas.microsoft.com/office/drawing/2014/main" xmlns="" id="{C2960E13-8309-4FB3-BAA5-CF7F44A7BC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808038"/>
            <a:ext cx="8542338" cy="0"/>
          </a:xfrm>
          <a:prstGeom prst="line">
            <a:avLst/>
          </a:prstGeom>
          <a:noFill/>
          <a:ln w="19050">
            <a:solidFill>
              <a:srgbClr val="D4D4D4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31" name="Élőláb helye 4">
            <a:extLst>
              <a:ext uri="{FF2B5EF4-FFF2-40B4-BE49-F238E27FC236}">
                <a16:creationId xmlns:a16="http://schemas.microsoft.com/office/drawing/2014/main" xmlns="" id="{82E81781-BEB6-483C-93AB-83B4BAE2C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2450" y="6567488"/>
            <a:ext cx="3070225" cy="2905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endParaRPr lang="hu-HU" altLang="hu-HU"/>
          </a:p>
        </p:txBody>
      </p:sp>
      <p:sp>
        <p:nvSpPr>
          <p:cNvPr id="12" name="Szövegdoboz 5">
            <a:extLst>
              <a:ext uri="{FF2B5EF4-FFF2-40B4-BE49-F238E27FC236}">
                <a16:creationId xmlns:a16="http://schemas.microsoft.com/office/drawing/2014/main" xmlns="" id="{2BFA7DC3-1C3A-4FE7-B139-D44DF1E7FA59}"/>
              </a:ext>
            </a:extLst>
          </p:cNvPr>
          <p:cNvSpPr txBox="1"/>
          <p:nvPr userDrawn="1"/>
        </p:nvSpPr>
        <p:spPr>
          <a:xfrm>
            <a:off x="700088" y="1436688"/>
            <a:ext cx="31003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4000" dirty="0">
                <a:latin typeface="+mj-lt"/>
              </a:rPr>
              <a:t>Kérdések?</a:t>
            </a:r>
          </a:p>
        </p:txBody>
      </p:sp>
      <p:pic>
        <p:nvPicPr>
          <p:cNvPr id="256034" name="Tartalom helye 9" descr="HIT-logo">
            <a:extLst>
              <a:ext uri="{FF2B5EF4-FFF2-40B4-BE49-F238E27FC236}">
                <a16:creationId xmlns:a16="http://schemas.microsoft.com/office/drawing/2014/main" xmlns="" id="{78921127-3FE0-43C5-BE27-0037862C5B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857625"/>
            <a:ext cx="31146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7">
            <a:extLst>
              <a:ext uri="{FF2B5EF4-FFF2-40B4-BE49-F238E27FC236}">
                <a16:creationId xmlns:a16="http://schemas.microsoft.com/office/drawing/2014/main" xmlns="" id="{99160A9B-76AF-4C75-9C1B-0C30D0449028}"/>
              </a:ext>
            </a:extLst>
          </p:cNvPr>
          <p:cNvSpPr txBox="1"/>
          <p:nvPr userDrawn="1"/>
        </p:nvSpPr>
        <p:spPr>
          <a:xfrm>
            <a:off x="5035550" y="-219075"/>
            <a:ext cx="3462338" cy="538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344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?</a:t>
            </a:r>
          </a:p>
        </p:txBody>
      </p:sp>
      <p:sp>
        <p:nvSpPr>
          <p:cNvPr id="13" name="Szövegdoboz 6">
            <a:extLst>
              <a:ext uri="{FF2B5EF4-FFF2-40B4-BE49-F238E27FC236}">
                <a16:creationId xmlns:a16="http://schemas.microsoft.com/office/drawing/2014/main" xmlns="" id="{20DF588B-46C3-4203-AD3B-28592E630D27}"/>
              </a:ext>
            </a:extLst>
          </p:cNvPr>
          <p:cNvSpPr txBox="1"/>
          <p:nvPr userDrawn="1"/>
        </p:nvSpPr>
        <p:spPr>
          <a:xfrm>
            <a:off x="722313" y="2808288"/>
            <a:ext cx="7008812" cy="5794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b="1">
                <a:solidFill>
                  <a:srgbClr val="EA0000"/>
                </a:solidFill>
              </a:rPr>
              <a:t>KÖSZÖNÖM A FIGYELMET!</a:t>
            </a:r>
          </a:p>
        </p:txBody>
      </p:sp>
      <p:grpSp>
        <p:nvGrpSpPr>
          <p:cNvPr id="256038" name="Group 43">
            <a:extLst>
              <a:ext uri="{FF2B5EF4-FFF2-40B4-BE49-F238E27FC236}">
                <a16:creationId xmlns:a16="http://schemas.microsoft.com/office/drawing/2014/main" xmlns="" id="{3C1087EE-CFE0-4201-8860-12E4D08D4A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9388" y="161925"/>
            <a:ext cx="803275" cy="819150"/>
            <a:chOff x="113" y="30"/>
            <a:chExt cx="506" cy="516"/>
          </a:xfrm>
        </p:grpSpPr>
        <p:sp>
          <p:nvSpPr>
            <p:cNvPr id="1046" name="Freeform 22">
              <a:extLst>
                <a:ext uri="{FF2B5EF4-FFF2-40B4-BE49-F238E27FC236}">
                  <a16:creationId xmlns:a16="http://schemas.microsoft.com/office/drawing/2014/main" xmlns="" id="{9B8BF488-06E6-4D6A-9929-9F7544B56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" y="438"/>
              <a:ext cx="506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0" y="0"/>
                </a:cxn>
                <a:cxn ang="0">
                  <a:pos x="0" y="0"/>
                </a:cxn>
              </a:cxnLst>
              <a:rect l="0" t="0" r="r" b="b"/>
              <a:pathLst>
                <a:path w="700">
                  <a:moveTo>
                    <a:pt x="0" y="0"/>
                  </a:moveTo>
                  <a:lnTo>
                    <a:pt x="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47" name="Line 23">
              <a:extLst>
                <a:ext uri="{FF2B5EF4-FFF2-40B4-BE49-F238E27FC236}">
                  <a16:creationId xmlns:a16="http://schemas.microsoft.com/office/drawing/2014/main" xmlns="" id="{349ECD6A-2EE6-4894-9C3F-E79E9AA8C91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3" y="438"/>
              <a:ext cx="506" cy="0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48" name="Freeform 24">
              <a:extLst>
                <a:ext uri="{FF2B5EF4-FFF2-40B4-BE49-F238E27FC236}">
                  <a16:creationId xmlns:a16="http://schemas.microsoft.com/office/drawing/2014/main" xmlns="" id="{AD1908BA-85FB-47FB-A281-9BCAD84FF3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" y="39"/>
              <a:ext cx="0" cy="5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2"/>
                </a:cxn>
                <a:cxn ang="0">
                  <a:pos x="0" y="0"/>
                </a:cxn>
              </a:cxnLst>
              <a:rect l="0" t="0" r="r" b="b"/>
              <a:pathLst>
                <a:path h="702">
                  <a:moveTo>
                    <a:pt x="0" y="0"/>
                  </a:moveTo>
                  <a:lnTo>
                    <a:pt x="0" y="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49" name="Line 25">
              <a:extLst>
                <a:ext uri="{FF2B5EF4-FFF2-40B4-BE49-F238E27FC236}">
                  <a16:creationId xmlns:a16="http://schemas.microsoft.com/office/drawing/2014/main" xmlns="" id="{82A8E38D-2148-4D92-99F2-DA5CF4D26CC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47" y="39"/>
              <a:ext cx="0" cy="507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0" name="Freeform 26">
              <a:extLst>
                <a:ext uri="{FF2B5EF4-FFF2-40B4-BE49-F238E27FC236}">
                  <a16:creationId xmlns:a16="http://schemas.microsoft.com/office/drawing/2014/main" xmlns="" id="{AF1D580E-7BDA-463E-80C4-BE49E9A40C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" y="322"/>
              <a:ext cx="50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0" y="0"/>
                </a:cxn>
                <a:cxn ang="0">
                  <a:pos x="0" y="0"/>
                </a:cxn>
              </a:cxnLst>
              <a:rect l="0" t="0" r="r" b="b"/>
              <a:pathLst>
                <a:path w="700">
                  <a:moveTo>
                    <a:pt x="0" y="0"/>
                  </a:moveTo>
                  <a:lnTo>
                    <a:pt x="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1" name="Line 27">
              <a:extLst>
                <a:ext uri="{FF2B5EF4-FFF2-40B4-BE49-F238E27FC236}">
                  <a16:creationId xmlns:a16="http://schemas.microsoft.com/office/drawing/2014/main" xmlns="" id="{1000FE5A-E4C1-4C08-945F-679131FCE34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3" y="322"/>
              <a:ext cx="506" cy="1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2" name="Freeform 28">
              <a:extLst>
                <a:ext uri="{FF2B5EF4-FFF2-40B4-BE49-F238E27FC236}">
                  <a16:creationId xmlns:a16="http://schemas.microsoft.com/office/drawing/2014/main" xmlns="" id="{AC6F5B1F-AF65-4005-90D6-1FE304A719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9"/>
              <a:ext cx="1" cy="5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2"/>
                </a:cxn>
                <a:cxn ang="0">
                  <a:pos x="0" y="0"/>
                </a:cxn>
              </a:cxnLst>
              <a:rect l="0" t="0" r="r" b="b"/>
              <a:pathLst>
                <a:path h="702">
                  <a:moveTo>
                    <a:pt x="0" y="0"/>
                  </a:moveTo>
                  <a:lnTo>
                    <a:pt x="0" y="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3" name="Line 29">
              <a:extLst>
                <a:ext uri="{FF2B5EF4-FFF2-40B4-BE49-F238E27FC236}">
                  <a16:creationId xmlns:a16="http://schemas.microsoft.com/office/drawing/2014/main" xmlns="" id="{8DC9DB30-8676-479F-A208-9743A791F41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31" y="39"/>
              <a:ext cx="1" cy="507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4" name="Freeform 30">
              <a:extLst>
                <a:ext uri="{FF2B5EF4-FFF2-40B4-BE49-F238E27FC236}">
                  <a16:creationId xmlns:a16="http://schemas.microsoft.com/office/drawing/2014/main" xmlns="" id="{B6490C8E-5A22-4AE2-8A3E-E65E2C97B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" y="206"/>
              <a:ext cx="50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0" y="0"/>
                </a:cxn>
                <a:cxn ang="0">
                  <a:pos x="0" y="0"/>
                </a:cxn>
              </a:cxnLst>
              <a:rect l="0" t="0" r="r" b="b"/>
              <a:pathLst>
                <a:path w="700">
                  <a:moveTo>
                    <a:pt x="0" y="0"/>
                  </a:moveTo>
                  <a:lnTo>
                    <a:pt x="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5" name="Line 31">
              <a:extLst>
                <a:ext uri="{FF2B5EF4-FFF2-40B4-BE49-F238E27FC236}">
                  <a16:creationId xmlns:a16="http://schemas.microsoft.com/office/drawing/2014/main" xmlns="" id="{AB86E8A0-D060-4193-AAB6-DC91A080B6F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3" y="206"/>
              <a:ext cx="506" cy="1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6" name="Freeform 32">
              <a:extLst>
                <a:ext uri="{FF2B5EF4-FFF2-40B4-BE49-F238E27FC236}">
                  <a16:creationId xmlns:a16="http://schemas.microsoft.com/office/drawing/2014/main" xmlns="" id="{523C3B31-B53F-4FB4-8AFC-C071C3982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" y="39"/>
              <a:ext cx="1" cy="5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2"/>
                </a:cxn>
                <a:cxn ang="0">
                  <a:pos x="0" y="0"/>
                </a:cxn>
              </a:cxnLst>
              <a:rect l="0" t="0" r="r" b="b"/>
              <a:pathLst>
                <a:path h="702">
                  <a:moveTo>
                    <a:pt x="0" y="0"/>
                  </a:moveTo>
                  <a:lnTo>
                    <a:pt x="0" y="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7" name="Line 33">
              <a:extLst>
                <a:ext uri="{FF2B5EF4-FFF2-40B4-BE49-F238E27FC236}">
                  <a16:creationId xmlns:a16="http://schemas.microsoft.com/office/drawing/2014/main" xmlns="" id="{21AC9BD0-1240-4701-95B9-134939FD3CD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15" y="39"/>
              <a:ext cx="1" cy="507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8" name="Freeform 34">
              <a:extLst>
                <a:ext uri="{FF2B5EF4-FFF2-40B4-BE49-F238E27FC236}">
                  <a16:creationId xmlns:a16="http://schemas.microsoft.com/office/drawing/2014/main" xmlns="" id="{DE22B131-01D3-4B45-877C-CA06DE1343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" y="91"/>
              <a:ext cx="506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0" y="0"/>
                </a:cxn>
                <a:cxn ang="0">
                  <a:pos x="0" y="0"/>
                </a:cxn>
              </a:cxnLst>
              <a:rect l="0" t="0" r="r" b="b"/>
              <a:pathLst>
                <a:path w="700">
                  <a:moveTo>
                    <a:pt x="0" y="0"/>
                  </a:moveTo>
                  <a:lnTo>
                    <a:pt x="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59" name="Line 35">
              <a:extLst>
                <a:ext uri="{FF2B5EF4-FFF2-40B4-BE49-F238E27FC236}">
                  <a16:creationId xmlns:a16="http://schemas.microsoft.com/office/drawing/2014/main" xmlns="" id="{145A9544-56A3-4891-99FC-5EF0F318BC3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3" y="91"/>
              <a:ext cx="506" cy="0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0" name="Freeform 36">
              <a:extLst>
                <a:ext uri="{FF2B5EF4-FFF2-40B4-BE49-F238E27FC236}">
                  <a16:creationId xmlns:a16="http://schemas.microsoft.com/office/drawing/2014/main" xmlns="" id="{3C2A0204-DB24-4EA3-AE8D-D288229247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" y="39"/>
              <a:ext cx="0" cy="5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2"/>
                </a:cxn>
                <a:cxn ang="0">
                  <a:pos x="0" y="0"/>
                </a:cxn>
              </a:cxnLst>
              <a:rect l="0" t="0" r="r" b="b"/>
              <a:pathLst>
                <a:path h="702">
                  <a:moveTo>
                    <a:pt x="0" y="0"/>
                  </a:moveTo>
                  <a:lnTo>
                    <a:pt x="0" y="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D9D7"/>
            </a:solidFill>
            <a:ln w="0">
              <a:solidFill>
                <a:srgbClr val="CED9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1" name="Line 37">
              <a:extLst>
                <a:ext uri="{FF2B5EF4-FFF2-40B4-BE49-F238E27FC236}">
                  <a16:creationId xmlns:a16="http://schemas.microsoft.com/office/drawing/2014/main" xmlns="" id="{9FE7EFE4-FB5F-4E1B-A1B9-31908C52BB1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00" y="39"/>
              <a:ext cx="0" cy="507"/>
            </a:xfrm>
            <a:prstGeom prst="line">
              <a:avLst/>
            </a:prstGeom>
            <a:noFill/>
            <a:ln w="25400">
              <a:solidFill>
                <a:srgbClr val="E9EFE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2" name="Freeform 38">
              <a:extLst>
                <a:ext uri="{FF2B5EF4-FFF2-40B4-BE49-F238E27FC236}">
                  <a16:creationId xmlns:a16="http://schemas.microsoft.com/office/drawing/2014/main" xmlns="" id="{EB91C953-A7E2-416C-8656-FD1A2976C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4" y="228"/>
              <a:ext cx="82" cy="51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44"/>
                </a:cxn>
                <a:cxn ang="0">
                  <a:pos x="0" y="26"/>
                </a:cxn>
                <a:cxn ang="0">
                  <a:pos x="8" y="14"/>
                </a:cxn>
                <a:cxn ang="0">
                  <a:pos x="20" y="4"/>
                </a:cxn>
                <a:cxn ang="0">
                  <a:pos x="36" y="4"/>
                </a:cxn>
                <a:cxn ang="0">
                  <a:pos x="48" y="14"/>
                </a:cxn>
                <a:cxn ang="0">
                  <a:pos x="52" y="22"/>
                </a:cxn>
                <a:cxn ang="0">
                  <a:pos x="58" y="12"/>
                </a:cxn>
                <a:cxn ang="0">
                  <a:pos x="66" y="4"/>
                </a:cxn>
                <a:cxn ang="0">
                  <a:pos x="80" y="0"/>
                </a:cxn>
                <a:cxn ang="0">
                  <a:pos x="94" y="2"/>
                </a:cxn>
                <a:cxn ang="0">
                  <a:pos x="104" y="10"/>
                </a:cxn>
                <a:cxn ang="0">
                  <a:pos x="114" y="48"/>
                </a:cxn>
                <a:cxn ang="0">
                  <a:pos x="114" y="66"/>
                </a:cxn>
                <a:cxn ang="0">
                  <a:pos x="2" y="70"/>
                </a:cxn>
                <a:cxn ang="0">
                  <a:pos x="48" y="42"/>
                </a:cxn>
                <a:cxn ang="0">
                  <a:pos x="44" y="28"/>
                </a:cxn>
                <a:cxn ang="0">
                  <a:pos x="34" y="20"/>
                </a:cxn>
                <a:cxn ang="0">
                  <a:pos x="22" y="20"/>
                </a:cxn>
                <a:cxn ang="0">
                  <a:pos x="14" y="26"/>
                </a:cxn>
                <a:cxn ang="0">
                  <a:pos x="10" y="36"/>
                </a:cxn>
                <a:cxn ang="0">
                  <a:pos x="10" y="50"/>
                </a:cxn>
                <a:cxn ang="0">
                  <a:pos x="12" y="56"/>
                </a:cxn>
                <a:cxn ang="0">
                  <a:pos x="102" y="56"/>
                </a:cxn>
                <a:cxn ang="0">
                  <a:pos x="102" y="44"/>
                </a:cxn>
                <a:cxn ang="0">
                  <a:pos x="102" y="32"/>
                </a:cxn>
                <a:cxn ang="0">
                  <a:pos x="96" y="22"/>
                </a:cxn>
                <a:cxn ang="0">
                  <a:pos x="88" y="16"/>
                </a:cxn>
                <a:cxn ang="0">
                  <a:pos x="74" y="16"/>
                </a:cxn>
                <a:cxn ang="0">
                  <a:pos x="64" y="24"/>
                </a:cxn>
                <a:cxn ang="0">
                  <a:pos x="60" y="36"/>
                </a:cxn>
                <a:cxn ang="0">
                  <a:pos x="58" y="56"/>
                </a:cxn>
              </a:cxnLst>
              <a:rect l="0" t="0" r="r" b="b"/>
              <a:pathLst>
                <a:path w="114" h="70">
                  <a:moveTo>
                    <a:pt x="2" y="70"/>
                  </a:moveTo>
                  <a:lnTo>
                    <a:pt x="0" y="64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8" y="14"/>
                  </a:lnTo>
                  <a:lnTo>
                    <a:pt x="12" y="8"/>
                  </a:lnTo>
                  <a:lnTo>
                    <a:pt x="20" y="4"/>
                  </a:lnTo>
                  <a:lnTo>
                    <a:pt x="28" y="4"/>
                  </a:lnTo>
                  <a:lnTo>
                    <a:pt x="36" y="4"/>
                  </a:lnTo>
                  <a:lnTo>
                    <a:pt x="42" y="8"/>
                  </a:lnTo>
                  <a:lnTo>
                    <a:pt x="48" y="14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8" y="12"/>
                  </a:lnTo>
                  <a:lnTo>
                    <a:pt x="62" y="8"/>
                  </a:lnTo>
                  <a:lnTo>
                    <a:pt x="66" y="4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4" y="2"/>
                  </a:lnTo>
                  <a:lnTo>
                    <a:pt x="98" y="6"/>
                  </a:lnTo>
                  <a:lnTo>
                    <a:pt x="104" y="10"/>
                  </a:lnTo>
                  <a:lnTo>
                    <a:pt x="112" y="24"/>
                  </a:lnTo>
                  <a:lnTo>
                    <a:pt x="114" y="48"/>
                  </a:lnTo>
                  <a:lnTo>
                    <a:pt x="114" y="58"/>
                  </a:lnTo>
                  <a:lnTo>
                    <a:pt x="114" y="66"/>
                  </a:lnTo>
                  <a:lnTo>
                    <a:pt x="112" y="70"/>
                  </a:lnTo>
                  <a:lnTo>
                    <a:pt x="2" y="70"/>
                  </a:lnTo>
                  <a:close/>
                  <a:moveTo>
                    <a:pt x="48" y="56"/>
                  </a:moveTo>
                  <a:lnTo>
                    <a:pt x="48" y="42"/>
                  </a:lnTo>
                  <a:lnTo>
                    <a:pt x="46" y="34"/>
                  </a:lnTo>
                  <a:lnTo>
                    <a:pt x="44" y="28"/>
                  </a:lnTo>
                  <a:lnTo>
                    <a:pt x="40" y="22"/>
                  </a:lnTo>
                  <a:lnTo>
                    <a:pt x="34" y="20"/>
                  </a:lnTo>
                  <a:lnTo>
                    <a:pt x="28" y="18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4" y="26"/>
                  </a:lnTo>
                  <a:lnTo>
                    <a:pt x="12" y="30"/>
                  </a:lnTo>
                  <a:lnTo>
                    <a:pt x="10" y="36"/>
                  </a:lnTo>
                  <a:lnTo>
                    <a:pt x="10" y="44"/>
                  </a:lnTo>
                  <a:lnTo>
                    <a:pt x="10" y="50"/>
                  </a:lnTo>
                  <a:lnTo>
                    <a:pt x="10" y="54"/>
                  </a:lnTo>
                  <a:lnTo>
                    <a:pt x="12" y="56"/>
                  </a:lnTo>
                  <a:lnTo>
                    <a:pt x="48" y="56"/>
                  </a:lnTo>
                  <a:close/>
                  <a:moveTo>
                    <a:pt x="102" y="56"/>
                  </a:moveTo>
                  <a:lnTo>
                    <a:pt x="102" y="50"/>
                  </a:lnTo>
                  <a:lnTo>
                    <a:pt x="102" y="44"/>
                  </a:lnTo>
                  <a:lnTo>
                    <a:pt x="102" y="38"/>
                  </a:lnTo>
                  <a:lnTo>
                    <a:pt x="102" y="32"/>
                  </a:lnTo>
                  <a:lnTo>
                    <a:pt x="100" y="26"/>
                  </a:lnTo>
                  <a:lnTo>
                    <a:pt x="96" y="22"/>
                  </a:lnTo>
                  <a:lnTo>
                    <a:pt x="92" y="18"/>
                  </a:lnTo>
                  <a:lnTo>
                    <a:pt x="88" y="16"/>
                  </a:lnTo>
                  <a:lnTo>
                    <a:pt x="80" y="14"/>
                  </a:lnTo>
                  <a:lnTo>
                    <a:pt x="74" y="16"/>
                  </a:lnTo>
                  <a:lnTo>
                    <a:pt x="68" y="18"/>
                  </a:lnTo>
                  <a:lnTo>
                    <a:pt x="64" y="24"/>
                  </a:lnTo>
                  <a:lnTo>
                    <a:pt x="62" y="30"/>
                  </a:lnTo>
                  <a:lnTo>
                    <a:pt x="60" y="36"/>
                  </a:lnTo>
                  <a:lnTo>
                    <a:pt x="58" y="44"/>
                  </a:lnTo>
                  <a:lnTo>
                    <a:pt x="58" y="56"/>
                  </a:lnTo>
                  <a:lnTo>
                    <a:pt x="102" y="56"/>
                  </a:lnTo>
                  <a:close/>
                </a:path>
              </a:pathLst>
            </a:custGeom>
            <a:solidFill>
              <a:srgbClr val="697F7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3" name="Freeform 39">
              <a:extLst>
                <a:ext uri="{FF2B5EF4-FFF2-40B4-BE49-F238E27FC236}">
                  <a16:creationId xmlns:a16="http://schemas.microsoft.com/office/drawing/2014/main" xmlns="" id="{0A6CAF6E-1F5B-4A64-BC48-BD76C1F815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" y="133"/>
              <a:ext cx="82" cy="82"/>
            </a:xfrm>
            <a:custGeom>
              <a:avLst/>
              <a:gdLst/>
              <a:ahLst/>
              <a:cxnLst>
                <a:cxn ang="0">
                  <a:pos x="64" y="16"/>
                </a:cxn>
                <a:cxn ang="0">
                  <a:pos x="38" y="18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36" y="26"/>
                </a:cxn>
                <a:cxn ang="0">
                  <a:pos x="58" y="32"/>
                </a:cxn>
                <a:cxn ang="0">
                  <a:pos x="112" y="52"/>
                </a:cxn>
                <a:cxn ang="0">
                  <a:pos x="112" y="64"/>
                </a:cxn>
                <a:cxn ang="0">
                  <a:pos x="58" y="82"/>
                </a:cxn>
                <a:cxn ang="0">
                  <a:pos x="36" y="90"/>
                </a:cxn>
                <a:cxn ang="0">
                  <a:pos x="14" y="96"/>
                </a:cxn>
                <a:cxn ang="0">
                  <a:pos x="14" y="96"/>
                </a:cxn>
                <a:cxn ang="0">
                  <a:pos x="38" y="96"/>
                </a:cxn>
                <a:cxn ang="0">
                  <a:pos x="64" y="98"/>
                </a:cxn>
                <a:cxn ang="0">
                  <a:pos x="114" y="100"/>
                </a:cxn>
                <a:cxn ang="0">
                  <a:pos x="114" y="114"/>
                </a:cxn>
                <a:cxn ang="0">
                  <a:pos x="0" y="106"/>
                </a:cxn>
                <a:cxn ang="0">
                  <a:pos x="0" y="88"/>
                </a:cxn>
                <a:cxn ang="0">
                  <a:pos x="54" y="68"/>
                </a:cxn>
                <a:cxn ang="0">
                  <a:pos x="74" y="62"/>
                </a:cxn>
                <a:cxn ang="0">
                  <a:pos x="92" y="58"/>
                </a:cxn>
                <a:cxn ang="0">
                  <a:pos x="92" y="58"/>
                </a:cxn>
                <a:cxn ang="0">
                  <a:pos x="74" y="52"/>
                </a:cxn>
                <a:cxn ang="0">
                  <a:pos x="54" y="46"/>
                </a:cxn>
                <a:cxn ang="0">
                  <a:pos x="0" y="24"/>
                </a:cxn>
                <a:cxn ang="0">
                  <a:pos x="0" y="6"/>
                </a:cxn>
                <a:cxn ang="0">
                  <a:pos x="114" y="0"/>
                </a:cxn>
                <a:cxn ang="0">
                  <a:pos x="114" y="14"/>
                </a:cxn>
                <a:cxn ang="0">
                  <a:pos x="64" y="16"/>
                </a:cxn>
              </a:cxnLst>
              <a:rect l="0" t="0" r="r" b="b"/>
              <a:pathLst>
                <a:path w="114" h="114">
                  <a:moveTo>
                    <a:pt x="64" y="16"/>
                  </a:moveTo>
                  <a:lnTo>
                    <a:pt x="38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36" y="26"/>
                  </a:lnTo>
                  <a:lnTo>
                    <a:pt x="58" y="32"/>
                  </a:lnTo>
                  <a:lnTo>
                    <a:pt x="112" y="52"/>
                  </a:lnTo>
                  <a:lnTo>
                    <a:pt x="112" y="64"/>
                  </a:lnTo>
                  <a:lnTo>
                    <a:pt x="58" y="82"/>
                  </a:lnTo>
                  <a:lnTo>
                    <a:pt x="36" y="90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38" y="96"/>
                  </a:lnTo>
                  <a:lnTo>
                    <a:pt x="64" y="98"/>
                  </a:lnTo>
                  <a:lnTo>
                    <a:pt x="114" y="100"/>
                  </a:lnTo>
                  <a:lnTo>
                    <a:pt x="114" y="114"/>
                  </a:lnTo>
                  <a:lnTo>
                    <a:pt x="0" y="106"/>
                  </a:lnTo>
                  <a:lnTo>
                    <a:pt x="0" y="88"/>
                  </a:lnTo>
                  <a:lnTo>
                    <a:pt x="54" y="68"/>
                  </a:lnTo>
                  <a:lnTo>
                    <a:pt x="74" y="62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74" y="52"/>
                  </a:lnTo>
                  <a:lnTo>
                    <a:pt x="54" y="46"/>
                  </a:lnTo>
                  <a:lnTo>
                    <a:pt x="0" y="24"/>
                  </a:lnTo>
                  <a:lnTo>
                    <a:pt x="0" y="6"/>
                  </a:lnTo>
                  <a:lnTo>
                    <a:pt x="114" y="0"/>
                  </a:lnTo>
                  <a:lnTo>
                    <a:pt x="114" y="14"/>
                  </a:lnTo>
                  <a:lnTo>
                    <a:pt x="64" y="16"/>
                  </a:lnTo>
                  <a:close/>
                </a:path>
              </a:pathLst>
            </a:custGeom>
            <a:solidFill>
              <a:srgbClr val="697F7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4" name="Freeform 40">
              <a:extLst>
                <a:ext uri="{FF2B5EF4-FFF2-40B4-BE49-F238E27FC236}">
                  <a16:creationId xmlns:a16="http://schemas.microsoft.com/office/drawing/2014/main" xmlns="" id="{AB6D3AE4-7056-42CB-B2F5-8574E899AB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" y="70"/>
              <a:ext cx="82" cy="45"/>
            </a:xfrm>
            <a:custGeom>
              <a:avLst/>
              <a:gdLst/>
              <a:ahLst/>
              <a:cxnLst>
                <a:cxn ang="0">
                  <a:pos x="60" y="4"/>
                </a:cxn>
                <a:cxn ang="0">
                  <a:pos x="60" y="48"/>
                </a:cxn>
                <a:cxn ang="0">
                  <a:pos x="100" y="48"/>
                </a:cxn>
                <a:cxn ang="0">
                  <a:pos x="100" y="0"/>
                </a:cxn>
                <a:cxn ang="0">
                  <a:pos x="114" y="0"/>
                </a:cxn>
                <a:cxn ang="0">
                  <a:pos x="114" y="62"/>
                </a:cxn>
                <a:cxn ang="0">
                  <a:pos x="0" y="62"/>
                </a:cxn>
                <a:cxn ang="0">
                  <a:pos x="0" y="2"/>
                </a:cxn>
                <a:cxn ang="0">
                  <a:pos x="12" y="2"/>
                </a:cxn>
                <a:cxn ang="0">
                  <a:pos x="12" y="48"/>
                </a:cxn>
                <a:cxn ang="0">
                  <a:pos x="48" y="48"/>
                </a:cxn>
                <a:cxn ang="0">
                  <a:pos x="48" y="4"/>
                </a:cxn>
                <a:cxn ang="0">
                  <a:pos x="60" y="4"/>
                </a:cxn>
              </a:cxnLst>
              <a:rect l="0" t="0" r="r" b="b"/>
              <a:pathLst>
                <a:path w="114" h="62">
                  <a:moveTo>
                    <a:pt x="60" y="4"/>
                  </a:moveTo>
                  <a:lnTo>
                    <a:pt x="60" y="48"/>
                  </a:lnTo>
                  <a:lnTo>
                    <a:pt x="100" y="48"/>
                  </a:lnTo>
                  <a:lnTo>
                    <a:pt x="100" y="0"/>
                  </a:lnTo>
                  <a:lnTo>
                    <a:pt x="114" y="0"/>
                  </a:lnTo>
                  <a:lnTo>
                    <a:pt x="114" y="62"/>
                  </a:lnTo>
                  <a:lnTo>
                    <a:pt x="0" y="62"/>
                  </a:lnTo>
                  <a:lnTo>
                    <a:pt x="0" y="2"/>
                  </a:lnTo>
                  <a:lnTo>
                    <a:pt x="12" y="2"/>
                  </a:lnTo>
                  <a:lnTo>
                    <a:pt x="12" y="48"/>
                  </a:lnTo>
                  <a:lnTo>
                    <a:pt x="48" y="48"/>
                  </a:lnTo>
                  <a:lnTo>
                    <a:pt x="48" y="4"/>
                  </a:lnTo>
                  <a:lnTo>
                    <a:pt x="60" y="4"/>
                  </a:lnTo>
                  <a:close/>
                </a:path>
              </a:pathLst>
            </a:custGeom>
            <a:solidFill>
              <a:srgbClr val="697F7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5" name="Freeform 41">
              <a:extLst>
                <a:ext uri="{FF2B5EF4-FFF2-40B4-BE49-F238E27FC236}">
                  <a16:creationId xmlns:a16="http://schemas.microsoft.com/office/drawing/2014/main" xmlns="" id="{2851BDCB-07F3-48F4-97E1-E7B5E3E5C5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0" y="248"/>
              <a:ext cx="227" cy="15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12" y="2"/>
                </a:cxn>
                <a:cxn ang="0">
                  <a:pos x="96" y="10"/>
                </a:cxn>
                <a:cxn ang="0">
                  <a:pos x="80" y="24"/>
                </a:cxn>
                <a:cxn ang="0">
                  <a:pos x="68" y="42"/>
                </a:cxn>
                <a:cxn ang="0">
                  <a:pos x="54" y="62"/>
                </a:cxn>
                <a:cxn ang="0">
                  <a:pos x="34" y="100"/>
                </a:cxn>
                <a:cxn ang="0">
                  <a:pos x="16" y="142"/>
                </a:cxn>
                <a:cxn ang="0">
                  <a:pos x="0" y="186"/>
                </a:cxn>
                <a:cxn ang="0">
                  <a:pos x="12" y="178"/>
                </a:cxn>
                <a:cxn ang="0">
                  <a:pos x="24" y="174"/>
                </a:cxn>
                <a:cxn ang="0">
                  <a:pos x="36" y="174"/>
                </a:cxn>
                <a:cxn ang="0">
                  <a:pos x="40" y="164"/>
                </a:cxn>
                <a:cxn ang="0">
                  <a:pos x="44" y="154"/>
                </a:cxn>
                <a:cxn ang="0">
                  <a:pos x="46" y="142"/>
                </a:cxn>
                <a:cxn ang="0">
                  <a:pos x="52" y="128"/>
                </a:cxn>
                <a:cxn ang="0">
                  <a:pos x="58" y="108"/>
                </a:cxn>
                <a:cxn ang="0">
                  <a:pos x="68" y="86"/>
                </a:cxn>
                <a:cxn ang="0">
                  <a:pos x="80" y="62"/>
                </a:cxn>
                <a:cxn ang="0">
                  <a:pos x="94" y="42"/>
                </a:cxn>
                <a:cxn ang="0">
                  <a:pos x="112" y="28"/>
                </a:cxn>
                <a:cxn ang="0">
                  <a:pos x="124" y="28"/>
                </a:cxn>
                <a:cxn ang="0">
                  <a:pos x="134" y="40"/>
                </a:cxn>
                <a:cxn ang="0">
                  <a:pos x="144" y="60"/>
                </a:cxn>
                <a:cxn ang="0">
                  <a:pos x="156" y="84"/>
                </a:cxn>
                <a:cxn ang="0">
                  <a:pos x="166" y="112"/>
                </a:cxn>
                <a:cxn ang="0">
                  <a:pos x="178" y="140"/>
                </a:cxn>
                <a:cxn ang="0">
                  <a:pos x="190" y="164"/>
                </a:cxn>
                <a:cxn ang="0">
                  <a:pos x="202" y="182"/>
                </a:cxn>
                <a:cxn ang="0">
                  <a:pos x="226" y="202"/>
                </a:cxn>
                <a:cxn ang="0">
                  <a:pos x="248" y="210"/>
                </a:cxn>
                <a:cxn ang="0">
                  <a:pos x="272" y="210"/>
                </a:cxn>
                <a:cxn ang="0">
                  <a:pos x="292" y="202"/>
                </a:cxn>
                <a:cxn ang="0">
                  <a:pos x="312" y="188"/>
                </a:cxn>
                <a:cxn ang="0">
                  <a:pos x="314" y="172"/>
                </a:cxn>
                <a:cxn ang="0">
                  <a:pos x="308" y="180"/>
                </a:cxn>
                <a:cxn ang="0">
                  <a:pos x="296" y="190"/>
                </a:cxn>
                <a:cxn ang="0">
                  <a:pos x="280" y="196"/>
                </a:cxn>
                <a:cxn ang="0">
                  <a:pos x="262" y="198"/>
                </a:cxn>
                <a:cxn ang="0">
                  <a:pos x="240" y="192"/>
                </a:cxn>
                <a:cxn ang="0">
                  <a:pos x="218" y="174"/>
                </a:cxn>
                <a:cxn ang="0">
                  <a:pos x="202" y="152"/>
                </a:cxn>
                <a:cxn ang="0">
                  <a:pos x="190" y="126"/>
                </a:cxn>
                <a:cxn ang="0">
                  <a:pos x="180" y="98"/>
                </a:cxn>
                <a:cxn ang="0">
                  <a:pos x="172" y="70"/>
                </a:cxn>
                <a:cxn ang="0">
                  <a:pos x="164" y="44"/>
                </a:cxn>
                <a:cxn ang="0">
                  <a:pos x="154" y="22"/>
                </a:cxn>
                <a:cxn ang="0">
                  <a:pos x="144" y="8"/>
                </a:cxn>
                <a:cxn ang="0">
                  <a:pos x="132" y="0"/>
                </a:cxn>
              </a:cxnLst>
              <a:rect l="0" t="0" r="r" b="b"/>
              <a:pathLst>
                <a:path w="314" h="210">
                  <a:moveTo>
                    <a:pt x="132" y="0"/>
                  </a:moveTo>
                  <a:lnTo>
                    <a:pt x="112" y="2"/>
                  </a:lnTo>
                  <a:lnTo>
                    <a:pt x="96" y="10"/>
                  </a:lnTo>
                  <a:lnTo>
                    <a:pt x="80" y="24"/>
                  </a:lnTo>
                  <a:lnTo>
                    <a:pt x="68" y="42"/>
                  </a:lnTo>
                  <a:lnTo>
                    <a:pt x="54" y="62"/>
                  </a:lnTo>
                  <a:lnTo>
                    <a:pt x="34" y="100"/>
                  </a:lnTo>
                  <a:lnTo>
                    <a:pt x="16" y="142"/>
                  </a:lnTo>
                  <a:lnTo>
                    <a:pt x="0" y="186"/>
                  </a:lnTo>
                  <a:lnTo>
                    <a:pt x="12" y="178"/>
                  </a:lnTo>
                  <a:lnTo>
                    <a:pt x="24" y="174"/>
                  </a:lnTo>
                  <a:lnTo>
                    <a:pt x="36" y="174"/>
                  </a:lnTo>
                  <a:lnTo>
                    <a:pt x="40" y="164"/>
                  </a:lnTo>
                  <a:lnTo>
                    <a:pt x="44" y="154"/>
                  </a:lnTo>
                  <a:lnTo>
                    <a:pt x="46" y="142"/>
                  </a:lnTo>
                  <a:lnTo>
                    <a:pt x="52" y="128"/>
                  </a:lnTo>
                  <a:lnTo>
                    <a:pt x="58" y="108"/>
                  </a:lnTo>
                  <a:lnTo>
                    <a:pt x="68" y="86"/>
                  </a:lnTo>
                  <a:lnTo>
                    <a:pt x="80" y="62"/>
                  </a:lnTo>
                  <a:lnTo>
                    <a:pt x="94" y="42"/>
                  </a:lnTo>
                  <a:lnTo>
                    <a:pt x="112" y="28"/>
                  </a:lnTo>
                  <a:lnTo>
                    <a:pt x="124" y="28"/>
                  </a:lnTo>
                  <a:lnTo>
                    <a:pt x="134" y="40"/>
                  </a:lnTo>
                  <a:lnTo>
                    <a:pt x="144" y="60"/>
                  </a:lnTo>
                  <a:lnTo>
                    <a:pt x="156" y="84"/>
                  </a:lnTo>
                  <a:lnTo>
                    <a:pt x="166" y="112"/>
                  </a:lnTo>
                  <a:lnTo>
                    <a:pt x="178" y="140"/>
                  </a:lnTo>
                  <a:lnTo>
                    <a:pt x="190" y="164"/>
                  </a:lnTo>
                  <a:lnTo>
                    <a:pt x="202" y="182"/>
                  </a:lnTo>
                  <a:lnTo>
                    <a:pt x="226" y="202"/>
                  </a:lnTo>
                  <a:lnTo>
                    <a:pt x="248" y="210"/>
                  </a:lnTo>
                  <a:lnTo>
                    <a:pt x="272" y="210"/>
                  </a:lnTo>
                  <a:lnTo>
                    <a:pt x="292" y="202"/>
                  </a:lnTo>
                  <a:lnTo>
                    <a:pt x="312" y="188"/>
                  </a:lnTo>
                  <a:lnTo>
                    <a:pt x="314" y="172"/>
                  </a:lnTo>
                  <a:lnTo>
                    <a:pt x="308" y="180"/>
                  </a:lnTo>
                  <a:lnTo>
                    <a:pt x="296" y="190"/>
                  </a:lnTo>
                  <a:lnTo>
                    <a:pt x="280" y="196"/>
                  </a:lnTo>
                  <a:lnTo>
                    <a:pt x="262" y="198"/>
                  </a:lnTo>
                  <a:lnTo>
                    <a:pt x="240" y="192"/>
                  </a:lnTo>
                  <a:lnTo>
                    <a:pt x="218" y="174"/>
                  </a:lnTo>
                  <a:lnTo>
                    <a:pt x="202" y="152"/>
                  </a:lnTo>
                  <a:lnTo>
                    <a:pt x="190" y="126"/>
                  </a:lnTo>
                  <a:lnTo>
                    <a:pt x="180" y="98"/>
                  </a:lnTo>
                  <a:lnTo>
                    <a:pt x="172" y="70"/>
                  </a:lnTo>
                  <a:lnTo>
                    <a:pt x="164" y="44"/>
                  </a:lnTo>
                  <a:lnTo>
                    <a:pt x="154" y="22"/>
                  </a:lnTo>
                  <a:lnTo>
                    <a:pt x="144" y="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9C0000"/>
            </a:solidFill>
            <a:ln w="0">
              <a:solidFill>
                <a:srgbClr val="9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  <p:sp>
          <p:nvSpPr>
            <p:cNvPr id="1066" name="Freeform 42">
              <a:extLst>
                <a:ext uri="{FF2B5EF4-FFF2-40B4-BE49-F238E27FC236}">
                  <a16:creationId xmlns:a16="http://schemas.microsoft.com/office/drawing/2014/main" xmlns="" id="{EC8E3C6F-88D0-48C3-96E2-8DC7B0A6D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" y="30"/>
              <a:ext cx="163" cy="483"/>
            </a:xfrm>
            <a:custGeom>
              <a:avLst/>
              <a:gdLst/>
              <a:ahLst/>
              <a:cxnLst>
                <a:cxn ang="0">
                  <a:pos x="226" y="14"/>
                </a:cxn>
                <a:cxn ang="0">
                  <a:pos x="218" y="80"/>
                </a:cxn>
                <a:cxn ang="0">
                  <a:pos x="212" y="142"/>
                </a:cxn>
                <a:cxn ang="0">
                  <a:pos x="204" y="200"/>
                </a:cxn>
                <a:cxn ang="0">
                  <a:pos x="194" y="254"/>
                </a:cxn>
                <a:cxn ang="0">
                  <a:pos x="184" y="306"/>
                </a:cxn>
                <a:cxn ang="0">
                  <a:pos x="170" y="360"/>
                </a:cxn>
                <a:cxn ang="0">
                  <a:pos x="154" y="414"/>
                </a:cxn>
                <a:cxn ang="0">
                  <a:pos x="132" y="470"/>
                </a:cxn>
                <a:cxn ang="0">
                  <a:pos x="106" y="530"/>
                </a:cxn>
                <a:cxn ang="0">
                  <a:pos x="72" y="596"/>
                </a:cxn>
                <a:cxn ang="0">
                  <a:pos x="32" y="668"/>
                </a:cxn>
                <a:cxn ang="0">
                  <a:pos x="24" y="664"/>
                </a:cxn>
                <a:cxn ang="0">
                  <a:pos x="16" y="664"/>
                </a:cxn>
                <a:cxn ang="0">
                  <a:pos x="8" y="666"/>
                </a:cxn>
                <a:cxn ang="0">
                  <a:pos x="0" y="666"/>
                </a:cxn>
                <a:cxn ang="0">
                  <a:pos x="42" y="604"/>
                </a:cxn>
                <a:cxn ang="0">
                  <a:pos x="78" y="538"/>
                </a:cxn>
                <a:cxn ang="0">
                  <a:pos x="106" y="466"/>
                </a:cxn>
                <a:cxn ang="0">
                  <a:pos x="128" y="392"/>
                </a:cxn>
                <a:cxn ang="0">
                  <a:pos x="144" y="314"/>
                </a:cxn>
                <a:cxn ang="0">
                  <a:pos x="156" y="234"/>
                </a:cxn>
                <a:cxn ang="0">
                  <a:pos x="162" y="154"/>
                </a:cxn>
                <a:cxn ang="0">
                  <a:pos x="164" y="76"/>
                </a:cxn>
                <a:cxn ang="0">
                  <a:pos x="162" y="0"/>
                </a:cxn>
                <a:cxn ang="0">
                  <a:pos x="184" y="6"/>
                </a:cxn>
                <a:cxn ang="0">
                  <a:pos x="204" y="10"/>
                </a:cxn>
                <a:cxn ang="0">
                  <a:pos x="226" y="14"/>
                </a:cxn>
              </a:cxnLst>
              <a:rect l="0" t="0" r="r" b="b"/>
              <a:pathLst>
                <a:path w="226" h="668">
                  <a:moveTo>
                    <a:pt x="226" y="14"/>
                  </a:moveTo>
                  <a:lnTo>
                    <a:pt x="218" y="80"/>
                  </a:lnTo>
                  <a:lnTo>
                    <a:pt x="212" y="142"/>
                  </a:lnTo>
                  <a:lnTo>
                    <a:pt x="204" y="200"/>
                  </a:lnTo>
                  <a:lnTo>
                    <a:pt x="194" y="254"/>
                  </a:lnTo>
                  <a:lnTo>
                    <a:pt x="184" y="306"/>
                  </a:lnTo>
                  <a:lnTo>
                    <a:pt x="170" y="360"/>
                  </a:lnTo>
                  <a:lnTo>
                    <a:pt x="154" y="414"/>
                  </a:lnTo>
                  <a:lnTo>
                    <a:pt x="132" y="470"/>
                  </a:lnTo>
                  <a:lnTo>
                    <a:pt x="106" y="530"/>
                  </a:lnTo>
                  <a:lnTo>
                    <a:pt x="72" y="596"/>
                  </a:lnTo>
                  <a:lnTo>
                    <a:pt x="32" y="668"/>
                  </a:lnTo>
                  <a:lnTo>
                    <a:pt x="24" y="664"/>
                  </a:lnTo>
                  <a:lnTo>
                    <a:pt x="16" y="664"/>
                  </a:lnTo>
                  <a:lnTo>
                    <a:pt x="8" y="666"/>
                  </a:lnTo>
                  <a:lnTo>
                    <a:pt x="0" y="666"/>
                  </a:lnTo>
                  <a:lnTo>
                    <a:pt x="42" y="604"/>
                  </a:lnTo>
                  <a:lnTo>
                    <a:pt x="78" y="538"/>
                  </a:lnTo>
                  <a:lnTo>
                    <a:pt x="106" y="466"/>
                  </a:lnTo>
                  <a:lnTo>
                    <a:pt x="128" y="392"/>
                  </a:lnTo>
                  <a:lnTo>
                    <a:pt x="144" y="314"/>
                  </a:lnTo>
                  <a:lnTo>
                    <a:pt x="156" y="234"/>
                  </a:lnTo>
                  <a:lnTo>
                    <a:pt x="162" y="154"/>
                  </a:lnTo>
                  <a:lnTo>
                    <a:pt x="164" y="76"/>
                  </a:lnTo>
                  <a:lnTo>
                    <a:pt x="162" y="0"/>
                  </a:lnTo>
                  <a:lnTo>
                    <a:pt x="184" y="6"/>
                  </a:lnTo>
                  <a:lnTo>
                    <a:pt x="204" y="10"/>
                  </a:lnTo>
                  <a:lnTo>
                    <a:pt x="226" y="14"/>
                  </a:lnTo>
                  <a:close/>
                </a:path>
              </a:pathLst>
            </a:custGeom>
            <a:solidFill>
              <a:srgbClr val="9C0000"/>
            </a:solidFill>
            <a:ln w="0">
              <a:solidFill>
                <a:srgbClr val="9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/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EA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EA0000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sombor.pancsics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zsombor.pancsics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Rectangle 4">
            <a:extLst>
              <a:ext uri="{FF2B5EF4-FFF2-40B4-BE49-F238E27FC236}">
                <a16:creationId xmlns:a16="http://schemas.microsoft.com/office/drawing/2014/main" xmlns="" id="{7425D7F5-1A82-49BB-82A8-A2F5DA3549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24100" y="3146425"/>
            <a:ext cx="6819900" cy="1190625"/>
          </a:xfrm>
        </p:spPr>
        <p:txBody>
          <a:bodyPr/>
          <a:lstStyle/>
          <a:p>
            <a:r>
              <a:rPr lang="hu-HU" altLang="hu-HU" sz="2800" dirty="0"/>
              <a:t>A térbeli átlapolódás vizsgálata és</a:t>
            </a:r>
            <a:br>
              <a:rPr lang="hu-HU" altLang="hu-HU" sz="2800" dirty="0"/>
            </a:br>
            <a:r>
              <a:rPr lang="hu-HU" altLang="hu-HU" sz="2800" dirty="0"/>
              <a:t>kiküszöbölése a hangtérszintézisben</a:t>
            </a:r>
            <a:br>
              <a:rPr lang="hu-HU" altLang="hu-HU" sz="2800" dirty="0"/>
            </a:br>
            <a:endParaRPr lang="hu-HU" altLang="hu-HU" sz="2800" dirty="0"/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xmlns="" id="{E921622F-C90A-4F8E-8723-611C3DBE2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5248275"/>
            <a:ext cx="5018088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ctr">
              <a:buFont typeface="Wingdings" pitchFamily="2" charset="2"/>
              <a:buNone/>
              <a:defRPr i="1">
                <a:solidFill>
                  <a:srgbClr val="4C4C4C"/>
                </a:solidFill>
              </a:defRPr>
            </a:lvl1pPr>
          </a:lstStyle>
          <a:p>
            <a:pPr algn="r" eaLnBrk="0" hangingPunct="0">
              <a:spcBef>
                <a:spcPct val="20000"/>
              </a:spcBef>
              <a:buClr>
                <a:schemeClr val="tx1"/>
              </a:buClr>
              <a:defRPr/>
            </a:pPr>
            <a:endParaRPr lang="hu-HU" i="0" kern="0" dirty="0">
              <a:latin typeface="+mn-lt"/>
            </a:endParaRPr>
          </a:p>
          <a:p>
            <a:pPr algn="r" eaLnBrk="0" hangingPunct="0">
              <a:spcBef>
                <a:spcPct val="20000"/>
              </a:spcBef>
              <a:buClr>
                <a:schemeClr val="tx1"/>
              </a:buClr>
              <a:defRPr/>
            </a:pPr>
            <a:r>
              <a:rPr lang="hu-HU" i="0" kern="0" dirty="0">
                <a:latin typeface="+mn-lt"/>
              </a:rPr>
              <a:t>Készítette: </a:t>
            </a:r>
            <a:r>
              <a:rPr lang="hu-HU" i="0" kern="0" dirty="0" err="1">
                <a:latin typeface="+mn-lt"/>
              </a:rPr>
              <a:t>Páncsics</a:t>
            </a:r>
            <a:r>
              <a:rPr lang="hu-HU" i="0" kern="0" dirty="0">
                <a:latin typeface="+mn-lt"/>
              </a:rPr>
              <a:t> Zsombor</a:t>
            </a:r>
            <a:endParaRPr lang="hu-HU" sz="1600" i="0" kern="0" dirty="0">
              <a:latin typeface="+mn-lt"/>
            </a:endParaRPr>
          </a:p>
          <a:p>
            <a:pPr algn="r" eaLnBrk="0" hangingPunct="0">
              <a:spcBef>
                <a:spcPct val="20000"/>
              </a:spcBef>
              <a:buClr>
                <a:schemeClr val="tx1"/>
              </a:buClr>
              <a:defRPr/>
            </a:pPr>
            <a:r>
              <a:rPr lang="hu-HU" sz="1600" i="0" kern="0" dirty="0">
                <a:latin typeface="+mn-lt"/>
                <a:hlinkClick r:id="rId3"/>
              </a:rPr>
              <a:t>zsombor.pancsics@gmail.com</a:t>
            </a:r>
            <a:endParaRPr lang="hu-HU" sz="1600" i="0" kern="0" dirty="0">
              <a:latin typeface="+mn-lt"/>
            </a:endParaRPr>
          </a:p>
          <a:p>
            <a:pPr algn="r" eaLnBrk="0" hangingPunct="0">
              <a:spcBef>
                <a:spcPct val="20000"/>
              </a:spcBef>
              <a:buClr>
                <a:schemeClr val="tx1"/>
              </a:buClr>
              <a:defRPr/>
            </a:pPr>
            <a:r>
              <a:rPr lang="hu-HU" sz="1600" i="0" kern="0" dirty="0">
                <a:latin typeface="+mn-lt"/>
              </a:rPr>
              <a:t>2018</a:t>
            </a:r>
          </a:p>
          <a:p>
            <a:pPr algn="r" eaLnBrk="0" hangingPunct="0">
              <a:spcBef>
                <a:spcPct val="20000"/>
              </a:spcBef>
              <a:buClr>
                <a:schemeClr val="tx1"/>
              </a:buClr>
              <a:defRPr/>
            </a:pPr>
            <a:r>
              <a:rPr lang="hu-HU" sz="1600" i="0" kern="0" dirty="0">
                <a:latin typeface="+mn-lt"/>
              </a:rPr>
              <a:t>Konzulens: </a:t>
            </a:r>
            <a:r>
              <a:rPr lang="hu-HU" sz="1600" i="0" kern="0" dirty="0" err="1">
                <a:latin typeface="+mn-lt"/>
              </a:rPr>
              <a:t>Firtha</a:t>
            </a:r>
            <a:r>
              <a:rPr lang="hu-HU" sz="1600" i="0" kern="0" dirty="0">
                <a:latin typeface="+mn-lt"/>
              </a:rPr>
              <a:t> Gergely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D421608-40A8-4D8B-822A-4614A67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85" y="76200"/>
            <a:ext cx="8174516" cy="792163"/>
          </a:xfrm>
        </p:spPr>
        <p:txBody>
          <a:bodyPr/>
          <a:lstStyle/>
          <a:p>
            <a:r>
              <a:rPr lang="hu-HU" sz="2600" dirty="0"/>
              <a:t>Szimulációs eredmények frekvenciatartományban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E7B6B76F-CD1C-47AB-8397-4210F1F3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98F34AEE-A0B2-489C-8191-F58281D8F6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10469-5B44-4649-8DB7-CE83F206214D}" type="slidenum">
              <a:rPr lang="hu-HU" altLang="hu-HU" smtClean="0"/>
              <a:pPr/>
              <a:t>10</a:t>
            </a:fld>
            <a:endParaRPr lang="hu-HU" alt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B461A29-8151-49DC-B852-10EE31D1A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17"/>
          <a:stretch/>
        </p:blipFill>
        <p:spPr>
          <a:xfrm>
            <a:off x="1661623" y="1954781"/>
            <a:ext cx="1662756" cy="306263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0F2CD2A9-83D9-40D6-94E2-B4D2F2961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387" b="50000"/>
          <a:stretch/>
        </p:blipFill>
        <p:spPr>
          <a:xfrm>
            <a:off x="5414539" y="1897685"/>
            <a:ext cx="1745226" cy="153131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C895A8B7-4D06-4DF1-8149-EB343CEA9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497" b="49076"/>
          <a:stretch/>
        </p:blipFill>
        <p:spPr>
          <a:xfrm>
            <a:off x="111007" y="1954781"/>
            <a:ext cx="1745225" cy="15596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41FDFDF8-A8A1-4AD3-9BBE-ACBB2AAF67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87"/>
          <a:stretch/>
        </p:blipFill>
        <p:spPr>
          <a:xfrm>
            <a:off x="7036825" y="1897685"/>
            <a:ext cx="1745225" cy="306263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FCF53F57-5924-435A-AC1A-006C66F5C045}"/>
              </a:ext>
            </a:extLst>
          </p:cNvPr>
          <p:cNvSpPr txBox="1"/>
          <p:nvPr/>
        </p:nvSpPr>
        <p:spPr>
          <a:xfrm>
            <a:off x="148857" y="4526607"/>
            <a:ext cx="326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1500</a:t>
            </a:r>
            <a:r>
              <a:rPr lang="hu-HU" dirty="0"/>
              <a:t> </a:t>
            </a:r>
            <a:r>
              <a:rPr lang="hu-HU" sz="2400" dirty="0"/>
              <a:t>HZ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EA1399AB-9737-43DC-8CF1-787FED315A40}"/>
              </a:ext>
            </a:extLst>
          </p:cNvPr>
          <p:cNvSpPr txBox="1"/>
          <p:nvPr/>
        </p:nvSpPr>
        <p:spPr>
          <a:xfrm>
            <a:off x="5617718" y="4519186"/>
            <a:ext cx="326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3500 HZ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D9F5AD35-C59C-4805-8562-A0CB96A0B419}"/>
              </a:ext>
            </a:extLst>
          </p:cNvPr>
          <p:cNvSpPr txBox="1"/>
          <p:nvPr/>
        </p:nvSpPr>
        <p:spPr>
          <a:xfrm>
            <a:off x="3499111" y="2237931"/>
            <a:ext cx="191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Hangnyomás terek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240E2AE0-AD44-4E6F-8CD0-7CF3DD63D7DC}"/>
              </a:ext>
            </a:extLst>
          </p:cNvPr>
          <p:cNvSpPr txBox="1"/>
          <p:nvPr/>
        </p:nvSpPr>
        <p:spPr>
          <a:xfrm>
            <a:off x="3614286" y="3759986"/>
            <a:ext cx="1915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Fázis</a:t>
            </a:r>
            <a:r>
              <a:rPr lang="hu-HU" b="1" dirty="0"/>
              <a:t> eltérés az ideálistól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133917EA-B011-4104-AB8B-14E867B09A1F}"/>
              </a:ext>
            </a:extLst>
          </p:cNvPr>
          <p:cNvSpPr txBox="1"/>
          <p:nvPr/>
        </p:nvSpPr>
        <p:spPr>
          <a:xfrm>
            <a:off x="490860" y="1436156"/>
            <a:ext cx="90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ideális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xmlns="" id="{57462C00-6704-4CA0-979C-7DED2266F44C}"/>
              </a:ext>
            </a:extLst>
          </p:cNvPr>
          <p:cNvSpPr txBox="1"/>
          <p:nvPr/>
        </p:nvSpPr>
        <p:spPr>
          <a:xfrm>
            <a:off x="5837922" y="1427155"/>
            <a:ext cx="191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ideális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4C1D27A5-4980-4353-A128-3ED8900488F6}"/>
              </a:ext>
            </a:extLst>
          </p:cNvPr>
          <p:cNvSpPr txBox="1"/>
          <p:nvPr/>
        </p:nvSpPr>
        <p:spPr>
          <a:xfrm>
            <a:off x="1856232" y="1438463"/>
            <a:ext cx="118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Cikk-cakk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xmlns="" id="{47500AC7-79EA-4750-9D7D-0E2E41516628}"/>
              </a:ext>
            </a:extLst>
          </p:cNvPr>
          <p:cNvSpPr txBox="1"/>
          <p:nvPr/>
        </p:nvSpPr>
        <p:spPr>
          <a:xfrm>
            <a:off x="7314566" y="1431913"/>
            <a:ext cx="118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Cikk-cakk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xmlns="" id="{36288E5A-1AFD-4CFC-9E9A-21FB3FDC8C90}"/>
              </a:ext>
            </a:extLst>
          </p:cNvPr>
          <p:cNvSpPr txBox="1"/>
          <p:nvPr/>
        </p:nvSpPr>
        <p:spPr>
          <a:xfrm>
            <a:off x="3484234" y="1394675"/>
            <a:ext cx="191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Elrendezés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xmlns="" id="{81CF6A62-3D67-44ED-AA9C-437CFE769B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01" r="61497"/>
          <a:stretch/>
        </p:blipFill>
        <p:spPr>
          <a:xfrm>
            <a:off x="1661623" y="4956855"/>
            <a:ext cx="1745225" cy="1546590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xmlns="" id="{CA922FEF-6DE4-42AC-9991-85031B988627}"/>
              </a:ext>
            </a:extLst>
          </p:cNvPr>
          <p:cNvSpPr txBox="1"/>
          <p:nvPr/>
        </p:nvSpPr>
        <p:spPr>
          <a:xfrm>
            <a:off x="3614286" y="5262603"/>
            <a:ext cx="1915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Amplitúdó</a:t>
            </a:r>
            <a:r>
              <a:rPr lang="hu-HU" b="1" dirty="0"/>
              <a:t> eltérés az ideálistól</a:t>
            </a: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xmlns="" id="{301A59A9-EB7D-4AD4-B1AF-0593B4003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61387"/>
          <a:stretch/>
        </p:blipFill>
        <p:spPr>
          <a:xfrm>
            <a:off x="7136392" y="4941288"/>
            <a:ext cx="1745226" cy="153131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11007" y="988436"/>
            <a:ext cx="909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Ezt a diát még kicsit </a:t>
            </a:r>
            <a:r>
              <a:rPr lang="hu-HU" dirty="0" err="1" smtClean="0">
                <a:solidFill>
                  <a:srgbClr val="FF0000"/>
                </a:solidFill>
              </a:rPr>
              <a:t>struktúráld</a:t>
            </a:r>
            <a:r>
              <a:rPr lang="hu-HU" dirty="0" smtClean="0">
                <a:solidFill>
                  <a:srgbClr val="FF0000"/>
                </a:solidFill>
              </a:rPr>
              <a:t>. Egész sokáig tartott, amíg rájöttem mit hogy kell nézni 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D421608-40A8-4D8B-822A-4614A678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Szimulációs eredmények időtartományban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E7B6B76F-CD1C-47AB-8397-4210F1F3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98F34AEE-A0B2-489C-8191-F58281D8F6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10469-5B44-4649-8DB7-CE83F206214D}" type="slidenum">
              <a:rPr lang="hu-HU" altLang="hu-HU" smtClean="0"/>
              <a:pPr/>
              <a:t>11</a:t>
            </a:fld>
            <a:endParaRPr lang="hu-HU" alt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D08B014-C4D5-40C5-9FB9-B5B986AB0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69" y="1265755"/>
            <a:ext cx="3859531" cy="279327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96FA134-6180-4BB0-9DBF-C2EE5E68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834" y="1050150"/>
            <a:ext cx="4204863" cy="313755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F68DF76A-DD7A-47AB-B228-D1AED7012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283" y="4274639"/>
            <a:ext cx="3438331" cy="2382781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B4164E02-FF81-4D68-BAA9-5AD220719FB6}"/>
              </a:ext>
            </a:extLst>
          </p:cNvPr>
          <p:cNvSpPr txBox="1"/>
          <p:nvPr/>
        </p:nvSpPr>
        <p:spPr>
          <a:xfrm>
            <a:off x="2230194" y="896423"/>
            <a:ext cx="30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Hibás hangtér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xmlns="" id="{E6980E4D-BE15-4BB1-A94D-D40781413AC6}"/>
              </a:ext>
            </a:extLst>
          </p:cNvPr>
          <p:cNvSpPr txBox="1"/>
          <p:nvPr/>
        </p:nvSpPr>
        <p:spPr>
          <a:xfrm>
            <a:off x="5992472" y="901186"/>
            <a:ext cx="30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Előszűrt hangtér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xmlns="" id="{E8993F21-D057-40B1-89A3-8AE1321490B4}"/>
              </a:ext>
            </a:extLst>
          </p:cNvPr>
          <p:cNvSpPr txBox="1"/>
          <p:nvPr/>
        </p:nvSpPr>
        <p:spPr>
          <a:xfrm>
            <a:off x="2749380" y="4000162"/>
            <a:ext cx="506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Előszűrt és helyesen visszaállított hangtér</a:t>
            </a:r>
          </a:p>
        </p:txBody>
      </p:sp>
    </p:spTree>
    <p:extLst>
      <p:ext uri="{BB962C8B-B14F-4D97-AF65-F5344CB8AC3E}">
        <p14:creationId xmlns:p14="http://schemas.microsoft.com/office/powerpoint/2010/main" val="25173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7BE78859-0A98-4766-A171-F4EEF9CE12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EFE5F6-7C58-45BF-9F39-BE084D619F12}" type="slidenum">
              <a:rPr lang="hu-HU" altLang="hu-HU"/>
              <a:pPr/>
              <a:t>12</a:t>
            </a:fld>
            <a:endParaRPr lang="hu-HU" altLang="hu-HU"/>
          </a:p>
        </p:txBody>
      </p:sp>
      <p:sp>
        <p:nvSpPr>
          <p:cNvPr id="323586" name="Rectangle 2">
            <a:extLst>
              <a:ext uri="{FF2B5EF4-FFF2-40B4-BE49-F238E27FC236}">
                <a16:creationId xmlns:a16="http://schemas.microsoft.com/office/drawing/2014/main" xmlns="" id="{9D797AB5-7BAE-4AA1-8277-E855B6252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Eredmények</a:t>
            </a: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xmlns="" id="{15AEDDF7-F6B0-4767-B693-A2AAEA175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2975" y="1204119"/>
            <a:ext cx="7353300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FAB48906-153A-47A7-804E-79FE4D5B21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E14E17-9D85-4045-8236-655772CE7A98}" type="slidenum">
              <a:rPr lang="hu-HU" altLang="hu-HU"/>
              <a:pPr/>
              <a:t>13</a:t>
            </a:fld>
            <a:endParaRPr lang="hu-HU" altLang="hu-HU"/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xmlns="" id="{67332178-7687-4965-8ABF-99481A297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Összefoglalás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8F78F009-C312-4CB1-A479-31C400D5A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67"/>
          <a:stretch/>
        </p:blipFill>
        <p:spPr>
          <a:xfrm>
            <a:off x="3360208" y="3507018"/>
            <a:ext cx="5748867" cy="2937189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612E0385-DD79-4607-909A-82E4ACFB2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092" y="2794163"/>
            <a:ext cx="4223000" cy="58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hu-HU" altLang="hu-HU" sz="2200" dirty="0"/>
              <a:t>Jövő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3F0221AE-95FA-41D7-A6CB-49B16129D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07" y="1314591"/>
            <a:ext cx="3136203" cy="1964743"/>
          </a:xfrm>
        </p:spPr>
        <p:txBody>
          <a:bodyPr/>
          <a:lstStyle/>
          <a:p>
            <a:r>
              <a:rPr lang="hu-HU" sz="2600" dirty="0"/>
              <a:t>Feladat</a:t>
            </a:r>
          </a:p>
          <a:p>
            <a:r>
              <a:rPr lang="hu-HU" sz="2600" dirty="0"/>
              <a:t>Eredmények</a:t>
            </a:r>
          </a:p>
          <a:p>
            <a:r>
              <a:rPr lang="hu-HU" sz="2600" dirty="0"/>
              <a:t>Kitekintés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133088" y="1463040"/>
            <a:ext cx="10799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EZ A DIA ÍGY MÉG ÉRTELMETLEN.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NE AZT ÍRD, HOGY FELADAT, HANEM HOGY MI VOLT EZ. UGYANEZ IGAZ AZ EREDMÉNYEKRE IS</a:t>
            </a:r>
          </a:p>
          <a:p>
            <a:endParaRPr lang="hu-HU" dirty="0">
              <a:solidFill>
                <a:srgbClr val="FF0000"/>
              </a:solidFill>
            </a:endParaRPr>
          </a:p>
          <a:p>
            <a:r>
              <a:rPr lang="hu-HU" dirty="0" smtClean="0">
                <a:solidFill>
                  <a:srgbClr val="FF0000"/>
                </a:solidFill>
              </a:rPr>
              <a:t>A KÉP ESETLEG MEHET A KÖVETKEZŐ, KÖSZÖNÖM A FIGYELMET DIÁRA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01A4E402-5133-4BF2-A939-2A72278E37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2BCAA3-6D75-496E-A4C8-DB2DD5C8D8A8}" type="slidenum">
              <a:rPr lang="hu-HU" altLang="hu-HU"/>
              <a:pPr/>
              <a:t>14</a:t>
            </a:fld>
            <a:endParaRPr lang="hu-HU" altLang="hu-HU"/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xmlns="" id="{8A2D4376-04D9-4B23-8C23-0EE8E4522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2" y="5291138"/>
            <a:ext cx="5018088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ctr">
              <a:buFont typeface="Wingdings" pitchFamily="2" charset="2"/>
              <a:buNone/>
              <a:defRPr i="1">
                <a:solidFill>
                  <a:srgbClr val="4C4C4C"/>
                </a:solidFill>
              </a:defRPr>
            </a:lvl1pPr>
          </a:lstStyle>
          <a:p>
            <a:pPr algn="r" eaLnBrk="0" hangingPunct="0">
              <a:spcBef>
                <a:spcPct val="20000"/>
              </a:spcBef>
              <a:buClr>
                <a:schemeClr val="tx1"/>
              </a:buClr>
              <a:defRPr/>
            </a:pPr>
            <a:r>
              <a:rPr lang="hu-HU" i="0" kern="0" dirty="0" err="1"/>
              <a:t>Páncsics</a:t>
            </a:r>
            <a:r>
              <a:rPr lang="hu-HU" i="0" kern="0" dirty="0"/>
              <a:t> Zsombor</a:t>
            </a:r>
          </a:p>
          <a:p>
            <a:pPr algn="r" eaLnBrk="0" hangingPunct="0">
              <a:spcBef>
                <a:spcPct val="20000"/>
              </a:spcBef>
              <a:buClr>
                <a:schemeClr val="tx1"/>
              </a:buClr>
              <a:defRPr/>
            </a:pPr>
            <a:r>
              <a:rPr lang="hu-HU" i="0" kern="0" dirty="0">
                <a:hlinkClick r:id="rId3"/>
              </a:rPr>
              <a:t>zsombor.pancsics@gmail.com</a:t>
            </a:r>
            <a:endParaRPr lang="hu-HU" i="0" kern="0" dirty="0"/>
          </a:p>
          <a:p>
            <a:pPr algn="r" eaLnBrk="0" hangingPunct="0">
              <a:spcBef>
                <a:spcPct val="20000"/>
              </a:spcBef>
              <a:buClr>
                <a:schemeClr val="tx1"/>
              </a:buClr>
              <a:defRPr/>
            </a:pPr>
            <a:endParaRPr lang="hu-HU" i="0" kern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3AB9F2E6-5289-4E2C-B3E7-E9C62E03F6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51C57-0B73-4055-A3C9-AD2009264972}" type="slidenum">
              <a:rPr lang="hu-HU" altLang="hu-HU"/>
              <a:pPr/>
              <a:t>2</a:t>
            </a:fld>
            <a:endParaRPr lang="hu-HU" altLang="hu-HU"/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xmlns="" id="{B2A8C7A3-5252-4B70-8E45-F45AEA327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Tematika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F6E3F6AF-1133-4F3A-B296-D000487630F9}"/>
              </a:ext>
            </a:extLst>
          </p:cNvPr>
          <p:cNvSpPr txBox="1"/>
          <p:nvPr/>
        </p:nvSpPr>
        <p:spPr>
          <a:xfrm>
            <a:off x="393700" y="1333500"/>
            <a:ext cx="4010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500" dirty="0"/>
          </a:p>
        </p:txBody>
      </p:sp>
      <p:sp>
        <p:nvSpPr>
          <p:cNvPr id="17" name="Tartalom helye 16">
            <a:extLst>
              <a:ext uri="{FF2B5EF4-FFF2-40B4-BE49-F238E27FC236}">
                <a16:creationId xmlns:a16="http://schemas.microsoft.com/office/drawing/2014/main" xmlns="" id="{C82FB974-9288-4C37-A121-68A623835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674" y="1508759"/>
            <a:ext cx="8027987" cy="4863165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Bevezetés</a:t>
            </a:r>
            <a:endParaRPr lang="hu-HU" dirty="0">
              <a:solidFill>
                <a:srgbClr val="FF0000"/>
              </a:solidFill>
            </a:endParaRPr>
          </a:p>
          <a:p>
            <a:r>
              <a:rPr lang="hu-HU" dirty="0" smtClean="0"/>
              <a:t>Az átlapolódási jelenségek </a:t>
            </a:r>
            <a:r>
              <a:rPr lang="hu-HU" dirty="0"/>
              <a:t>ismertetése</a:t>
            </a:r>
          </a:p>
          <a:p>
            <a:r>
              <a:rPr lang="hu-HU" dirty="0"/>
              <a:t>A probléma </a:t>
            </a:r>
            <a:r>
              <a:rPr lang="hu-HU" dirty="0" smtClean="0"/>
              <a:t>elemzése </a:t>
            </a:r>
            <a:r>
              <a:rPr lang="hu-HU" dirty="0" smtClean="0">
                <a:solidFill>
                  <a:srgbClr val="FF0000"/>
                </a:solidFill>
              </a:rPr>
              <a:t>Ez a pont ide nem kell</a:t>
            </a:r>
            <a:endParaRPr lang="hu-HU" dirty="0"/>
          </a:p>
          <a:p>
            <a:r>
              <a:rPr lang="hu-HU" dirty="0"/>
              <a:t>A megoldás bemutatása</a:t>
            </a:r>
          </a:p>
          <a:p>
            <a:r>
              <a:rPr lang="hu-HU" dirty="0"/>
              <a:t>A megoldás alkalmazásának </a:t>
            </a:r>
            <a:r>
              <a:rPr lang="hu-HU" dirty="0" smtClean="0"/>
              <a:t>szimulációja </a:t>
            </a:r>
            <a:r>
              <a:rPr lang="hu-HU" dirty="0" smtClean="0">
                <a:solidFill>
                  <a:srgbClr val="FF0000"/>
                </a:solidFill>
              </a:rPr>
              <a:t>Szerintem ez sem</a:t>
            </a:r>
            <a:endParaRPr lang="hu-HU" dirty="0">
              <a:solidFill>
                <a:srgbClr val="FF0000"/>
              </a:solidFill>
            </a:endParaRPr>
          </a:p>
          <a:p>
            <a:r>
              <a:rPr lang="hu-HU" dirty="0"/>
              <a:t>Eredmények és összefoglalás</a:t>
            </a:r>
          </a:p>
          <a:p>
            <a:r>
              <a:rPr lang="hu-HU" dirty="0" smtClean="0"/>
              <a:t>Kitekintés </a:t>
            </a:r>
            <a:r>
              <a:rPr lang="hu-HU" dirty="0" smtClean="0">
                <a:solidFill>
                  <a:srgbClr val="FF0000"/>
                </a:solidFill>
              </a:rPr>
              <a:t>A kitekintés pedig benne van az összefoglalásban</a:t>
            </a:r>
            <a:endParaRPr lang="hu-HU" dirty="0"/>
          </a:p>
          <a:p>
            <a:r>
              <a:rPr lang="hu-HU" dirty="0"/>
              <a:t>A kérdésekre válasz</a:t>
            </a:r>
          </a:p>
        </p:txBody>
      </p:sp>
    </p:spTree>
    <p:extLst>
      <p:ext uri="{BB962C8B-B14F-4D97-AF65-F5344CB8AC3E}">
        <p14:creationId xmlns:p14="http://schemas.microsoft.com/office/powerpoint/2010/main" val="65472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3AB9F2E6-5289-4E2C-B3E7-E9C62E03F6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55025" y="6577113"/>
            <a:ext cx="654050" cy="290512"/>
          </a:xfrm>
        </p:spPr>
        <p:txBody>
          <a:bodyPr/>
          <a:lstStyle/>
          <a:p>
            <a:fld id="{8C451C57-0B73-4055-A3C9-AD2009264972}" type="slidenum">
              <a:rPr lang="hu-HU" altLang="hu-HU"/>
              <a:pPr/>
              <a:t>3</a:t>
            </a:fld>
            <a:endParaRPr lang="hu-HU" altLang="hu-HU"/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xmlns="" id="{B2A8C7A3-5252-4B70-8E45-F45AEA327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Hangtérszintézis 1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F6E3F6AF-1133-4F3A-B296-D000487630F9}"/>
              </a:ext>
            </a:extLst>
          </p:cNvPr>
          <p:cNvSpPr txBox="1"/>
          <p:nvPr/>
        </p:nvSpPr>
        <p:spPr>
          <a:xfrm>
            <a:off x="393700" y="1333500"/>
            <a:ext cx="4010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500" dirty="0"/>
          </a:p>
        </p:txBody>
      </p:sp>
      <p:sp>
        <p:nvSpPr>
          <p:cNvPr id="17" name="Tartalom helye 16">
            <a:extLst>
              <a:ext uri="{FF2B5EF4-FFF2-40B4-BE49-F238E27FC236}">
                <a16:creationId xmlns:a16="http://schemas.microsoft.com/office/drawing/2014/main" xmlns="" id="{C82FB974-9288-4C37-A121-68A623835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8217" y="1128673"/>
            <a:ext cx="8615508" cy="1143667"/>
          </a:xfrm>
        </p:spPr>
        <p:txBody>
          <a:bodyPr/>
          <a:lstStyle/>
          <a:p>
            <a:pPr marL="982663" indent="-982663">
              <a:buNone/>
            </a:pPr>
            <a:r>
              <a:rPr lang="hu-HU" sz="2800" dirty="0"/>
              <a:t>Célja:</a:t>
            </a:r>
            <a:r>
              <a:rPr lang="hu-HU" sz="2800" dirty="0">
                <a:solidFill>
                  <a:srgbClr val="FF0000"/>
                </a:solidFill>
              </a:rPr>
              <a:t> </a:t>
            </a:r>
            <a:r>
              <a:rPr lang="hu-HU" sz="2800" dirty="0" err="1">
                <a:solidFill>
                  <a:srgbClr val="FF0000"/>
                </a:solidFill>
              </a:rPr>
              <a:t>eredethű</a:t>
            </a:r>
            <a:r>
              <a:rPr lang="hu-HU" sz="2800" dirty="0">
                <a:solidFill>
                  <a:srgbClr val="FF0000"/>
                </a:solidFill>
              </a:rPr>
              <a:t> </a:t>
            </a:r>
            <a:r>
              <a:rPr lang="hu-HU" sz="2800" dirty="0" smtClean="0">
                <a:solidFill>
                  <a:srgbClr val="FF0000"/>
                </a:solidFill>
              </a:rPr>
              <a:t>Az </a:t>
            </a:r>
            <a:r>
              <a:rPr lang="hu-HU" sz="2800" dirty="0" err="1" smtClean="0">
                <a:solidFill>
                  <a:srgbClr val="FF0000"/>
                </a:solidFill>
              </a:rPr>
              <a:t>eredethű</a:t>
            </a:r>
            <a:r>
              <a:rPr lang="hu-HU" sz="2800" dirty="0" smtClean="0">
                <a:solidFill>
                  <a:srgbClr val="FF0000"/>
                </a:solidFill>
              </a:rPr>
              <a:t> nem a legjobb kifejezés!! </a:t>
            </a:r>
            <a:r>
              <a:rPr lang="hu-HU" sz="2800" dirty="0" smtClean="0"/>
              <a:t>hangtér-rekonstrukció 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>kiterjedt területen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3F27808-9AD9-49CD-8824-0E5A2AA53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46" y="2477167"/>
            <a:ext cx="3819525" cy="28194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FF6E0A3-7592-445E-B562-6F16B959D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793" y="2417962"/>
            <a:ext cx="3886200" cy="296227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B5D2335-DC9D-41B3-A9F8-EC07EE780332}"/>
              </a:ext>
            </a:extLst>
          </p:cNvPr>
          <p:cNvSpPr txBox="1"/>
          <p:nvPr/>
        </p:nvSpPr>
        <p:spPr>
          <a:xfrm>
            <a:off x="1501980" y="5412097"/>
            <a:ext cx="2052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”</a:t>
            </a:r>
            <a:r>
              <a:rPr lang="hu-HU" sz="2400" dirty="0" err="1"/>
              <a:t>sweet</a:t>
            </a:r>
            <a:r>
              <a:rPr lang="hu-HU" sz="2400" dirty="0"/>
              <a:t> spot” </a:t>
            </a:r>
            <a:br>
              <a:rPr lang="hu-HU" sz="2400" dirty="0"/>
            </a:br>
            <a:r>
              <a:rPr lang="hu-HU" sz="2400" dirty="0"/>
              <a:t>terület-korlát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1CF4982E-DC30-430A-B90C-C35B87327BAF}"/>
              </a:ext>
            </a:extLst>
          </p:cNvPr>
          <p:cNvSpPr txBox="1"/>
          <p:nvPr/>
        </p:nvSpPr>
        <p:spPr>
          <a:xfrm>
            <a:off x="5394669" y="5426403"/>
            <a:ext cx="3213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Tejes területen </a:t>
            </a:r>
            <a:r>
              <a:rPr lang="hu-HU" sz="2400" dirty="0">
                <a:solidFill>
                  <a:srgbClr val="FF0000"/>
                </a:solidFill>
              </a:rPr>
              <a:t>eredethű </a:t>
            </a:r>
            <a:r>
              <a:rPr lang="hu-HU" sz="2400" dirty="0"/>
              <a:t>hangtér</a:t>
            </a:r>
          </a:p>
        </p:txBody>
      </p:sp>
    </p:spTree>
    <p:extLst>
      <p:ext uri="{BB962C8B-B14F-4D97-AF65-F5344CB8AC3E}">
        <p14:creationId xmlns:p14="http://schemas.microsoft.com/office/powerpoint/2010/main" val="3451852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3AB9F2E6-5289-4E2C-B3E7-E9C62E03F6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51C57-0B73-4055-A3C9-AD2009264972}" type="slidenum">
              <a:rPr lang="hu-HU" altLang="hu-HU"/>
              <a:pPr/>
              <a:t>4</a:t>
            </a:fld>
            <a:endParaRPr lang="hu-HU" altLang="hu-HU"/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xmlns="" id="{B2A8C7A3-5252-4B70-8E45-F45AEA327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Hangtérszintézis 2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F6E3F6AF-1133-4F3A-B296-D000487630F9}"/>
              </a:ext>
            </a:extLst>
          </p:cNvPr>
          <p:cNvSpPr txBox="1"/>
          <p:nvPr/>
        </p:nvSpPr>
        <p:spPr>
          <a:xfrm>
            <a:off x="393700" y="1333500"/>
            <a:ext cx="4010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500" dirty="0"/>
          </a:p>
        </p:txBody>
      </p:sp>
      <p:pic>
        <p:nvPicPr>
          <p:cNvPr id="15" name="Képernyőfelvétel 14">
            <a:hlinkClick r:id="" action="ppaction://media"/>
            <a:extLst>
              <a:ext uri="{FF2B5EF4-FFF2-40B4-BE49-F238E27FC236}">
                <a16:creationId xmlns:a16="http://schemas.microsoft.com/office/drawing/2014/main" xmlns="" id="{A7E6E269-30E8-430E-949A-4069266661D7}"/>
              </a:ext>
            </a:extLst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45.35820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805" y="1211066"/>
            <a:ext cx="8108644" cy="4313434"/>
          </a:xfrm>
        </p:spPr>
      </p:pic>
    </p:spTree>
    <p:extLst>
      <p:ext uri="{BB962C8B-B14F-4D97-AF65-F5344CB8AC3E}">
        <p14:creationId xmlns:p14="http://schemas.microsoft.com/office/powerpoint/2010/main" val="395519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2DAF121-435B-4A25-8230-EF9B00AEE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76200"/>
            <a:ext cx="8027987" cy="792163"/>
          </a:xfrm>
        </p:spPr>
        <p:txBody>
          <a:bodyPr/>
          <a:lstStyle/>
          <a:p>
            <a:r>
              <a:rPr lang="hu-HU"/>
              <a:t>A Hangtérszintézis matematikája  </a:t>
            </a:r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02613826-41EB-4EBA-816E-A4A2BCDA2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" y="6562725"/>
            <a:ext cx="2684463" cy="295275"/>
          </a:xfrm>
        </p:spPr>
        <p:txBody>
          <a:bodyPr/>
          <a:lstStyle/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E5D9BC8A-0B38-4C38-9A80-8F088C41BC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55025" y="6567488"/>
            <a:ext cx="654050" cy="290512"/>
          </a:xfrm>
        </p:spPr>
        <p:txBody>
          <a:bodyPr/>
          <a:lstStyle/>
          <a:p>
            <a:fld id="{795D3166-81D6-454C-A003-29E595762EF5}" type="slidenum">
              <a:rPr lang="hu-HU" altLang="hu-HU" smtClean="0"/>
              <a:pPr/>
              <a:t>5</a:t>
            </a:fld>
            <a:endParaRPr lang="hu-HU" alt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CA6FBA1F-4D74-4216-BC1D-863F0CBF6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8" y="1809750"/>
            <a:ext cx="6600825" cy="3238500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xmlns="" id="{347B519A-D031-407E-852F-5686F87DB73F}"/>
              </a:ext>
            </a:extLst>
          </p:cNvPr>
          <p:cNvGrpSpPr/>
          <p:nvPr/>
        </p:nvGrpSpPr>
        <p:grpSpPr>
          <a:xfrm>
            <a:off x="2386058" y="1964617"/>
            <a:ext cx="4371885" cy="3460795"/>
            <a:chOff x="3077459" y="1964617"/>
            <a:chExt cx="4371885" cy="3460795"/>
          </a:xfrm>
        </p:grpSpPr>
        <p:pic>
          <p:nvPicPr>
            <p:cNvPr id="13" name="Kép 12">
              <a:extLst>
                <a:ext uri="{FF2B5EF4-FFF2-40B4-BE49-F238E27FC236}">
                  <a16:creationId xmlns:a16="http://schemas.microsoft.com/office/drawing/2014/main" xmlns="" id="{9EA5946B-0119-4509-96BC-9508EB349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7014"/>
            <a:stretch/>
          </p:blipFill>
          <p:spPr>
            <a:xfrm>
              <a:off x="3077459" y="1964617"/>
              <a:ext cx="4371885" cy="2578566"/>
            </a:xfrm>
            <a:prstGeom prst="rect">
              <a:avLst/>
            </a:prstGeom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xmlns="" id="{D072917A-2A7A-43FA-8FB3-5C6B7CD6F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7509" y="4567633"/>
              <a:ext cx="4051785" cy="857779"/>
            </a:xfrm>
            <a:prstGeom prst="rect">
              <a:avLst/>
            </a:prstGeom>
          </p:spPr>
        </p:pic>
      </p:grpSp>
      <p:sp>
        <p:nvSpPr>
          <p:cNvPr id="3" name="Szövegdoboz 2"/>
          <p:cNvSpPr txBox="1"/>
          <p:nvPr/>
        </p:nvSpPr>
        <p:spPr>
          <a:xfrm>
            <a:off x="478507" y="5680496"/>
            <a:ext cx="818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Itt már az ábrafelirat sem stimmel (az első dián). A második mondat értelmetlen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2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B1A0920D-2532-4CFA-B005-71E359C978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8B0748-205E-4A00-9E0B-B11D7A6DF40C}" type="slidenum">
              <a:rPr lang="hu-HU" altLang="hu-HU"/>
              <a:pPr/>
              <a:t>6</a:t>
            </a:fld>
            <a:endParaRPr lang="hu-HU" altLang="hu-HU"/>
          </a:p>
        </p:txBody>
      </p:sp>
      <p:sp>
        <p:nvSpPr>
          <p:cNvPr id="317442" name="Rectangle 2">
            <a:extLst>
              <a:ext uri="{FF2B5EF4-FFF2-40B4-BE49-F238E27FC236}">
                <a16:creationId xmlns:a16="http://schemas.microsoft.com/office/drawing/2014/main" xmlns="" id="{7B4F489A-C9E9-4D25-B273-3ABD5618F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A </a:t>
            </a:r>
            <a:r>
              <a:rPr lang="hu-HU" altLang="hu-HU" dirty="0" smtClean="0"/>
              <a:t>probléma De milyen probléma?</a:t>
            </a:r>
            <a:endParaRPr lang="hu-HU" alt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8558DD4-D96B-4334-876D-A22116E3F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144" y="2000705"/>
            <a:ext cx="4726856" cy="315622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93478B39-D384-4229-BC2A-1D00B3F67171}"/>
              </a:ext>
            </a:extLst>
          </p:cNvPr>
          <p:cNvSpPr txBox="1"/>
          <p:nvPr/>
        </p:nvSpPr>
        <p:spPr>
          <a:xfrm>
            <a:off x="4968081" y="5242812"/>
            <a:ext cx="4010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Időtartománybeli</a:t>
            </a:r>
            <a:r>
              <a:rPr lang="hu-HU" sz="2000" dirty="0"/>
              <a:t> szimuláció</a:t>
            </a:r>
          </a:p>
          <a:p>
            <a:r>
              <a:rPr lang="hu-HU" sz="2400" dirty="0"/>
              <a:t>Másodlagos gömbhullámok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2C82B399-F10F-489F-8516-4989CFE9C7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2"/>
          <a:stretch/>
        </p:blipFill>
        <p:spPr>
          <a:xfrm>
            <a:off x="57590" y="1914818"/>
            <a:ext cx="4514410" cy="332799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F8037317-39E0-4EC1-B9CA-7D95C4C7BA20}"/>
              </a:ext>
            </a:extLst>
          </p:cNvPr>
          <p:cNvSpPr/>
          <p:nvPr/>
        </p:nvSpPr>
        <p:spPr>
          <a:xfrm>
            <a:off x="165100" y="4839296"/>
            <a:ext cx="431800" cy="4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46B5DC82-8B04-4BB1-BD3C-C27D2B13BB30}"/>
              </a:ext>
            </a:extLst>
          </p:cNvPr>
          <p:cNvSpPr txBox="1"/>
          <p:nvPr/>
        </p:nvSpPr>
        <p:spPr>
          <a:xfrm>
            <a:off x="381000" y="5242812"/>
            <a:ext cx="4226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frek.tartománybeli</a:t>
            </a:r>
            <a:r>
              <a:rPr lang="hu-HU" sz="2000" dirty="0"/>
              <a:t> szimuláció 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interferencia jelenségek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96900" y="886373"/>
            <a:ext cx="9597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Ide is azért valami szöveget. Pl. miért lépnek fel az átlapolódási jelenségek? (</a:t>
            </a:r>
            <a:r>
              <a:rPr lang="hu-HU" dirty="0" err="1" smtClean="0">
                <a:solidFill>
                  <a:srgbClr val="FF0000"/>
                </a:solidFill>
              </a:rPr>
              <a:t>Diszkretizáció</a:t>
            </a:r>
            <a:r>
              <a:rPr lang="hu-HU" dirty="0" smtClean="0">
                <a:solidFill>
                  <a:srgbClr val="FF0000"/>
                </a:solidFill>
              </a:rPr>
              <a:t>)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Legyen tartalom is, ne csak ábra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Illetve: ezt is térbeli átlapolódásnak nevezzük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B1A0920D-2532-4CFA-B005-71E359C978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8B0748-205E-4A00-9E0B-B11D7A6DF40C}" type="slidenum">
              <a:rPr lang="hu-HU" altLang="hu-HU"/>
              <a:pPr/>
              <a:t>7</a:t>
            </a:fld>
            <a:endParaRPr lang="hu-HU" altLang="hu-HU"/>
          </a:p>
        </p:txBody>
      </p:sp>
      <p:sp>
        <p:nvSpPr>
          <p:cNvPr id="317442" name="Rectangle 2">
            <a:extLst>
              <a:ext uri="{FF2B5EF4-FFF2-40B4-BE49-F238E27FC236}">
                <a16:creationId xmlns:a16="http://schemas.microsoft.com/office/drawing/2014/main" xmlns="" id="{7B4F489A-C9E9-4D25-B273-3ABD5618F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A probléma elemzése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34E6D02-07E4-4EC7-9835-FCC8905BC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62" y="1938299"/>
            <a:ext cx="5934075" cy="466725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15BE78CD-1765-405E-912C-7AF99CEB5E06}"/>
              </a:ext>
            </a:extLst>
          </p:cNvPr>
          <p:cNvSpPr txBox="1"/>
          <p:nvPr/>
        </p:nvSpPr>
        <p:spPr>
          <a:xfrm>
            <a:off x="1780743" y="1058127"/>
            <a:ext cx="7001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Térbeli átlapolódási jelenségek modellezése</a:t>
            </a:r>
          </a:p>
          <a:p>
            <a:endParaRPr lang="hu-HU" dirty="0"/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xmlns="" id="{324956F6-CC3A-427C-A8C5-8EBB1B1F1765}"/>
              </a:ext>
            </a:extLst>
          </p:cNvPr>
          <p:cNvSpPr/>
          <p:nvPr/>
        </p:nvSpPr>
        <p:spPr>
          <a:xfrm>
            <a:off x="3824575" y="1976360"/>
            <a:ext cx="510363" cy="581024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xmlns="" id="{126A884D-2A2C-47C8-A66B-A4295AE213C4}"/>
              </a:ext>
            </a:extLst>
          </p:cNvPr>
          <p:cNvSpPr/>
          <p:nvPr/>
        </p:nvSpPr>
        <p:spPr>
          <a:xfrm>
            <a:off x="5180343" y="1976360"/>
            <a:ext cx="510363" cy="581023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lefelé mutató 10">
            <a:extLst>
              <a:ext uri="{FF2B5EF4-FFF2-40B4-BE49-F238E27FC236}">
                <a16:creationId xmlns:a16="http://schemas.microsoft.com/office/drawing/2014/main" xmlns="" id="{99A8F42D-460D-4F69-9DA2-F59C64D20505}"/>
              </a:ext>
            </a:extLst>
          </p:cNvPr>
          <p:cNvSpPr/>
          <p:nvPr/>
        </p:nvSpPr>
        <p:spPr>
          <a:xfrm>
            <a:off x="6373465" y="1976359"/>
            <a:ext cx="510363" cy="581022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lefelé mutató 12">
            <a:extLst>
              <a:ext uri="{FF2B5EF4-FFF2-40B4-BE49-F238E27FC236}">
                <a16:creationId xmlns:a16="http://schemas.microsoft.com/office/drawing/2014/main" xmlns="" id="{367E123B-073C-4309-9FD5-7B4C23E0D666}"/>
              </a:ext>
            </a:extLst>
          </p:cNvPr>
          <p:cNvSpPr/>
          <p:nvPr/>
        </p:nvSpPr>
        <p:spPr>
          <a:xfrm>
            <a:off x="2636328" y="1976357"/>
            <a:ext cx="510363" cy="58102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7370064" y="2249424"/>
            <a:ext cx="740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Én tudom, hogy a </a:t>
            </a:r>
            <a:r>
              <a:rPr lang="hu-HU" dirty="0" err="1" smtClean="0">
                <a:solidFill>
                  <a:srgbClr val="FF0000"/>
                </a:solidFill>
              </a:rPr>
              <a:t>szakdogádból</a:t>
            </a:r>
            <a:r>
              <a:rPr lang="hu-HU" dirty="0" smtClean="0">
                <a:solidFill>
                  <a:srgbClr val="FF0000"/>
                </a:solidFill>
              </a:rPr>
              <a:t> van, de nem kell </a:t>
            </a:r>
            <a:r>
              <a:rPr lang="hu-HU" dirty="0" err="1" smtClean="0">
                <a:solidFill>
                  <a:srgbClr val="FF0000"/>
                </a:solidFill>
              </a:rPr>
              <a:t>pl</a:t>
            </a:r>
            <a:r>
              <a:rPr lang="hu-HU" dirty="0" smtClean="0">
                <a:solidFill>
                  <a:srgbClr val="FF0000"/>
                </a:solidFill>
              </a:rPr>
              <a:t> az (a) az ábrára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Másrészt: </a:t>
            </a:r>
            <a:r>
              <a:rPr lang="hu-HU" dirty="0" err="1" smtClean="0">
                <a:solidFill>
                  <a:srgbClr val="FF0000"/>
                </a:solidFill>
              </a:rPr>
              <a:t>megintcsak</a:t>
            </a:r>
            <a:r>
              <a:rPr lang="hu-HU" dirty="0" smtClean="0">
                <a:solidFill>
                  <a:srgbClr val="FF0000"/>
                </a:solidFill>
              </a:rPr>
              <a:t>, legyen valami tartalom is az ábrán, ne csak kép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40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46CC9CD2-38A0-4B98-98FF-97ED512BD7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9E4A5C-ECDC-4D86-AC17-D451BD547128}" type="slidenum">
              <a:rPr lang="hu-HU" altLang="hu-HU"/>
              <a:pPr/>
              <a:t>8</a:t>
            </a:fld>
            <a:endParaRPr lang="hu-HU" altLang="hu-HU"/>
          </a:p>
        </p:txBody>
      </p:sp>
      <p:sp>
        <p:nvSpPr>
          <p:cNvPr id="318466" name="Rectangle 2">
            <a:extLst>
              <a:ext uri="{FF2B5EF4-FFF2-40B4-BE49-F238E27FC236}">
                <a16:creationId xmlns:a16="http://schemas.microsoft.com/office/drawing/2014/main" xmlns="" id="{951EE8C0-375E-465F-8499-3EC21FA45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A megoldás 1.része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55320D6-B79B-4881-A603-8BD66A316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6"/>
          <a:stretch/>
        </p:blipFill>
        <p:spPr>
          <a:xfrm>
            <a:off x="110065" y="2848620"/>
            <a:ext cx="4933629" cy="3609878"/>
          </a:xfrm>
          <a:prstGeom prst="rect">
            <a:avLst/>
          </a:prstGeom>
        </p:spPr>
      </p:pic>
      <p:sp>
        <p:nvSpPr>
          <p:cNvPr id="318467" name="Rectangle 3">
            <a:extLst>
              <a:ext uri="{FF2B5EF4-FFF2-40B4-BE49-F238E27FC236}">
                <a16:creationId xmlns:a16="http://schemas.microsoft.com/office/drawing/2014/main" xmlns="" id="{AB1D3CF0-2EE1-407F-BC2C-4894970B9B9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068388"/>
            <a:ext cx="8390188" cy="1530433"/>
          </a:xfrm>
        </p:spPr>
        <p:txBody>
          <a:bodyPr/>
          <a:lstStyle/>
          <a:p>
            <a:pPr marL="0" indent="0">
              <a:buNone/>
            </a:pPr>
            <a:r>
              <a:rPr lang="hu-HU" altLang="hu-HU" sz="2200" dirty="0" err="1"/>
              <a:t>Tértartománybeli</a:t>
            </a:r>
            <a:r>
              <a:rPr lang="hu-HU" altLang="hu-HU" sz="2200" dirty="0"/>
              <a:t> szűrés -&gt; </a:t>
            </a:r>
            <a:r>
              <a:rPr lang="hu-HU" altLang="hu-HU" sz="2200" dirty="0" err="1"/>
              <a:t>Frekvenciatartománybeli</a:t>
            </a:r>
            <a:r>
              <a:rPr lang="hu-HU" altLang="hu-HU" sz="2200" dirty="0"/>
              <a:t> aluláteresztő szűrés</a:t>
            </a:r>
          </a:p>
          <a:p>
            <a:pPr marL="0" indent="0">
              <a:buNone/>
            </a:pPr>
            <a:endParaRPr lang="hu-HU" altLang="hu-HU" sz="2200" dirty="0"/>
          </a:p>
        </p:txBody>
      </p:sp>
      <p:pic>
        <p:nvPicPr>
          <p:cNvPr id="3" name="Tartalom helye 2">
            <a:extLst>
              <a:ext uri="{FF2B5EF4-FFF2-40B4-BE49-F238E27FC236}">
                <a16:creationId xmlns:a16="http://schemas.microsoft.com/office/drawing/2014/main" xmlns="" id="{1B092514-7B28-40E2-BE7F-2C871427F9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15853"/>
          <a:stretch/>
        </p:blipFill>
        <p:spPr>
          <a:xfrm>
            <a:off x="4886325" y="4653559"/>
            <a:ext cx="4222750" cy="164716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2BAF2AD1-F689-4E6C-8F9B-1436655D0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94" y="2058045"/>
            <a:ext cx="3495675" cy="7905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34E0C8F9-6E8A-49E8-B983-20C77FB1A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113" y="1642022"/>
            <a:ext cx="2750605" cy="2163398"/>
          </a:xfrm>
          <a:prstGeom prst="rect">
            <a:avLst/>
          </a:prstGeom>
        </p:spPr>
      </p:pic>
      <p:sp>
        <p:nvSpPr>
          <p:cNvPr id="8" name="Nyíl: lefelé mutató 7">
            <a:extLst>
              <a:ext uri="{FF2B5EF4-FFF2-40B4-BE49-F238E27FC236}">
                <a16:creationId xmlns:a16="http://schemas.microsoft.com/office/drawing/2014/main" xmlns="" id="{0A8F2F5B-C7B3-4936-B70A-67680C541172}"/>
              </a:ext>
            </a:extLst>
          </p:cNvPr>
          <p:cNvSpPr/>
          <p:nvPr/>
        </p:nvSpPr>
        <p:spPr>
          <a:xfrm>
            <a:off x="6997700" y="4025900"/>
            <a:ext cx="444500" cy="62765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7828230-8ED9-4133-8E9C-B4B52456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Megoldás 2. </a:t>
            </a:r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CDE9FB93-5434-4D4C-9B23-43B62729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altLang="hu-HU"/>
              <a:t>Előadás címe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5364314B-D7FE-4248-AC5B-0C06BA8C79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10469-5B44-4649-8DB7-CE83F206214D}" type="slidenum">
              <a:rPr lang="hu-HU" altLang="hu-HU" smtClean="0"/>
              <a:pPr/>
              <a:t>9</a:t>
            </a:fld>
            <a:endParaRPr lang="hu-HU" altLang="hu-HU"/>
          </a:p>
        </p:txBody>
      </p:sp>
      <p:pic>
        <p:nvPicPr>
          <p:cNvPr id="7" name="Shape 238">
            <a:extLst>
              <a:ext uri="{FF2B5EF4-FFF2-40B4-BE49-F238E27FC236}">
                <a16:creationId xmlns:a16="http://schemas.microsoft.com/office/drawing/2014/main" xmlns="" id="{B5D14E1F-4D69-4BA9-B0F7-511B84DC972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092848" y="635561"/>
            <a:ext cx="2958301" cy="652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781452E5-FCCB-4B77-B24D-8ED80B9BB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56"/>
          <a:stretch/>
        </p:blipFill>
        <p:spPr>
          <a:xfrm>
            <a:off x="1252537" y="1043786"/>
            <a:ext cx="6638925" cy="314446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7689B5C2-CBB1-4D34-91E2-8F037BB08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648" y="4188247"/>
            <a:ext cx="4838700" cy="12192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-67820" y="5431088"/>
            <a:ext cx="1191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Ismét: Azért valami szöveg legyen!!! Egykét pontba szedve a gondolatmenetet vázold. Ez minden diára </a:t>
            </a:r>
            <a:r>
              <a:rPr lang="hu-HU" dirty="0" err="1" smtClean="0">
                <a:solidFill>
                  <a:srgbClr val="FF0000"/>
                </a:solidFill>
              </a:rPr>
              <a:t>vonattkozik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84048" y="6193393"/>
            <a:ext cx="940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Plusz ide szerintem ne iránykarakterisztikákat mutogass, hanem a cikk-cakk elrendezést!!!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4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HIT_ppt-sablon_Office_2003_v2</Template>
  <TotalTime>1633</TotalTime>
  <Words>1435</Words>
  <Application>Microsoft Office PowerPoint</Application>
  <PresentationFormat>Diavetítés a képernyőre (4:3 oldalarány)</PresentationFormat>
  <Paragraphs>217</Paragraphs>
  <Slides>14</Slides>
  <Notes>14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Wingdings</vt:lpstr>
      <vt:lpstr>Alapértelmezett terv</vt:lpstr>
      <vt:lpstr>2_Alapértelmezett terv</vt:lpstr>
      <vt:lpstr>A térbeli átlapolódás vizsgálata és kiküszöbölése a hangtérszintézisben </vt:lpstr>
      <vt:lpstr>Tematika</vt:lpstr>
      <vt:lpstr>Hangtérszintézis 1</vt:lpstr>
      <vt:lpstr>Hangtérszintézis 2</vt:lpstr>
      <vt:lpstr>A Hangtérszintézis matematikája  </vt:lpstr>
      <vt:lpstr>A probléma De milyen probléma?</vt:lpstr>
      <vt:lpstr>A probléma elemzése</vt:lpstr>
      <vt:lpstr>A megoldás 1.része</vt:lpstr>
      <vt:lpstr>Megoldás 2. </vt:lpstr>
      <vt:lpstr>Szimulációs eredmények frekvenciatartományban</vt:lpstr>
      <vt:lpstr>Szimulációs eredmények időtartományban</vt:lpstr>
      <vt:lpstr>Eredmények</vt:lpstr>
      <vt:lpstr>Összefoglalás</vt:lpstr>
      <vt:lpstr>PowerPoint bemutató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Diplomavédés</dc:title>
  <dc:creator>Zsomap</dc:creator>
  <cp:lastModifiedBy>Firtha Gergely</cp:lastModifiedBy>
  <cp:revision>120</cp:revision>
  <dcterms:created xsi:type="dcterms:W3CDTF">2018-12-18T20:21:03Z</dcterms:created>
  <dcterms:modified xsi:type="dcterms:W3CDTF">2019-01-05T18:21:49Z</dcterms:modified>
</cp:coreProperties>
</file>