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90" r:id="rId3"/>
    <p:sldId id="291" r:id="rId4"/>
    <p:sldId id="298" r:id="rId5"/>
    <p:sldId id="292" r:id="rId6"/>
    <p:sldId id="293" r:id="rId7"/>
    <p:sldId id="297" r:id="rId8"/>
    <p:sldId id="294" r:id="rId9"/>
    <p:sldId id="295" r:id="rId10"/>
    <p:sldId id="296" r:id="rId11"/>
    <p:sldId id="299" r:id="rId12"/>
    <p:sldId id="300" r:id="rId13"/>
    <p:sldId id="31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2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>
        <p:scale>
          <a:sx n="106" d="100"/>
          <a:sy n="106" d="100"/>
        </p:scale>
        <p:origin x="-78" y="1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május 13.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Gmex_4hre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ublik&#225;ci&#243;k\MagyarRendezv&#233;nyek\Kutat&#201;j\v&#233;gleges\Kossuthhangja.mp3" TargetMode="External"/><Relationship Id="rId1" Type="http://schemas.microsoft.com/office/2007/relationships/media" Target="file:///D:\Publik&#225;ci&#243;k\MagyarRendezv&#233;nyek\Kutat&#201;j\v&#233;gleges\Kossuthhangj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ychedelic_rock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ramm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M_broadcasting" TargetMode="External"/><Relationship Id="rId13" Type="http://schemas.openxmlformats.org/officeDocument/2006/relationships/hyperlink" Target="http://en.wikipedia.org/wiki/Citizens'_band_radio" TargetMode="External"/><Relationship Id="rId18" Type="http://schemas.openxmlformats.org/officeDocument/2006/relationships/hyperlink" Target="http://en.wikipedia.org/wiki/Ground-penetrating_radar" TargetMode="External"/><Relationship Id="rId26" Type="http://schemas.openxmlformats.org/officeDocument/2006/relationships/hyperlink" Target="http://en.wikipedia.org/wiki/Radio_astronomy" TargetMode="External"/><Relationship Id="rId3" Type="http://schemas.openxmlformats.org/officeDocument/2006/relationships/hyperlink" Target="http://en.wikipedia.org/wiki/Sound" TargetMode="External"/><Relationship Id="rId21" Type="http://schemas.openxmlformats.org/officeDocument/2006/relationships/hyperlink" Target="http://en.wikipedia.org/wiki/Cordless_telephones" TargetMode="External"/><Relationship Id="rId7" Type="http://schemas.openxmlformats.org/officeDocument/2006/relationships/hyperlink" Target="http://en.wikipedia.org/wiki/Ultrasound" TargetMode="External"/><Relationship Id="rId12" Type="http://schemas.openxmlformats.org/officeDocument/2006/relationships/hyperlink" Target="http://en.wikipedia.org/wiki/Shortwave" TargetMode="External"/><Relationship Id="rId17" Type="http://schemas.openxmlformats.org/officeDocument/2006/relationships/hyperlink" Target="http://en.wikipedia.org/wiki/Airband" TargetMode="External"/><Relationship Id="rId25" Type="http://schemas.openxmlformats.org/officeDocument/2006/relationships/hyperlink" Target="http://en.wikipedia.org/wiki/Microwave" TargetMode="External"/><Relationship Id="rId2" Type="http://schemas.openxmlformats.org/officeDocument/2006/relationships/hyperlink" Target="http://en.wikipedia.org/wiki/Radio_frequencies" TargetMode="External"/><Relationship Id="rId16" Type="http://schemas.openxmlformats.org/officeDocument/2006/relationships/hyperlink" Target="http://en.wikipedia.org/wiki/Broadcast_television" TargetMode="External"/><Relationship Id="rId20" Type="http://schemas.openxmlformats.org/officeDocument/2006/relationships/hyperlink" Target="http://en.wikipedia.org/wiki/Mobile_telephones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ning" TargetMode="External"/><Relationship Id="rId11" Type="http://schemas.openxmlformats.org/officeDocument/2006/relationships/hyperlink" Target="http://en.wikipedia.org/wiki/Amateur_radio" TargetMode="External"/><Relationship Id="rId24" Type="http://schemas.openxmlformats.org/officeDocument/2006/relationships/hyperlink" Target="http://en.wikipedia.org/wiki/Microwave_oven" TargetMode="External"/><Relationship Id="rId5" Type="http://schemas.openxmlformats.org/officeDocument/2006/relationships/hyperlink" Target="http://en.wikipedia.org/wiki/Electric_power_transmission" TargetMode="External"/><Relationship Id="rId15" Type="http://schemas.openxmlformats.org/officeDocument/2006/relationships/hyperlink" Target="http://en.wikipedia.org/wiki/FM_broadcasting" TargetMode="External"/><Relationship Id="rId23" Type="http://schemas.openxmlformats.org/officeDocument/2006/relationships/hyperlink" Target="http://en.wikipedia.org/wiki/Remote_keyless_entry" TargetMode="External"/><Relationship Id="rId28" Type="http://schemas.openxmlformats.org/officeDocument/2006/relationships/hyperlink" Target="http://en.wikipedia.org/wiki/Security_scan" TargetMode="External"/><Relationship Id="rId10" Type="http://schemas.openxmlformats.org/officeDocument/2006/relationships/hyperlink" Target="http://en.wikipedia.org/wiki/LowFER" TargetMode="External"/><Relationship Id="rId19" Type="http://schemas.openxmlformats.org/officeDocument/2006/relationships/hyperlink" Target="http://en.wikipedia.org/wiki/MRI" TargetMode="External"/><Relationship Id="rId4" Type="http://schemas.openxmlformats.org/officeDocument/2006/relationships/hyperlink" Target="http://en.wikipedia.org/wiki/Communication_with_submarines" TargetMode="External"/><Relationship Id="rId9" Type="http://schemas.openxmlformats.org/officeDocument/2006/relationships/hyperlink" Target="http://en.wikipedia.org/wiki/Non-directional_beacon" TargetMode="External"/><Relationship Id="rId14" Type="http://schemas.openxmlformats.org/officeDocument/2006/relationships/hyperlink" Target="http://en.wikipedia.org/w/index.php?title=Skywave_propagation&amp;action=edit&amp;redlink=1" TargetMode="External"/><Relationship Id="rId22" Type="http://schemas.openxmlformats.org/officeDocument/2006/relationships/hyperlink" Target="http://en.wikipedia.org/wiki/Wireless_network" TargetMode="External"/><Relationship Id="rId27" Type="http://schemas.openxmlformats.org/officeDocument/2006/relationships/hyperlink" Target="http://en.wikipedia.org/wiki/Remote_sens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Hangátvitel és hangrögzítés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Rádiórendszerek és hangrögzítők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Kivezérlés, hangosság, telítés, torzítás, fájlhiba…</a:t>
            </a:r>
            <a:endParaRPr lang="de-D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73650"/>
          </a:xfrm>
        </p:spPr>
        <p:txBody>
          <a:bodyPr/>
          <a:lstStyle/>
          <a:p>
            <a:pPr eaLnBrk="1" hangingPunct="1"/>
            <a:r>
              <a:rPr lang="hu-HU" dirty="0" smtClean="0"/>
              <a:t>Ez mind együtt:</a:t>
            </a:r>
            <a:endParaRPr lang="de-DE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3900" y="2924175"/>
            <a:ext cx="515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hlinkClick r:id="rId2"/>
              </a:rPr>
              <a:t>The Loudness War</a:t>
            </a:r>
            <a:endParaRPr lang="hu-HU"/>
          </a:p>
          <a:p>
            <a:pPr algn="ctr"/>
            <a:r>
              <a:rPr lang="hu-HU"/>
              <a:t>http://www.youtube.com/watch?v=3Gmex_4hreQ</a:t>
            </a:r>
          </a:p>
        </p:txBody>
      </p:sp>
    </p:spTree>
    <p:extLst>
      <p:ext uri="{BB962C8B-B14F-4D97-AF65-F5344CB8AC3E}">
        <p14:creationId xmlns:p14="http://schemas.microsoft.com/office/powerpoint/2010/main" val="11530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sztereo </a:t>
            </a:r>
            <a:r>
              <a:rPr lang="hu-HU" dirty="0" err="1" smtClean="0"/>
              <a:t>hagátvitel</a:t>
            </a:r>
            <a:r>
              <a:rPr lang="hu-HU" dirty="0" smtClean="0"/>
              <a:t> kezdetei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Sztereo rádió (1961)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670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" t="3217" r="1666" b="3485"/>
          <a:stretch>
            <a:fillRect/>
          </a:stretch>
        </p:blipFill>
        <p:spPr bwMode="auto">
          <a:xfrm>
            <a:off x="4038600" y="2667000"/>
            <a:ext cx="4800600" cy="2400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161749"/>
            <a:ext cx="8259762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Az első virtuális akusztikai élmények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762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Edison fonográfja (szabadalom: 1877) </a:t>
            </a:r>
          </a:p>
        </p:txBody>
      </p:sp>
      <p:pic>
        <p:nvPicPr>
          <p:cNvPr id="13316" name="Picture 4" descr="Edison_home_phon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719263"/>
            <a:ext cx="4495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Kossuthhangja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08612" y="1719263"/>
            <a:ext cx="968188" cy="96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4876800" y="838200"/>
            <a:ext cx="4191000" cy="5562600"/>
            <a:chOff x="3072" y="528"/>
            <a:chExt cx="2640" cy="3504"/>
          </a:xfrm>
        </p:grpSpPr>
        <p:pic>
          <p:nvPicPr>
            <p:cNvPr id="13319" name="Picture 7" descr="telhi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1104"/>
              <a:ext cx="243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072" y="528"/>
              <a:ext cx="26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hu-HU"/>
                <a:t>Puskás Tivadar telefonhírmondós közvetítése a Párizsi Nagyoperából (1881)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3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900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9213" y="0"/>
            <a:ext cx="6108876" cy="792163"/>
          </a:xfrm>
        </p:spPr>
        <p:txBody>
          <a:bodyPr/>
          <a:lstStyle/>
          <a:p>
            <a:r>
              <a:rPr lang="hu-HU" dirty="0" smtClean="0"/>
              <a:t>Fonográftekercs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172" y="1362635"/>
            <a:ext cx="6545655" cy="4670613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4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A hangrögzítés és –reprodukció fejlődése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953000" cy="457200"/>
          </a:xfrm>
        </p:spPr>
        <p:txBody>
          <a:bodyPr/>
          <a:lstStyle/>
          <a:p>
            <a:pPr eaLnBrk="1" hangingPunct="1"/>
            <a:r>
              <a:rPr lang="hu-HU" sz="1800" smtClean="0"/>
              <a:t>Mechanikus hanglemez (Berliner, 1895)</a:t>
            </a:r>
          </a:p>
        </p:txBody>
      </p:sp>
      <p:pic>
        <p:nvPicPr>
          <p:cNvPr id="14340" name="Picture 4" descr="gramop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484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Tisztán elektromos lemezjátszó</a:t>
            </a:r>
            <a:endParaRPr lang="de-DE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64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Elektromos, 45-ös fordulatszámú lemezjátszó (RCA, </a:t>
            </a:r>
            <a:r>
              <a:rPr lang="en-US" smtClean="0"/>
              <a:t>~</a:t>
            </a:r>
            <a:r>
              <a:rPr lang="hu-HU" smtClean="0"/>
              <a:t>1948) </a:t>
            </a:r>
          </a:p>
        </p:txBody>
      </p:sp>
      <p:pic>
        <p:nvPicPr>
          <p:cNvPr id="15364" name="Picture 4" descr="rca_r43b_recplayer_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67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L11s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Felírási módok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0" y="1085850"/>
            <a:ext cx="63627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Kétcsatornás sztereo (LP, mikrobarázdás, sztereo) hanglemez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191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4257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Többcsatornás hangrendszerek</a:t>
            </a:r>
          </a:p>
        </p:txBody>
      </p:sp>
      <p:pic>
        <p:nvPicPr>
          <p:cNvPr id="18435" name="Picture 3" descr="IMG000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292"/>
          <a:stretch>
            <a:fillRect/>
          </a:stretch>
        </p:blipFill>
        <p:spPr>
          <a:xfrm>
            <a:off x="2057400" y="1143000"/>
            <a:ext cx="5334000" cy="5110163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676400" y="228600"/>
            <a:ext cx="2895600" cy="6172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419600" y="228600"/>
            <a:ext cx="2895600" cy="6172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0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sztereó kiteljesedése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3394075" cy="2232025"/>
          </a:xfrm>
        </p:spPr>
        <p:txBody>
          <a:bodyPr/>
          <a:lstStyle/>
          <a:p>
            <a:pPr eaLnBrk="1" hangingPunct="1"/>
            <a:r>
              <a:rPr lang="hu-HU" sz="1600" smtClean="0"/>
              <a:t>Az egyik legjobb: </a:t>
            </a:r>
            <a:br>
              <a:rPr lang="hu-HU" sz="1600" smtClean="0"/>
            </a:br>
            <a:r>
              <a:rPr lang="hu-HU" b="1" smtClean="0"/>
              <a:t>Sergeant Pepper’s Lonely Hearts’ Club</a:t>
            </a:r>
            <a:br>
              <a:rPr lang="hu-HU" b="1" smtClean="0"/>
            </a:br>
            <a:r>
              <a:rPr lang="hu-HU" sz="1600" smtClean="0"/>
              <a:t>(1967, Abbey Road Studio, George Martin, EMI Records)</a:t>
            </a:r>
          </a:p>
        </p:txBody>
      </p:sp>
      <p:pic>
        <p:nvPicPr>
          <p:cNvPr id="19460" name="Picture 4" descr="Pepper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4214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5300663"/>
            <a:ext cx="76533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/>
              <a:t>„A defining album in the emerging </a:t>
            </a:r>
            <a:r>
              <a:rPr lang="hu-HU">
                <a:hlinkClick r:id="rId3"/>
              </a:rPr>
              <a:t>psychedelic rock</a:t>
            </a:r>
            <a:r>
              <a:rPr lang="hu-HU"/>
              <a:t> style, </a:t>
            </a:r>
            <a:r>
              <a:rPr lang="hu-HU" i="1"/>
              <a:t>Sgt. Pepper</a:t>
            </a:r>
            <a:r>
              <a:rPr lang="hu-HU"/>
              <a:t> was critically acclaimed upon release and won four </a:t>
            </a:r>
            <a:r>
              <a:rPr lang="hu-HU">
                <a:hlinkClick r:id="rId4" tooltip="Grammy"/>
              </a:rPr>
              <a:t>Grammy</a:t>
            </a:r>
            <a:r>
              <a:rPr lang="hu-HU"/>
              <a:t> awards in 1968. Acclaimed by critics and publications as one of the most important albums in the history of popular music.”</a:t>
            </a:r>
          </a:p>
        </p:txBody>
      </p:sp>
    </p:spTree>
    <p:extLst>
      <p:ext uri="{BB962C8B-B14F-4D97-AF65-F5344CB8AC3E}">
        <p14:creationId xmlns:p14="http://schemas.microsoft.com/office/powerpoint/2010/main" val="10317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Rádióüs</a:t>
            </a:r>
            <a:r>
              <a:rPr lang="hu-HU" dirty="0" smtClean="0"/>
              <a:t> átviteli rendszerek</a:t>
            </a:r>
          </a:p>
        </p:txBody>
      </p:sp>
      <p:pic>
        <p:nvPicPr>
          <p:cNvPr id="307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014" y="1862667"/>
            <a:ext cx="4146550" cy="3240088"/>
          </a:xfrm>
        </p:spPr>
      </p:pic>
    </p:spTree>
    <p:extLst>
      <p:ext uri="{BB962C8B-B14F-4D97-AF65-F5344CB8AC3E}">
        <p14:creationId xmlns:p14="http://schemas.microsoft.com/office/powerpoint/2010/main" val="19589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Hangszedő (pickup)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011737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31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Record Industry Association of America  -  RIAA korrektor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42481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Magnetofon</a:t>
            </a:r>
            <a:endParaRPr lang="de-DE" smtClean="0"/>
          </a:p>
        </p:txBody>
      </p:sp>
      <p:pic>
        <p:nvPicPr>
          <p:cNvPr id="22531" name="Picture 4" descr="BRG_VörösSzikramagn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55435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3106738" cy="1916112"/>
          </a:xfrm>
          <a:noFill/>
        </p:spPr>
      </p:pic>
    </p:spTree>
    <p:extLst>
      <p:ext uri="{BB962C8B-B14F-4D97-AF65-F5344CB8AC3E}">
        <p14:creationId xmlns:p14="http://schemas.microsoft.com/office/powerpoint/2010/main" val="29338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Stúdiómagnetofon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Analóg soksávos rögzítő, pl. a </a:t>
            </a:r>
            <a:r>
              <a:rPr lang="hu-HU" dirty="0" err="1" smtClean="0"/>
              <a:t>Studer</a:t>
            </a:r>
            <a:r>
              <a:rPr lang="hu-HU" dirty="0" smtClean="0"/>
              <a:t> A800 MK III.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1026" name="Picture 2" descr="Fájl:Studer A800 MK III (Bullet Sound Studio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523" y="1768642"/>
            <a:ext cx="5848182" cy="4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7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 mai technikák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Analóg helyett digitális, mozgó alkatrészek helyett szilárdtest memória </a:t>
            </a:r>
          </a:p>
          <a:p>
            <a:r>
              <a:rPr lang="hu-HU" dirty="0" smtClean="0"/>
              <a:t>Amatőr: pl. Zoom H4n, professzionális: </a:t>
            </a:r>
            <a:r>
              <a:rPr lang="hu-HU" dirty="0" err="1" smtClean="0"/>
              <a:t>Marantz</a:t>
            </a:r>
            <a:r>
              <a:rPr lang="hu-HU" dirty="0" smtClean="0"/>
              <a:t> PMD 661)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01" t="-1520" r="14799" b="1520"/>
          <a:stretch/>
        </p:blipFill>
        <p:spPr bwMode="auto">
          <a:xfrm>
            <a:off x="5173579" y="2726137"/>
            <a:ext cx="3101341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zoom.co.jp/english/products/h4n/h4n_2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1" y="2563726"/>
            <a:ext cx="3320714" cy="38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3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Rádióhullámok terjedése a légkörben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Erősen frekvencia-, évszak-, sőt napszakfüggő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2133600"/>
            <a:ext cx="52133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FM vételi tartomány</a:t>
            </a:r>
            <a:endParaRPr lang="de-DE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1406525"/>
            <a:ext cx="6770687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Rádiós frekvenciasávok</a:t>
            </a:r>
            <a:endParaRPr lang="de-DE" smtClean="0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-971550" y="836613"/>
          <a:ext cx="9720263" cy="5557991"/>
        </p:xfrm>
        <a:graphic>
          <a:graphicData uri="http://schemas.openxmlformats.org/drawingml/2006/table">
            <a:tbl>
              <a:tblPr/>
              <a:tblGrid>
                <a:gridCol w="1552575"/>
                <a:gridCol w="744538"/>
                <a:gridCol w="1011237"/>
                <a:gridCol w="1273175"/>
                <a:gridCol w="5138738"/>
              </a:tblGrid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Applications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10,000–100,000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tooltip="Sound"/>
                        </a:rPr>
                        <a:t>sound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(above ~20 Hz),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tooltip="Communication with submarines"/>
                        </a:rPr>
                        <a:t>communication with submarines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1,000–10,000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tooltip="Electric power transmission"/>
                        </a:rPr>
                        <a:t>AC power grids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(50–60 Hz)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100–1,000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sound, communication with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tooltip="Mining"/>
                        </a:rPr>
                        <a:t>mines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 (below ~20 kHz; or </a:t>
                      </a:r>
                      <a:r>
                        <a:rPr kumimoji="0" lang="hu-H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Ultrasound"/>
                        </a:rPr>
                        <a:t>ultrasound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AM broadcasting"/>
                        </a:rPr>
                        <a:t>AM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Non-directional beacon"/>
                        </a:rPr>
                        <a:t>navigational beacons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LowFER"/>
                        </a:rPr>
                        <a:t>lowFER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100–1000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Navigational beacons,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AM broadcasting"/>
                        </a:rPr>
                        <a:t>AM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maritime and aviation communication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tooltip="Shortwave"/>
                        </a:rPr>
                        <a:t>Shortwave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tooltip="Citizens' band radio"/>
                        </a:rPr>
                        <a:t>citizens' band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tooltip="Skywave propagation (page does not exist)"/>
                        </a:rPr>
                        <a:t>skywave propagation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tooltip="FM broadcasting"/>
                        </a:rPr>
                        <a:t>FM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tooltip="Broadcast television"/>
                        </a:rPr>
                        <a:t>broadcast television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tooltip="Airband"/>
                        </a:rPr>
                        <a:t>aviation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tooltip="Ground-penetrating radar"/>
                        </a:rPr>
                        <a:t>GPR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tooltip="MRI"/>
                        </a:rPr>
                        <a:t>MRI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cm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Broadcast television,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tooltip="Mobile telephones"/>
                        </a:rPr>
                        <a:t>mobile telephones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tooltip="Cordless telephones"/>
                        </a:rPr>
                        <a:t>cordless telephones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tooltip="Wireless network"/>
                        </a:rPr>
                        <a:t>wireless networking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tooltip="Remote keyless entry"/>
                        </a:rPr>
                        <a:t>remote keyless entry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automobiles,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tooltip="Microwave oven"/>
                        </a:rPr>
                        <a:t>microwave ovens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GPR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GHz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cm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Wireless networking, satellite links,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microwave links, satellite television, door openers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GHz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mm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tooltip="Microwave"/>
                        </a:rPr>
                        <a:t>Microwave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links,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tooltip="Radio astronomy"/>
                        </a:rPr>
                        <a:t>radio astronomy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tooltip="Remote sensing"/>
                        </a:rPr>
                        <a:t>remote sensing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advanced weapons systems, advanced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tooltip="Security scan"/>
                        </a:rPr>
                        <a:t>security scanning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84" name="Picture 68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182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69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Picture 70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7" name="Picture 71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02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8" name="Picture 72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Rádiórendszerek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0613"/>
            <a:ext cx="8229600" cy="5218112"/>
          </a:xfrm>
        </p:spPr>
        <p:txBody>
          <a:bodyPr/>
          <a:lstStyle/>
          <a:p>
            <a:pPr eaLnBrk="1" hangingPunct="1"/>
            <a:r>
              <a:rPr lang="hu-HU" smtClean="0"/>
              <a:t>AM</a:t>
            </a:r>
          </a:p>
          <a:p>
            <a:pPr lvl="1" eaLnBrk="1" hangingPunct="1"/>
            <a:r>
              <a:rPr lang="hu-HU" smtClean="0"/>
              <a:t>középhullámon, Európában 9 kHz-enként, 100 - 4500 Hz</a:t>
            </a:r>
          </a:p>
          <a:p>
            <a:pPr lvl="1" eaLnBrk="1" hangingPunct="1"/>
            <a:r>
              <a:rPr lang="hu-HU" smtClean="0"/>
              <a:t>amatőr, nagy távolságú hírközlés stb.</a:t>
            </a:r>
          </a:p>
          <a:p>
            <a:pPr eaLnBrk="1" hangingPunct="1"/>
            <a:r>
              <a:rPr lang="hu-HU" smtClean="0"/>
              <a:t>FM	</a:t>
            </a:r>
          </a:p>
          <a:p>
            <a:pPr lvl="1" eaLnBrk="1" hangingPunct="1"/>
            <a:r>
              <a:rPr lang="hu-HU" smtClean="0"/>
              <a:t>jobb minőség</a:t>
            </a:r>
          </a:p>
          <a:p>
            <a:pPr lvl="1" eaLnBrk="1" hangingPunct="1"/>
            <a:r>
              <a:rPr lang="hu-HU" smtClean="0"/>
              <a:t>nagyobb sávszélesség-igény, 40 - 15 000 Hz</a:t>
            </a:r>
          </a:p>
          <a:p>
            <a:pPr eaLnBrk="1" hangingPunct="1"/>
            <a:r>
              <a:rPr lang="hu-HU" smtClean="0"/>
              <a:t>Digitális</a:t>
            </a:r>
          </a:p>
          <a:p>
            <a:pPr lvl="1" eaLnBrk="1" hangingPunct="1"/>
            <a:r>
              <a:rPr lang="hu-HU" smtClean="0"/>
              <a:t>DRM (Digital Radio Mondiale)</a:t>
            </a:r>
          </a:p>
          <a:p>
            <a:pPr lvl="1" eaLnBrk="1" hangingPunct="1"/>
            <a:r>
              <a:rPr lang="hu-HU" smtClean="0"/>
              <a:t>DAB, DAB+ (Digital Audio Broadcasting)</a:t>
            </a:r>
          </a:p>
          <a:p>
            <a:pPr lvl="1" eaLnBrk="1" hangingPunct="1"/>
            <a:r>
              <a:rPr lang="hu-HU" smtClean="0"/>
              <a:t>DVB-T, DVB-S (Digital Video Broadcasting – Terrestrial/Satellite)</a:t>
            </a:r>
          </a:p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103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Hullámhossz tartományok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185863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508250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238750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562725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832225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885113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5800" y="167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cm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012950" y="1725613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 cm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36925" y="1725613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m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41863" y="1725613"/>
            <a:ext cx="993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 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065838" y="1725613"/>
            <a:ext cx="9921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100 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389813" y="1725613"/>
            <a:ext cx="9921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km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2425700" y="2317750"/>
            <a:ext cx="827088" cy="636588"/>
            <a:chOff x="1528" y="1460"/>
            <a:chExt cx="521" cy="401"/>
          </a:xfrm>
        </p:grpSpPr>
        <p:sp>
          <p:nvSpPr>
            <p:cNvPr id="10281" name="Line 16"/>
            <p:cNvSpPr>
              <a:spLocks noChangeShapeType="1"/>
            </p:cNvSpPr>
            <p:nvPr/>
          </p:nvSpPr>
          <p:spPr bwMode="auto">
            <a:xfrm>
              <a:off x="1633" y="1674"/>
              <a:ext cx="364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82" name="Text Box 17"/>
            <p:cNvSpPr txBox="1">
              <a:spLocks noChangeArrowheads="1"/>
            </p:cNvSpPr>
            <p:nvPr/>
          </p:nvSpPr>
          <p:spPr bwMode="auto">
            <a:xfrm>
              <a:off x="1528" y="1460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0033CC"/>
                  </a:solidFill>
                </a:rPr>
                <a:t>mobil</a:t>
              </a:r>
            </a:p>
          </p:txBody>
        </p:sp>
        <p:sp>
          <p:nvSpPr>
            <p:cNvPr id="10283" name="Text Box 18"/>
            <p:cNvSpPr txBox="1">
              <a:spLocks noChangeArrowheads="1"/>
            </p:cNvSpPr>
            <p:nvPr/>
          </p:nvSpPr>
          <p:spPr bwMode="auto">
            <a:xfrm>
              <a:off x="1528" y="1727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33CC"/>
                  </a:solidFill>
                  <a:cs typeface="Arial" charset="0"/>
                </a:rPr>
                <a:t>~</a:t>
              </a:r>
              <a:r>
                <a:rPr lang="hu-HU" sz="1400" b="1">
                  <a:solidFill>
                    <a:srgbClr val="0033CC"/>
                  </a:solidFill>
                  <a:cs typeface="Arial" charset="0"/>
                </a:rPr>
                <a:t> 1:3</a:t>
              </a:r>
              <a:endParaRPr lang="hu-HU" sz="1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3252788" y="2995613"/>
            <a:ext cx="1655762" cy="635000"/>
            <a:chOff x="2049" y="1887"/>
            <a:chExt cx="1043" cy="400"/>
          </a:xfrm>
        </p:grpSpPr>
        <p:sp>
          <p:nvSpPr>
            <p:cNvPr id="10278" name="Line 20"/>
            <p:cNvSpPr>
              <a:spLocks noChangeShapeType="1"/>
            </p:cNvSpPr>
            <p:nvPr/>
          </p:nvSpPr>
          <p:spPr bwMode="auto">
            <a:xfrm>
              <a:off x="2049" y="2100"/>
              <a:ext cx="1043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9" name="Text Box 21"/>
            <p:cNvSpPr txBox="1">
              <a:spLocks noChangeArrowheads="1"/>
            </p:cNvSpPr>
            <p:nvPr/>
          </p:nvSpPr>
          <p:spPr bwMode="auto">
            <a:xfrm>
              <a:off x="2414" y="1887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CC66FF"/>
                  </a:solidFill>
                </a:rPr>
                <a:t>Tv (földi)</a:t>
              </a:r>
            </a:p>
          </p:txBody>
        </p:sp>
        <p:sp>
          <p:nvSpPr>
            <p:cNvPr id="10280" name="Text Box 22"/>
            <p:cNvSpPr txBox="1">
              <a:spLocks noChangeArrowheads="1"/>
            </p:cNvSpPr>
            <p:nvPr/>
          </p:nvSpPr>
          <p:spPr bwMode="auto">
            <a:xfrm>
              <a:off x="2414" y="2153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CC66FF"/>
                  </a:solidFill>
                  <a:cs typeface="Arial" charset="0"/>
                </a:rPr>
                <a:t>~</a:t>
              </a:r>
              <a:r>
                <a:rPr lang="hu-HU" sz="1400" b="1">
                  <a:solidFill>
                    <a:srgbClr val="CC66FF"/>
                  </a:solidFill>
                  <a:cs typeface="Arial" charset="0"/>
                </a:rPr>
                <a:t> 1:16</a:t>
              </a:r>
              <a:endParaRPr lang="hu-HU" sz="1400" b="1">
                <a:solidFill>
                  <a:srgbClr val="CC66FF"/>
                </a:solidFill>
              </a:endParaRPr>
            </a:p>
          </p:txBody>
        </p:sp>
      </p:grp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4494213" y="3841750"/>
            <a:ext cx="2978150" cy="568325"/>
            <a:chOff x="2831" y="2420"/>
            <a:chExt cx="1876" cy="358"/>
          </a:xfrm>
        </p:grpSpPr>
        <p:sp>
          <p:nvSpPr>
            <p:cNvPr id="10275" name="Line 24"/>
            <p:cNvSpPr>
              <a:spLocks noChangeShapeType="1"/>
            </p:cNvSpPr>
            <p:nvPr/>
          </p:nvSpPr>
          <p:spPr bwMode="auto">
            <a:xfrm>
              <a:off x="2831" y="2580"/>
              <a:ext cx="187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6" name="Text Box 25"/>
            <p:cNvSpPr txBox="1">
              <a:spLocks noChangeArrowheads="1"/>
            </p:cNvSpPr>
            <p:nvPr/>
          </p:nvSpPr>
          <p:spPr bwMode="auto">
            <a:xfrm>
              <a:off x="3456" y="2420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66FF33"/>
                  </a:solidFill>
                </a:rPr>
                <a:t>Rádió</a:t>
              </a:r>
            </a:p>
          </p:txBody>
        </p:sp>
        <p:sp>
          <p:nvSpPr>
            <p:cNvPr id="10277" name="Text Box 26"/>
            <p:cNvSpPr txBox="1">
              <a:spLocks noChangeArrowheads="1"/>
            </p:cNvSpPr>
            <p:nvPr/>
          </p:nvSpPr>
          <p:spPr bwMode="auto">
            <a:xfrm>
              <a:off x="3456" y="2644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66FF33"/>
                  </a:solidFill>
                </a:rPr>
                <a:t>1:200</a:t>
              </a:r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1524000" y="990600"/>
            <a:ext cx="4137025" cy="782638"/>
            <a:chOff x="955" y="2900"/>
            <a:chExt cx="2606" cy="493"/>
          </a:xfrm>
        </p:grpSpPr>
        <p:sp>
          <p:nvSpPr>
            <p:cNvPr id="10272" name="Line 28"/>
            <p:cNvSpPr>
              <a:spLocks noChangeShapeType="1"/>
            </p:cNvSpPr>
            <p:nvPr/>
          </p:nvSpPr>
          <p:spPr bwMode="auto">
            <a:xfrm>
              <a:off x="955" y="3166"/>
              <a:ext cx="260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3" name="Text Box 29"/>
            <p:cNvSpPr txBox="1">
              <a:spLocks noChangeArrowheads="1"/>
            </p:cNvSpPr>
            <p:nvPr/>
          </p:nvSpPr>
          <p:spPr bwMode="auto">
            <a:xfrm>
              <a:off x="1685" y="2900"/>
              <a:ext cx="6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rgbClr val="FF3300"/>
                  </a:solidFill>
                </a:rPr>
                <a:t>Hang</a:t>
              </a:r>
            </a:p>
          </p:txBody>
        </p:sp>
        <p:sp>
          <p:nvSpPr>
            <p:cNvPr id="10274" name="Text Box 30"/>
            <p:cNvSpPr txBox="1">
              <a:spLocks noChangeArrowheads="1"/>
            </p:cNvSpPr>
            <p:nvPr/>
          </p:nvSpPr>
          <p:spPr bwMode="auto">
            <a:xfrm>
              <a:off x="1685" y="3220"/>
              <a:ext cx="6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rgbClr val="FF3300"/>
                  </a:solidFill>
                </a:rPr>
                <a:t>1:1000</a:t>
              </a:r>
            </a:p>
          </p:txBody>
        </p:sp>
      </p:grpSp>
      <p:sp>
        <p:nvSpPr>
          <p:cNvPr id="10259" name="Text Box 31"/>
          <p:cNvSpPr txBox="1">
            <a:spLocks noChangeArrowheads="1"/>
          </p:cNvSpPr>
          <p:nvPr/>
        </p:nvSpPr>
        <p:spPr bwMode="auto">
          <a:xfrm>
            <a:off x="3336925" y="6021388"/>
            <a:ext cx="15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sz="1400"/>
          </a:p>
        </p:txBody>
      </p:sp>
      <p:sp>
        <p:nvSpPr>
          <p:cNvPr id="10260" name="Text Box 32"/>
          <p:cNvSpPr txBox="1">
            <a:spLocks noChangeArrowheads="1"/>
          </p:cNvSpPr>
          <p:nvPr/>
        </p:nvSpPr>
        <p:spPr bwMode="auto">
          <a:xfrm>
            <a:off x="6858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 GHz</a:t>
            </a:r>
          </a:p>
        </p:txBody>
      </p:sp>
      <p:sp>
        <p:nvSpPr>
          <p:cNvPr id="10261" name="Text Box 33"/>
          <p:cNvSpPr txBox="1">
            <a:spLocks noChangeArrowheads="1"/>
          </p:cNvSpPr>
          <p:nvPr/>
        </p:nvSpPr>
        <p:spPr bwMode="auto">
          <a:xfrm>
            <a:off x="46482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 MHz</a:t>
            </a:r>
          </a:p>
        </p:txBody>
      </p: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32766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300 MHz</a:t>
            </a:r>
          </a:p>
        </p:txBody>
      </p:sp>
      <p:sp>
        <p:nvSpPr>
          <p:cNvPr id="10263" name="Text Box 35"/>
          <p:cNvSpPr txBox="1">
            <a:spLocks noChangeArrowheads="1"/>
          </p:cNvSpPr>
          <p:nvPr/>
        </p:nvSpPr>
        <p:spPr bwMode="auto">
          <a:xfrm>
            <a:off x="18288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 GHz</a:t>
            </a:r>
          </a:p>
        </p:txBody>
      </p:sp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73152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300 kHz</a:t>
            </a:r>
          </a:p>
        </p:txBody>
      </p:sp>
      <p:sp>
        <p:nvSpPr>
          <p:cNvPr id="10265" name="Text Box 37"/>
          <p:cNvSpPr txBox="1">
            <a:spLocks noChangeArrowheads="1"/>
          </p:cNvSpPr>
          <p:nvPr/>
        </p:nvSpPr>
        <p:spPr bwMode="auto">
          <a:xfrm>
            <a:off x="60960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 MHz</a:t>
            </a:r>
          </a:p>
        </p:txBody>
      </p:sp>
      <p:sp>
        <p:nvSpPr>
          <p:cNvPr id="10266" name="Line 38"/>
          <p:cNvSpPr>
            <a:spLocks noChangeShapeType="1"/>
          </p:cNvSpPr>
          <p:nvPr/>
        </p:nvSpPr>
        <p:spPr bwMode="auto">
          <a:xfrm>
            <a:off x="3276600" y="4724400"/>
            <a:ext cx="1828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67" name="Line 39"/>
          <p:cNvSpPr>
            <a:spLocks noChangeShapeType="1"/>
          </p:cNvSpPr>
          <p:nvPr/>
        </p:nvSpPr>
        <p:spPr bwMode="auto">
          <a:xfrm>
            <a:off x="5181600" y="4724400"/>
            <a:ext cx="2209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68" name="Text Box 40"/>
          <p:cNvSpPr txBox="1">
            <a:spLocks noChangeArrowheads="1"/>
          </p:cNvSpPr>
          <p:nvPr/>
        </p:nvSpPr>
        <p:spPr bwMode="auto">
          <a:xfrm>
            <a:off x="3962400" y="48768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FM</a:t>
            </a:r>
          </a:p>
        </p:txBody>
      </p:sp>
      <p:sp>
        <p:nvSpPr>
          <p:cNvPr id="10269" name="Text Box 41"/>
          <p:cNvSpPr txBox="1">
            <a:spLocks noChangeArrowheads="1"/>
          </p:cNvSpPr>
          <p:nvPr/>
        </p:nvSpPr>
        <p:spPr bwMode="auto">
          <a:xfrm>
            <a:off x="6096000" y="48768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AM</a:t>
            </a:r>
          </a:p>
        </p:txBody>
      </p:sp>
      <p:sp>
        <p:nvSpPr>
          <p:cNvPr id="10270" name="Line 42"/>
          <p:cNvSpPr>
            <a:spLocks noChangeShapeType="1"/>
          </p:cNvSpPr>
          <p:nvPr/>
        </p:nvSpPr>
        <p:spPr bwMode="auto">
          <a:xfrm>
            <a:off x="2590800" y="4724400"/>
            <a:ext cx="60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71" name="Text Box 43"/>
          <p:cNvSpPr txBox="1">
            <a:spLocks noChangeArrowheads="1"/>
          </p:cNvSpPr>
          <p:nvPr/>
        </p:nvSpPr>
        <p:spPr bwMode="auto">
          <a:xfrm>
            <a:off x="2590800" y="4876800"/>
            <a:ext cx="609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digitális</a:t>
            </a:r>
          </a:p>
        </p:txBody>
      </p:sp>
    </p:spTree>
    <p:extLst>
      <p:ext uri="{BB962C8B-B14F-4D97-AF65-F5344CB8AC3E}">
        <p14:creationId xmlns:p14="http://schemas.microsoft.com/office/powerpoint/2010/main" val="24371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5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Sávszélesség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4006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AM, középhullám:			100 - 4500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FM, VHF				40 - 15 000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Tv: 			       		40 - 15 000 Hz 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Hagyományos hanglemez		30-10000 </a:t>
            </a:r>
            <a:r>
              <a:rPr lang="hu-HU" sz="1900" dirty="0" smtClean="0"/>
              <a:t>(de csak új állapotban)</a:t>
            </a:r>
            <a:br>
              <a:rPr lang="hu-HU" sz="1900" dirty="0" smtClean="0"/>
            </a:br>
            <a:r>
              <a:rPr lang="hu-HU" sz="1900" dirty="0" smtClean="0"/>
              <a:t>(mikrobarázdás, LP</a:t>
            </a:r>
            <a:r>
              <a:rPr lang="hu-HU" sz="1900" dirty="0"/>
              <a:t>,</a:t>
            </a:r>
            <a:r>
              <a:rPr lang="hu-HU" sz="1900" dirty="0" smtClean="0"/>
              <a:t> „bakelit”):</a:t>
            </a:r>
            <a:r>
              <a:rPr lang="hu-HU" dirty="0" smtClean="0"/>
              <a:t>		(</a:t>
            </a:r>
            <a:r>
              <a:rPr lang="hu-HU" sz="1900" dirty="0" err="1" smtClean="0"/>
              <a:t>felharmonikusok</a:t>
            </a:r>
            <a:r>
              <a:rPr lang="hu-HU" sz="1900" dirty="0" smtClean="0"/>
              <a:t> </a:t>
            </a:r>
            <a:r>
              <a:rPr lang="hu-HU" sz="1900" dirty="0" err="1" smtClean="0"/>
              <a:t>max</a:t>
            </a:r>
            <a:r>
              <a:rPr lang="hu-HU" sz="1900" dirty="0" smtClean="0"/>
              <a:t> 30 000 Hz)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MC (kazettás magnetofon): 	5 000-10 000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CD (tömörlemez):			20-18 000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SACD (=</a:t>
            </a:r>
            <a:r>
              <a:rPr lang="hu-HU" dirty="0" err="1" smtClean="0"/>
              <a:t>Super</a:t>
            </a:r>
            <a:r>
              <a:rPr lang="hu-HU" dirty="0" smtClean="0"/>
              <a:t> </a:t>
            </a:r>
            <a:r>
              <a:rPr lang="hu-HU" dirty="0" err="1" smtClean="0"/>
              <a:t>Audio</a:t>
            </a:r>
            <a:r>
              <a:rPr lang="hu-HU" dirty="0" smtClean="0"/>
              <a:t> CD):		20-200 000 Hz</a:t>
            </a:r>
          </a:p>
        </p:txBody>
      </p:sp>
    </p:spTree>
    <p:extLst>
      <p:ext uri="{BB962C8B-B14F-4D97-AF65-F5344CB8AC3E}">
        <p14:creationId xmlns:p14="http://schemas.microsoft.com/office/powerpoint/2010/main" val="23452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Dinamika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052460" y="2892777"/>
            <a:ext cx="4856339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AM, középhullám:	30-40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FM		</a:t>
            </a:r>
            <a:r>
              <a:rPr lang="hu-HU" sz="2000" dirty="0"/>
              <a:t>	60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Tv: 			</a:t>
            </a:r>
            <a:r>
              <a:rPr lang="hu-HU" sz="2000" dirty="0" err="1"/>
              <a:t>uaz</a:t>
            </a:r>
            <a:r>
              <a:rPr lang="hu-HU" sz="2000" dirty="0" smtClean="0"/>
              <a:t>. </a:t>
            </a:r>
            <a:r>
              <a:rPr lang="hu-HU" dirty="0" smtClean="0"/>
              <a:t>(mert FM)</a:t>
            </a:r>
            <a:endParaRPr lang="hu-HU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Hanglemez:</a:t>
            </a:r>
            <a:r>
              <a:rPr lang="hu-HU" sz="2000" dirty="0"/>
              <a:t>		30 - 40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MC: 			30 – 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CD:			96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SACD:		110 dB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56355" y="1298222"/>
            <a:ext cx="793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átvihető legnagyobb és legkisebb jel aránya, decibelben</a:t>
            </a:r>
          </a:p>
          <a:p>
            <a:r>
              <a:rPr lang="hu-HU" sz="2000" dirty="0" smtClean="0"/>
              <a:t>Felső korlát: torzítás, alsó korlát: alapzaj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025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71</TotalTime>
  <Words>556</Words>
  <Application>Microsoft Office PowerPoint</Application>
  <PresentationFormat>Diavetítés a képernyőre (4:3 oldalarány)</PresentationFormat>
  <Paragraphs>157</Paragraphs>
  <Slides>24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HRSZ</vt:lpstr>
      <vt:lpstr>Hangátvitel és hangrögzítés Rádiórendszerek és hangrögzítők</vt:lpstr>
      <vt:lpstr>Rádióüs átviteli rendszerek</vt:lpstr>
      <vt:lpstr>Rádióhullámok terjedése a légkörben</vt:lpstr>
      <vt:lpstr>PowerPoint bemutató</vt:lpstr>
      <vt:lpstr>Rádiós frekvenciasávok</vt:lpstr>
      <vt:lpstr>Rádiórendszerek</vt:lpstr>
      <vt:lpstr>Hullámhossz tartományok</vt:lpstr>
      <vt:lpstr>Sávszélesség</vt:lpstr>
      <vt:lpstr>Dinamika</vt:lpstr>
      <vt:lpstr>Kivezérlés, hangosság, telítés, torzítás, fájlhiba…</vt:lpstr>
      <vt:lpstr>A sztereo hagátvitel kezdetei</vt:lpstr>
      <vt:lpstr>Az első virtuális akusztikai élmények</vt:lpstr>
      <vt:lpstr>Fonográftekercs</vt:lpstr>
      <vt:lpstr>A hangrögzítés és –reprodukció fejlődése</vt:lpstr>
      <vt:lpstr>Tisztán elektromos lemezjátszó</vt:lpstr>
      <vt:lpstr>Felírási módok</vt:lpstr>
      <vt:lpstr>Kétcsatornás sztereo (LP, mikrobarázdás, sztereo) hanglemez </vt:lpstr>
      <vt:lpstr>Többcsatornás hangrendszerek</vt:lpstr>
      <vt:lpstr>A sztereó kiteljesedése</vt:lpstr>
      <vt:lpstr>Hangszedő (pickup)</vt:lpstr>
      <vt:lpstr>PowerPoint bemutató</vt:lpstr>
      <vt:lpstr>Magnetofon</vt:lpstr>
      <vt:lpstr>Stúdiómagnetofon</vt:lpstr>
      <vt:lpstr>Jellemző mai technikák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21</cp:revision>
  <dcterms:created xsi:type="dcterms:W3CDTF">2013-02-08T13:47:53Z</dcterms:created>
  <dcterms:modified xsi:type="dcterms:W3CDTF">2013-05-13T13:12:58Z</dcterms:modified>
</cp:coreProperties>
</file>