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93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17" r:id="rId11"/>
    <p:sldId id="300" r:id="rId12"/>
    <p:sldId id="301" r:id="rId13"/>
    <p:sldId id="302" r:id="rId14"/>
    <p:sldId id="303" r:id="rId15"/>
    <p:sldId id="304" r:id="rId16"/>
    <p:sldId id="314" r:id="rId17"/>
    <p:sldId id="315" r:id="rId18"/>
    <p:sldId id="305" r:id="rId19"/>
    <p:sldId id="306" r:id="rId20"/>
    <p:sldId id="313" r:id="rId21"/>
    <p:sldId id="307" r:id="rId22"/>
    <p:sldId id="308" r:id="rId23"/>
    <p:sldId id="309" r:id="rId24"/>
    <p:sldId id="316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március 31.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Hangkultúra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hangtechnika esztétikai kérdései – A hangok kultúrája</a:t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Többcsatornás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5.1:</a:t>
            </a:r>
            <a:r>
              <a:rPr lang="hu-HU" dirty="0" smtClean="0"/>
              <a:t> Bal, Center, Jobb, Bal </a:t>
            </a:r>
            <a:r>
              <a:rPr lang="hu-HU" dirty="0" err="1" smtClean="0"/>
              <a:t>surround</a:t>
            </a:r>
            <a:r>
              <a:rPr lang="hu-HU" dirty="0" smtClean="0"/>
              <a:t>, Jobb </a:t>
            </a:r>
            <a:r>
              <a:rPr lang="hu-HU" dirty="0" err="1" smtClean="0"/>
              <a:t>surround</a:t>
            </a:r>
            <a:r>
              <a:rPr lang="hu-HU" dirty="0" smtClean="0"/>
              <a:t> + mélysugárzó</a:t>
            </a:r>
          </a:p>
          <a:p>
            <a:r>
              <a:rPr lang="hu-HU" b="1" dirty="0" smtClean="0"/>
              <a:t>7.1:</a:t>
            </a:r>
            <a:r>
              <a:rPr lang="hu-HU" dirty="0" smtClean="0"/>
              <a:t> </a:t>
            </a:r>
            <a:r>
              <a:rPr lang="hu-HU" dirty="0"/>
              <a:t>Bal, Center, Jobb, Bal </a:t>
            </a:r>
            <a:r>
              <a:rPr lang="hu-HU" dirty="0" err="1"/>
              <a:t>surround</a:t>
            </a:r>
            <a:r>
              <a:rPr lang="hu-HU" dirty="0"/>
              <a:t>, Jobb </a:t>
            </a:r>
            <a:r>
              <a:rPr lang="hu-HU" dirty="0" err="1" smtClean="0"/>
              <a:t>surround</a:t>
            </a:r>
            <a:r>
              <a:rPr lang="hu-HU" dirty="0" smtClean="0"/>
              <a:t>, Bal hátsó, Jobb hátsó </a:t>
            </a:r>
            <a:r>
              <a:rPr lang="hu-HU" dirty="0"/>
              <a:t>+ mélysugárzó</a:t>
            </a:r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DTS:</a:t>
            </a:r>
            <a:r>
              <a:rPr lang="hu-HU" dirty="0" smtClean="0"/>
              <a:t> eredetileg Digital </a:t>
            </a:r>
            <a:r>
              <a:rPr lang="hu-HU" dirty="0" err="1" smtClean="0"/>
              <a:t>Theater</a:t>
            </a:r>
            <a:r>
              <a:rPr lang="hu-HU" dirty="0" smtClean="0"/>
              <a:t> System, mára számos digitális technika gyűjtőneve (-&gt; házimozi rendszerek)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2" y="3323167"/>
            <a:ext cx="304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le:35mm film audio mac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8" y="2697901"/>
            <a:ext cx="3499557" cy="25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Hangtisztaság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208" y="2716566"/>
            <a:ext cx="8597900" cy="1810279"/>
          </a:xfrm>
        </p:spPr>
        <p:txBody>
          <a:bodyPr/>
          <a:lstStyle/>
          <a:p>
            <a:r>
              <a:rPr lang="hu-HU" dirty="0" smtClean="0"/>
              <a:t>Nem a zenei tisztaság, hanem a szólamok érthetősége, megkülönböztethetősége</a:t>
            </a:r>
          </a:p>
          <a:p>
            <a:r>
              <a:rPr lang="hu-HU" dirty="0" smtClean="0"/>
              <a:t>Nagyon fontosak a tranziensek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8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3422" y="76200"/>
            <a:ext cx="8114592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Teremhatás, sztereóhatás és hangtisztaság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5520" y="1034521"/>
            <a:ext cx="8597900" cy="5185657"/>
          </a:xfrm>
        </p:spPr>
        <p:txBody>
          <a:bodyPr/>
          <a:lstStyle/>
          <a:p>
            <a:r>
              <a:rPr lang="hu-HU" dirty="0" smtClean="0"/>
              <a:t>Szabad térben nincs teremhatás </a:t>
            </a:r>
          </a:p>
          <a:p>
            <a:pPr lvl="1"/>
            <a:r>
              <a:rPr lang="hu-HU" dirty="0"/>
              <a:t>-</a:t>
            </a:r>
            <a:r>
              <a:rPr lang="hu-HU" dirty="0" smtClean="0"/>
              <a:t>&gt; jó a sztereóhatás és hangtisztaság</a:t>
            </a:r>
          </a:p>
          <a:p>
            <a:pPr lvl="1"/>
            <a:r>
              <a:rPr lang="hu-HU" dirty="0" smtClean="0"/>
              <a:t>-&gt; nincs teremélmény</a:t>
            </a:r>
          </a:p>
          <a:p>
            <a:r>
              <a:rPr lang="hu-HU" dirty="0" smtClean="0"/>
              <a:t>A TH inkább érzelmi jellegű, a </a:t>
            </a:r>
            <a:r>
              <a:rPr lang="hu-HU" dirty="0" err="1" smtClean="0"/>
              <a:t>SzH</a:t>
            </a:r>
            <a:r>
              <a:rPr lang="hu-HU" dirty="0" smtClean="0"/>
              <a:t> és HT inkább értelmi</a:t>
            </a:r>
          </a:p>
          <a:p>
            <a:r>
              <a:rPr lang="hu-HU" dirty="0" smtClean="0"/>
              <a:t>A koncertszervezés és a hangmérnöki-zenei rendezői munka felelőssége e három összhangba hozása</a:t>
            </a:r>
          </a:p>
          <a:p>
            <a:r>
              <a:rPr lang="hu-HU" dirty="0" smtClean="0"/>
              <a:t>„Értelmező” hangkeverés: </a:t>
            </a:r>
          </a:p>
          <a:p>
            <a:pPr lvl="1"/>
            <a:r>
              <a:rPr lang="hu-HU" dirty="0" smtClean="0"/>
              <a:t>a pódiumarányok a hangfelvételeken megváltoztathatók, a fontosnak talált szólamok kiemelhetők (analógia: a színpadi fejgép), </a:t>
            </a:r>
          </a:p>
          <a:p>
            <a:pPr lvl="1"/>
            <a:r>
              <a:rPr lang="hu-HU" dirty="0" smtClean="0"/>
              <a:t>de ezzel a hangmérnök beavatkozik a zeneszerző tevékenységébe!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97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leghangosabb és leghalkabb részek aránya, különbsége</a:t>
            </a:r>
          </a:p>
          <a:p>
            <a:r>
              <a:rPr lang="hu-HU" dirty="0" smtClean="0"/>
              <a:t>számos tényező befolyásolja</a:t>
            </a:r>
          </a:p>
          <a:p>
            <a:pPr lvl="1"/>
            <a:r>
              <a:rPr lang="hu-HU" dirty="0" smtClean="0"/>
              <a:t>az előadóra ható helyszíni körülmények</a:t>
            </a:r>
          </a:p>
          <a:p>
            <a:pPr lvl="1"/>
            <a:r>
              <a:rPr lang="hu-HU" dirty="0" smtClean="0"/>
              <a:t>az alkalmazott technika</a:t>
            </a:r>
          </a:p>
          <a:p>
            <a:r>
              <a:rPr lang="hu-HU" dirty="0" smtClean="0"/>
              <a:t>Alsó szintek meghatározója: alapzaj,</a:t>
            </a:r>
            <a:br>
              <a:rPr lang="hu-HU" dirty="0" smtClean="0"/>
            </a:br>
            <a:r>
              <a:rPr lang="hu-HU" dirty="0" smtClean="0"/>
              <a:t>                      felső szinteké: torzítás</a:t>
            </a:r>
          </a:p>
          <a:p>
            <a:r>
              <a:rPr lang="hu-HU" dirty="0" smtClean="0"/>
              <a:t>Hangversenytermi dinamika: &gt; 80 dB,</a:t>
            </a:r>
          </a:p>
          <a:p>
            <a:r>
              <a:rPr lang="hu-HU" dirty="0" smtClean="0"/>
              <a:t>AM rádió: sokkal kisebb, CD kb. </a:t>
            </a:r>
            <a:r>
              <a:rPr lang="hu-HU" dirty="0"/>
              <a:t>=</a:t>
            </a:r>
            <a:endParaRPr lang="hu-HU" dirty="0" smtClean="0"/>
          </a:p>
          <a:p>
            <a:r>
              <a:rPr lang="hu-HU" dirty="0" smtClean="0"/>
              <a:t>A korrekt átvitel érdekében komprimálni kell</a:t>
            </a:r>
          </a:p>
          <a:p>
            <a:pPr lvl="1"/>
            <a:r>
              <a:rPr lang="hu-HU" dirty="0" smtClean="0"/>
              <a:t>történhet manuálisan</a:t>
            </a:r>
          </a:p>
          <a:p>
            <a:pPr lvl="1"/>
            <a:r>
              <a:rPr lang="hu-HU" dirty="0" smtClean="0"/>
              <a:t>automatikusan (kompresszor )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8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dirty="0" smtClean="0"/>
              <a:t>Természetes vs. hangátviteli technikák dinamikája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4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„</a:t>
            </a:r>
            <a:r>
              <a:rPr lang="hu-HU" dirty="0" err="1" smtClean="0"/>
              <a:t>loudness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Mára egyre erősebb (hang)hatásokkal bombáz</a:t>
            </a:r>
            <a:br>
              <a:rPr lang="hu-HU" dirty="0" smtClean="0"/>
            </a:br>
            <a:r>
              <a:rPr lang="hu-HU" dirty="0" smtClean="0"/>
              <a:t>bennünket az ipar és kereskedelem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http://www.youtube.com/watch?v=3Gmex_4hreQ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6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Original  -  clipped  -  limited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4452" name="Picture 4" descr="Transient_unmod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3394"/>
            <a:ext cx="4484687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Transient_cl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8" y="2325511"/>
            <a:ext cx="447675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Transient_lim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76473"/>
            <a:ext cx="4516438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Remix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5476" name="Picture 4" descr="Oneofus_19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6084888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Oneofus_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6096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Hangszínezet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Mai eszközeinkkel nem jelentős hibaforrás</a:t>
            </a:r>
          </a:p>
          <a:p>
            <a:r>
              <a:rPr lang="hu-HU" dirty="0" smtClean="0"/>
              <a:t>Ha mégis, akkor eltéréseinek fő oka mikrofonozási probléma</a:t>
            </a:r>
          </a:p>
          <a:p>
            <a:r>
              <a:rPr lang="hu-HU" dirty="0" smtClean="0"/>
              <a:t>Egyes hangszerek hangja túl éles </a:t>
            </a:r>
          </a:p>
          <a:p>
            <a:pPr lvl="1"/>
            <a:r>
              <a:rPr lang="hu-HU" dirty="0" smtClean="0"/>
              <a:t>közeli mikrofon</a:t>
            </a:r>
          </a:p>
          <a:p>
            <a:pPr lvl="1"/>
            <a:r>
              <a:rPr lang="hu-HU" dirty="0" smtClean="0"/>
              <a:t>gyenge minőségű CD-játszó D/A konvertere</a:t>
            </a:r>
          </a:p>
          <a:p>
            <a:r>
              <a:rPr lang="hu-HU" dirty="0" smtClean="0"/>
              <a:t>Túl sok a basszus (hibás felvétel, vagy kulturálatlan lejátszási beállítás)</a:t>
            </a:r>
          </a:p>
          <a:p>
            <a:r>
              <a:rPr lang="hu-HU" dirty="0" smtClean="0"/>
              <a:t>Kiemelés közepes frekvenciákon  -  </a:t>
            </a:r>
            <a:r>
              <a:rPr lang="hu-HU" dirty="0" err="1" smtClean="0"/>
              <a:t>presens</a:t>
            </a:r>
            <a:r>
              <a:rPr lang="hu-HU" dirty="0" smtClean="0"/>
              <a:t> hatás</a:t>
            </a:r>
          </a:p>
          <a:p>
            <a:r>
              <a:rPr lang="hu-HU" dirty="0" smtClean="0"/>
              <a:t>Változik a hangszín – színész/mikrofon távolság</a:t>
            </a:r>
          </a:p>
          <a:p>
            <a:pPr lvl="1"/>
            <a:r>
              <a:rPr lang="hu-HU" dirty="0" smtClean="0"/>
              <a:t>ezért használnak egyre gyakrabban </a:t>
            </a:r>
            <a:r>
              <a:rPr lang="hu-HU" dirty="0" err="1" smtClean="0"/>
              <a:t>Lavallier-mikrofonokat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Zajok a hangfelvételeken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Hangtechnikai eredetű zajok</a:t>
            </a:r>
          </a:p>
          <a:p>
            <a:pPr lvl="1"/>
            <a:r>
              <a:rPr lang="hu-HU" dirty="0" smtClean="0"/>
              <a:t>búgás (brumm), sustorgás (</a:t>
            </a:r>
            <a:r>
              <a:rPr lang="hu-HU" dirty="0" err="1" smtClean="0"/>
              <a:t>suha</a:t>
            </a:r>
            <a:r>
              <a:rPr lang="hu-HU" dirty="0" smtClean="0"/>
              <a:t>), bithibák okozta pattogás</a:t>
            </a:r>
          </a:p>
          <a:p>
            <a:r>
              <a:rPr lang="hu-HU" dirty="0" smtClean="0"/>
              <a:t>Előadók által keltett zajok</a:t>
            </a:r>
          </a:p>
          <a:p>
            <a:pPr lvl="1"/>
            <a:r>
              <a:rPr lang="hu-HU" dirty="0" smtClean="0"/>
              <a:t>jazz-zongoristák dünnyögése, hangszeresek levegővétel, szuszogás, hegedűk „gépzaja”…</a:t>
            </a:r>
          </a:p>
          <a:p>
            <a:r>
              <a:rPr lang="hu-HU" dirty="0" smtClean="0"/>
              <a:t>Közönség zajai</a:t>
            </a:r>
          </a:p>
          <a:p>
            <a:pPr lvl="1"/>
            <a:r>
              <a:rPr lang="hu-HU" dirty="0" smtClean="0"/>
              <a:t>hitelessé teszi a felvételt, jazzben szereplővé válik (pl. taps)</a:t>
            </a:r>
          </a:p>
          <a:p>
            <a:pPr lvl="1"/>
            <a:r>
              <a:rPr lang="hu-HU" dirty="0" smtClean="0"/>
              <a:t>de zavaró is lehet</a:t>
            </a:r>
          </a:p>
          <a:p>
            <a:r>
              <a:rPr lang="hu-HU" dirty="0" smtClean="0"/>
              <a:t>elektromos és egyéb külső zavarok</a:t>
            </a:r>
          </a:p>
          <a:p>
            <a:pPr lvl="1"/>
            <a:r>
              <a:rPr lang="hu-HU" dirty="0" smtClean="0"/>
              <a:t>pl. tirisztoros, szellőztetett lámpák </a:t>
            </a:r>
          </a:p>
          <a:p>
            <a:pPr lvl="1"/>
            <a:r>
              <a:rPr lang="hu-HU" dirty="0" smtClean="0"/>
              <a:t>helyszín hiányos hanggátlása</a:t>
            </a:r>
          </a:p>
          <a:p>
            <a:pPr lvl="1"/>
            <a:r>
              <a:rPr lang="hu-HU" dirty="0" smtClean="0"/>
              <a:t>digitális technika nagyobb dinamikája miatt zavarok „bújnak elő”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6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675" y="2682700"/>
            <a:ext cx="8597900" cy="2510190"/>
          </a:xfrm>
        </p:spPr>
        <p:txBody>
          <a:bodyPr/>
          <a:lstStyle/>
          <a:p>
            <a:r>
              <a:rPr lang="hu-HU" dirty="0" smtClean="0"/>
              <a:t>Alapmunkák:</a:t>
            </a:r>
            <a:endParaRPr lang="hu-HU" dirty="0" smtClean="0"/>
          </a:p>
          <a:p>
            <a:pPr lvl="1"/>
            <a:r>
              <a:rPr lang="hu-HU" dirty="0" err="1" smtClean="0"/>
              <a:t>Újházy</a:t>
            </a:r>
            <a:r>
              <a:rPr lang="hu-HU" dirty="0" smtClean="0"/>
              <a:t> László: A hangfelvétel művészete. </a:t>
            </a:r>
            <a:br>
              <a:rPr lang="hu-HU" dirty="0" smtClean="0"/>
            </a:br>
            <a:r>
              <a:rPr lang="hu-HU" dirty="0" smtClean="0"/>
              <a:t>Műegyetemi Kiadó, Budapest, 2004.</a:t>
            </a:r>
          </a:p>
          <a:p>
            <a:pPr lvl="1"/>
            <a:r>
              <a:rPr lang="hu-HU" dirty="0" err="1" smtClean="0"/>
              <a:t>Lohr</a:t>
            </a:r>
            <a:r>
              <a:rPr lang="hu-HU" dirty="0" smtClean="0"/>
              <a:t> Ferenc: A filmhang hangkultúrája</a:t>
            </a:r>
            <a:br>
              <a:rPr lang="hu-HU" dirty="0" smtClean="0"/>
            </a:br>
            <a:r>
              <a:rPr lang="hu-HU" dirty="0" smtClean="0"/>
              <a:t>Magvető Kiadó, Budapest, 1968</a:t>
            </a:r>
            <a:r>
              <a:rPr lang="hu-HU" dirty="0" smtClean="0"/>
              <a:t>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9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 vagy zaj?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„Zajstúdió”  -  </a:t>
            </a:r>
            <a:r>
              <a:rPr lang="hu-HU" dirty="0" err="1" smtClean="0"/>
              <a:t>brrrrr</a:t>
            </a:r>
            <a:r>
              <a:rPr lang="hu-HU" dirty="0" smtClean="0"/>
              <a:t>!</a:t>
            </a:r>
          </a:p>
          <a:p>
            <a:r>
              <a:rPr lang="hu-HU" dirty="0" smtClean="0"/>
              <a:t>Zene mint fogyasztási termék</a:t>
            </a:r>
          </a:p>
          <a:p>
            <a:pPr lvl="1"/>
            <a:r>
              <a:rPr lang="hu-HU" dirty="0" smtClean="0"/>
              <a:t>akusztikai </a:t>
            </a:r>
            <a:r>
              <a:rPr lang="hu-HU" dirty="0"/>
              <a:t>parfüm &lt;&gt; akusztikai </a:t>
            </a:r>
            <a:r>
              <a:rPr lang="hu-HU" dirty="0" smtClean="0"/>
              <a:t>pacsuli!</a:t>
            </a:r>
          </a:p>
          <a:p>
            <a:pPr lvl="1"/>
            <a:r>
              <a:rPr lang="hu-HU" dirty="0" smtClean="0"/>
              <a:t>mindent elönt, de terjed az ízléstelenség is</a:t>
            </a:r>
          </a:p>
          <a:p>
            <a:r>
              <a:rPr lang="hu-HU" dirty="0" smtClean="0"/>
              <a:t>Ellentétes tendenciák:</a:t>
            </a:r>
            <a:endParaRPr lang="hu-HU" dirty="0"/>
          </a:p>
          <a:p>
            <a:pPr lvl="1"/>
            <a:r>
              <a:rPr lang="hu-HU" dirty="0"/>
              <a:t>jó minőségű rendszerek </a:t>
            </a:r>
            <a:r>
              <a:rPr lang="hu-HU" dirty="0" smtClean="0"/>
              <a:t>terjednek, de</a:t>
            </a:r>
            <a:endParaRPr lang="hu-HU" dirty="0"/>
          </a:p>
          <a:p>
            <a:pPr lvl="1"/>
            <a:r>
              <a:rPr lang="hu-HU" dirty="0"/>
              <a:t>a technikai fejlődés nem egyértelműen </a:t>
            </a:r>
            <a:r>
              <a:rPr lang="hu-HU" dirty="0" smtClean="0"/>
              <a:t>pozitív (pl. MP3)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46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kép és hang szerepe, viszonya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Történeti sorrend: </a:t>
            </a:r>
          </a:p>
          <a:p>
            <a:pPr lvl="1"/>
            <a:r>
              <a:rPr lang="hu-HU"/>
              <a:t>Edison fonográfja korábbi, mint a Lumi</a:t>
            </a:r>
            <a:r>
              <a:rPr lang="en-US">
                <a:cs typeface="Arial" pitchFamily="34" charset="0"/>
              </a:rPr>
              <a:t>è</a:t>
            </a:r>
            <a:r>
              <a:rPr lang="hu-HU">
                <a:cs typeface="Arial" pitchFamily="34" charset="0"/>
              </a:rPr>
              <a:t>re-fivérek mozgóképe!</a:t>
            </a:r>
          </a:p>
          <a:p>
            <a:pPr lvl="1"/>
            <a:r>
              <a:rPr lang="hu-HU">
                <a:cs typeface="Arial" pitchFamily="34" charset="0"/>
              </a:rPr>
              <a:t>Némafilm:		zongora</a:t>
            </a:r>
          </a:p>
          <a:p>
            <a:pPr lvl="1"/>
            <a:r>
              <a:rPr lang="hu-HU">
                <a:cs typeface="Arial" pitchFamily="34" charset="0"/>
              </a:rPr>
              <a:t>  			zongora+narrátor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zenekar + narrátor tölcsérrel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zene: kezdetben kész zene, később dedikált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narrátor helyett feliratok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 			film+szinkron hanglemez</a:t>
            </a:r>
          </a:p>
          <a:p>
            <a:pPr lvl="1"/>
            <a:r>
              <a:rPr lang="hu-HU">
                <a:cs typeface="Arial" pitchFamily="34" charset="0"/>
              </a:rPr>
              <a:t>hangosfilm: forradalmasít, de ellentmondásos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fényhang (intenzitásos és trnszverzális)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CinemaScope: mágneshang, 4 csat</a:t>
            </a:r>
            <a:br>
              <a:rPr lang="hu-HU">
                <a:cs typeface="Arial" pitchFamily="34" charset="0"/>
              </a:rPr>
            </a:br>
            <a:r>
              <a:rPr lang="hu-HU">
                <a:cs typeface="Arial" pitchFamily="34" charset="0"/>
              </a:rPr>
              <a:t>			Dolby Digital (surround hang, házimozi)</a:t>
            </a:r>
          </a:p>
          <a:p>
            <a:pPr lvl="1"/>
            <a:r>
              <a:rPr lang="hu-HU">
                <a:cs typeface="Arial" pitchFamily="34" charset="0"/>
              </a:rPr>
              <a:t>TV: egyre nagyobb, egyre részletesebb, de a hang alig fejlődik</a:t>
            </a:r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>
            <a:normAutofit fontScale="92500"/>
          </a:bodyPr>
          <a:lstStyle/>
          <a:p>
            <a:r>
              <a:rPr lang="hu-HU" dirty="0"/>
              <a:t>A hang másodlagos a képhez képest</a:t>
            </a:r>
          </a:p>
          <a:p>
            <a:pPr lvl="1"/>
            <a:r>
              <a:rPr lang="hu-HU" dirty="0"/>
              <a:t>történetileg később jött, „kísérő”</a:t>
            </a:r>
          </a:p>
          <a:p>
            <a:pPr lvl="1"/>
            <a:r>
              <a:rPr lang="hu-HU" dirty="0"/>
              <a:t>nem a helyszínen készül (utószinkron)</a:t>
            </a:r>
          </a:p>
          <a:p>
            <a:pPr lvl="1"/>
            <a:r>
              <a:rPr lang="hu-HU" dirty="0"/>
              <a:t>a rendezők főként vizuális beállítottságúak</a:t>
            </a:r>
          </a:p>
          <a:p>
            <a:pPr lvl="1"/>
            <a:r>
              <a:rPr lang="hu-HU" dirty="0"/>
              <a:t>képzés</a:t>
            </a:r>
          </a:p>
          <a:p>
            <a:pPr lvl="1"/>
            <a:endParaRPr lang="hu-HU" dirty="0"/>
          </a:p>
          <a:p>
            <a:r>
              <a:rPr lang="hu-HU" dirty="0"/>
              <a:t>Jó rendező kezében a hang fontos tényező a mondanivaló kifejezésében, az érzelmi mondanivaló fokozásában</a:t>
            </a:r>
          </a:p>
          <a:p>
            <a:pPr lvl="1"/>
            <a:r>
              <a:rPr lang="hu-HU" dirty="0"/>
              <a:t>a hang szabadabban engedi a fantáziát, asszociációkat</a:t>
            </a:r>
          </a:p>
          <a:p>
            <a:pPr lvl="1"/>
            <a:r>
              <a:rPr lang="hu-HU" dirty="0"/>
              <a:t>többet, mást mondhat, árnyaltabban fejezhet ki mondanivalót</a:t>
            </a:r>
          </a:p>
          <a:p>
            <a:endParaRPr lang="hu-HU" dirty="0"/>
          </a:p>
          <a:p>
            <a:r>
              <a:rPr lang="hu-HU" dirty="0"/>
              <a:t>Példák</a:t>
            </a:r>
          </a:p>
          <a:p>
            <a:pPr lvl="1"/>
            <a:r>
              <a:rPr lang="hu-HU" dirty="0"/>
              <a:t>Amadeus</a:t>
            </a:r>
          </a:p>
          <a:p>
            <a:pPr lvl="1"/>
            <a:r>
              <a:rPr lang="hu-HU" dirty="0"/>
              <a:t>Szerelmem, Hirosima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kép és hang szerepe, viszonya / 2</a:t>
            </a:r>
          </a:p>
        </p:txBody>
      </p:sp>
    </p:spTree>
    <p:extLst>
      <p:ext uri="{BB962C8B-B14F-4D97-AF65-F5344CB8AC3E}">
        <p14:creationId xmlns:p14="http://schemas.microsoft.com/office/powerpoint/2010/main" val="14959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Hangelemek a film/tv művészetben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Beszéd</a:t>
            </a:r>
          </a:p>
          <a:p>
            <a:pPr lvl="1"/>
            <a:r>
              <a:rPr lang="hu-HU"/>
              <a:t>vezérhang</a:t>
            </a:r>
          </a:p>
          <a:p>
            <a:pPr lvl="1"/>
            <a:r>
              <a:rPr lang="hu-HU"/>
              <a:t>helyszíni felvételek – dokumentarista filmezés</a:t>
            </a:r>
          </a:p>
          <a:p>
            <a:pPr lvl="1"/>
            <a:r>
              <a:rPr lang="hu-HU"/>
              <a:t>utószinkron</a:t>
            </a:r>
          </a:p>
          <a:p>
            <a:pPr lvl="1"/>
            <a:r>
              <a:rPr lang="hu-HU"/>
              <a:t>szinkron</a:t>
            </a:r>
          </a:p>
          <a:p>
            <a:r>
              <a:rPr lang="hu-HU"/>
              <a:t>ének </a:t>
            </a:r>
          </a:p>
          <a:p>
            <a:pPr lvl="1"/>
            <a:r>
              <a:rPr lang="hu-HU"/>
              <a:t>dramaturgiai szerep (Fellini: Országúton)</a:t>
            </a:r>
          </a:p>
          <a:p>
            <a:pPr lvl="1"/>
            <a:r>
              <a:rPr lang="hu-HU"/>
              <a:t>zenés film</a:t>
            </a:r>
          </a:p>
          <a:p>
            <a:r>
              <a:rPr lang="hu-HU"/>
              <a:t>zene</a:t>
            </a:r>
          </a:p>
          <a:p>
            <a:pPr lvl="1"/>
            <a:r>
              <a:rPr lang="hu-HU"/>
              <a:t>leggyakrabban alárendelt szerep, DE …</a:t>
            </a:r>
          </a:p>
          <a:p>
            <a:r>
              <a:rPr lang="hu-HU"/>
              <a:t>zörej (hangkulissza)</a:t>
            </a:r>
          </a:p>
          <a:p>
            <a:pPr lvl="1"/>
            <a:r>
              <a:rPr lang="hu-HU"/>
              <a:t>kritikus lehet</a:t>
            </a:r>
          </a:p>
          <a:p>
            <a:pPr lvl="1"/>
            <a:r>
              <a:rPr lang="hu-HU"/>
              <a:t>külön sávon</a:t>
            </a:r>
          </a:p>
        </p:txBody>
      </p:sp>
    </p:spTree>
    <p:extLst>
      <p:ext uri="{BB962C8B-B14F-4D97-AF65-F5344CB8AC3E}">
        <p14:creationId xmlns:p14="http://schemas.microsoft.com/office/powerpoint/2010/main" val="314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hangfelvételi technika </a:t>
            </a:r>
          </a:p>
          <a:p>
            <a:pPr lvl="1"/>
            <a:r>
              <a:rPr lang="hu-HU" dirty="0" smtClean="0"/>
              <a:t>még </a:t>
            </a:r>
            <a:r>
              <a:rPr lang="hu-HU" dirty="0" err="1" smtClean="0"/>
              <a:t>hangversenyközvetítések</a:t>
            </a:r>
            <a:r>
              <a:rPr lang="hu-HU" dirty="0" smtClean="0"/>
              <a:t> esetén is újrateremtés</a:t>
            </a:r>
          </a:p>
          <a:p>
            <a:pPr lvl="1"/>
            <a:r>
              <a:rPr lang="hu-HU" dirty="0" smtClean="0"/>
              <a:t>pop-rock felvételek esetében pedig legnagyobbrészt szintetikus - létrehozás</a:t>
            </a:r>
          </a:p>
          <a:p>
            <a:r>
              <a:rPr lang="hu-HU" dirty="0" smtClean="0"/>
              <a:t>Mindkét esetben meghatározó szerepel van a zenei rendezőnek (zenei megformálás) és a hangmérnöknek (technikai megvalósítás)</a:t>
            </a:r>
          </a:p>
          <a:p>
            <a:r>
              <a:rPr lang="hu-HU" dirty="0" smtClean="0"/>
              <a:t>Az újra törekvés nem lehet gátja az ízlésnek </a:t>
            </a:r>
          </a:p>
          <a:p>
            <a:r>
              <a:rPr lang="hu-HU" dirty="0" smtClean="0"/>
              <a:t>Az emberi hallás tulajdonságai és korlátai nem hagyhatók figyelmen kívül</a:t>
            </a:r>
          </a:p>
          <a:p>
            <a:r>
              <a:rPr lang="hu-HU" dirty="0" smtClean="0"/>
              <a:t>a technika egyre kevésbé korlátoz, az emberi tevékenység egyre meghatározóbb</a:t>
            </a:r>
          </a:p>
          <a:p>
            <a:r>
              <a:rPr lang="hu-HU" dirty="0" smtClean="0"/>
              <a:t>az írástudók felelőssége helyébe a „hallók felelőssége” lép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9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hangtechnika feladata, ágai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564444" y="2325507"/>
            <a:ext cx="2257778" cy="564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4848577" y="1411109"/>
            <a:ext cx="2257778" cy="5644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88622" y="2421458"/>
            <a:ext cx="2009422" cy="38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Helyszíni jelenlét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972755" y="1484486"/>
            <a:ext cx="2009422" cy="38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Hangfelvétel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3719688" y="2325507"/>
            <a:ext cx="2257778" cy="5644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6237109" y="2325506"/>
            <a:ext cx="2257778" cy="5644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747913" y="2423063"/>
            <a:ext cx="22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Helyszíni közvetítés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37109" y="2421458"/>
            <a:ext cx="22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Hangrögzítés</a:t>
            </a:r>
            <a:endParaRPr lang="hu-HU" dirty="0"/>
          </a:p>
        </p:txBody>
      </p:sp>
      <p:cxnSp>
        <p:nvCxnSpPr>
          <p:cNvPr id="16" name="Egyenes összekötő nyíllal 15"/>
          <p:cNvCxnSpPr>
            <a:endCxn id="11" idx="1"/>
          </p:cNvCxnSpPr>
          <p:nvPr/>
        </p:nvCxnSpPr>
        <p:spPr>
          <a:xfrm>
            <a:off x="2822222" y="2607729"/>
            <a:ext cx="897466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Lekerekített téglalap 16"/>
          <p:cNvSpPr/>
          <p:nvPr/>
        </p:nvSpPr>
        <p:spPr>
          <a:xfrm>
            <a:off x="6270972" y="3070569"/>
            <a:ext cx="2257778" cy="5644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6310486" y="3838217"/>
            <a:ext cx="2257778" cy="5644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6285084" y="3168125"/>
            <a:ext cx="22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Tömörítés, tárolás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338711" y="3935773"/>
            <a:ext cx="22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Visszajátszás</a:t>
            </a:r>
            <a:endParaRPr lang="hu-HU" dirty="0"/>
          </a:p>
        </p:txBody>
      </p:sp>
      <p:cxnSp>
        <p:nvCxnSpPr>
          <p:cNvPr id="22" name="Görbe összekötő 21"/>
          <p:cNvCxnSpPr>
            <a:stCxn id="20" idx="1"/>
          </p:cNvCxnSpPr>
          <p:nvPr/>
        </p:nvCxnSpPr>
        <p:spPr>
          <a:xfrm rot="10800000">
            <a:off x="2822223" y="2709333"/>
            <a:ext cx="3516489" cy="1411106"/>
          </a:xfrm>
          <a:prstGeom prst="curvedConnector3">
            <a:avLst>
              <a:gd name="adj1" fmla="val 77930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824089" y="4402662"/>
            <a:ext cx="470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lenne a cél, hogy a hallgató a helyszínen érezze magát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24089" y="5418752"/>
            <a:ext cx="51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 általában lehetetlen, ezért a hangtechnika a hallgatót nem </a:t>
            </a:r>
            <a:r>
              <a:rPr lang="hu-HU" b="1" dirty="0" smtClean="0"/>
              <a:t>behelyezi</a:t>
            </a:r>
            <a:r>
              <a:rPr lang="hu-HU" dirty="0" smtClean="0"/>
              <a:t> az eredeti térbe, hanem valami </a:t>
            </a:r>
            <a:r>
              <a:rPr lang="hu-HU" b="1" dirty="0" smtClean="0"/>
              <a:t>hasonlót újjáteremt a számára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222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 reprodukciót meghatározó paraméterek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Teremhatás, teremérzet</a:t>
            </a:r>
          </a:p>
          <a:p>
            <a:pPr lvl="1"/>
            <a:r>
              <a:rPr lang="hu-HU" dirty="0" smtClean="0"/>
              <a:t>utózengési idő (fizikai, mérhető paraméter)</a:t>
            </a:r>
          </a:p>
          <a:p>
            <a:pPr lvl="1"/>
            <a:r>
              <a:rPr lang="hu-HU" dirty="0" smtClean="0"/>
              <a:t>mélységi megjelenés</a:t>
            </a:r>
          </a:p>
          <a:p>
            <a:pPr lvl="1"/>
            <a:r>
              <a:rPr lang="hu-HU" dirty="0" smtClean="0"/>
              <a:t>a zengés kiegyensúlyozottsága</a:t>
            </a:r>
          </a:p>
          <a:p>
            <a:r>
              <a:rPr lang="hu-HU" dirty="0" smtClean="0"/>
              <a:t>Sztereóhatás</a:t>
            </a:r>
          </a:p>
          <a:p>
            <a:pPr lvl="1"/>
            <a:r>
              <a:rPr lang="hu-HU" dirty="0" smtClean="0"/>
              <a:t>irányok érzékelhetősége</a:t>
            </a:r>
          </a:p>
          <a:p>
            <a:pPr lvl="1"/>
            <a:r>
              <a:rPr lang="hu-HU" dirty="0" smtClean="0"/>
              <a:t>irány-egyensúly</a:t>
            </a:r>
          </a:p>
          <a:p>
            <a:pPr lvl="1"/>
            <a:r>
              <a:rPr lang="hu-HU" dirty="0" smtClean="0"/>
              <a:t>iránystabilitás</a:t>
            </a:r>
          </a:p>
          <a:p>
            <a:pPr lvl="1"/>
            <a:r>
              <a:rPr lang="hu-HU" dirty="0" smtClean="0"/>
              <a:t>hangkép szélessége</a:t>
            </a:r>
          </a:p>
          <a:p>
            <a:r>
              <a:rPr lang="hu-HU" dirty="0" smtClean="0"/>
              <a:t>Hangzásegyensúly</a:t>
            </a:r>
          </a:p>
          <a:p>
            <a:pPr lvl="1"/>
            <a:r>
              <a:rPr lang="hu-HU" dirty="0" smtClean="0"/>
              <a:t>alapvetően zenei tényező, de befolyásolja a technika</a:t>
            </a:r>
          </a:p>
          <a:p>
            <a:r>
              <a:rPr lang="hu-HU" dirty="0" smtClean="0"/>
              <a:t>Dinamika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teremhatás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egyik legfeltűnőbb jellemző: ugyanazon források esetében is alapvetően más hangkép alakul ki zárt térben</a:t>
            </a:r>
          </a:p>
          <a:p>
            <a:pPr lvl="1"/>
            <a:r>
              <a:rPr lang="hu-HU" dirty="0" smtClean="0"/>
              <a:t>koronként, zenei stílusonként változik</a:t>
            </a:r>
          </a:p>
          <a:p>
            <a:r>
              <a:rPr lang="hu-HU" dirty="0" smtClean="0"/>
              <a:t>Nagy kérdés: természetes vagy mesterséges legyen a hangtér?</a:t>
            </a:r>
          </a:p>
          <a:p>
            <a:pPr lvl="1"/>
            <a:r>
              <a:rPr lang="hu-HU" dirty="0" smtClean="0"/>
              <a:t>kezdetben súlyos technikai korlátok</a:t>
            </a:r>
          </a:p>
          <a:p>
            <a:pPr lvl="1"/>
            <a:r>
              <a:rPr lang="hu-HU" dirty="0" smtClean="0"/>
              <a:t>igyekeztek teljesen semleges, csillapított teret képezni</a:t>
            </a:r>
          </a:p>
          <a:p>
            <a:pPr lvl="1"/>
            <a:r>
              <a:rPr lang="hu-HU" dirty="0" smtClean="0"/>
              <a:t>ahogy nőnek a stúdiók, megjelennek a teremhangok</a:t>
            </a:r>
          </a:p>
          <a:p>
            <a:pPr lvl="1"/>
            <a:r>
              <a:rPr lang="hu-HU" dirty="0" smtClean="0"/>
              <a:t>akusztikailag is tervezett stúdió </a:t>
            </a:r>
            <a:br>
              <a:rPr lang="hu-HU" dirty="0" smtClean="0"/>
            </a:br>
            <a:r>
              <a:rPr lang="hu-HU" dirty="0" smtClean="0"/>
              <a:t>(MR 6-os stúdió, Békésy/Dohnányi)</a:t>
            </a:r>
          </a:p>
          <a:p>
            <a:pPr lvl="1"/>
            <a:r>
              <a:rPr lang="hu-HU" dirty="0" smtClean="0"/>
              <a:t>mesterséges zengetés (csempézett terem, rugós zengető, zengő lemez, majd digitális processzorok)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01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Egy kiváló terem: a MR 6-os stúdiója </a:t>
            </a:r>
            <a:r>
              <a:rPr lang="hu-HU" sz="2800" dirty="0" smtClean="0"/>
              <a:t>egykor…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Tervezte: Békésy György (Nobel-díjas mérnök, akusztikus és halláskutató)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8" name="Picture 4" descr="http://2.bp.blogspot.com/_bdknuSYoLk8/SlssOVZ_lUI/AAAAAAAAAic/bSdOfvGAagQ/s400/b%C3%A9k%C3%A9sy+gy%C3%B6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" y="1625600"/>
            <a:ext cx="1791854" cy="22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ostamuzeum.hu/data/uploads/photos/16268/8534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26" y="1704622"/>
            <a:ext cx="6297811" cy="45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és ma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0" y="1531233"/>
            <a:ext cx="7033417" cy="4688945"/>
          </a:xfrm>
        </p:spPr>
      </p:pic>
    </p:spTree>
    <p:extLst>
      <p:ext uri="{BB962C8B-B14F-4D97-AF65-F5344CB8AC3E}">
        <p14:creationId xmlns:p14="http://schemas.microsoft.com/office/powerpoint/2010/main" val="26079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Sztereóhatás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Igen sok irányból érnek hanghatások  </a:t>
            </a:r>
            <a:br>
              <a:rPr lang="hu-HU" dirty="0" smtClean="0"/>
            </a:br>
            <a:r>
              <a:rPr lang="hu-HU" dirty="0" smtClean="0"/>
              <a:t>---</a:t>
            </a:r>
            <a:r>
              <a:rPr lang="hu-HU" sz="2000" dirty="0" smtClean="0"/>
              <a:t>&gt;  csak végtelen számú hangszóróval lehetne megoldani</a:t>
            </a:r>
          </a:p>
          <a:p>
            <a:r>
              <a:rPr lang="hu-HU" sz="2000" dirty="0" smtClean="0"/>
              <a:t>Első megoldás: két hangszóró, optimális esetben egyenlő oldalú háromszögben a hallgatóval (szigorúan tengelyben!)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grpSp>
        <p:nvGrpSpPr>
          <p:cNvPr id="14" name="Csoportba foglalás 13"/>
          <p:cNvGrpSpPr>
            <a:grpSpLocks noChangeAspect="1"/>
          </p:cNvGrpSpPr>
          <p:nvPr/>
        </p:nvGrpSpPr>
        <p:grpSpPr>
          <a:xfrm>
            <a:off x="2694359" y="3337564"/>
            <a:ext cx="487546" cy="307497"/>
            <a:chOff x="1418128" y="3115434"/>
            <a:chExt cx="975091" cy="614994"/>
          </a:xfrm>
        </p:grpSpPr>
        <p:sp>
          <p:nvSpPr>
            <p:cNvPr id="7" name="Téglalap 6"/>
            <p:cNvSpPr/>
            <p:nvPr/>
          </p:nvSpPr>
          <p:spPr>
            <a:xfrm>
              <a:off x="1642683" y="3115434"/>
              <a:ext cx="525982" cy="3398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1418128" y="3455299"/>
              <a:ext cx="975091" cy="275129"/>
            </a:xfrm>
            <a:custGeom>
              <a:avLst/>
              <a:gdLst>
                <a:gd name="connsiteX0" fmla="*/ 214439 w 942722"/>
                <a:gd name="connsiteY0" fmla="*/ 0 h 275129"/>
                <a:gd name="connsiteX1" fmla="*/ 0 w 942722"/>
                <a:gd name="connsiteY1" fmla="*/ 275129 h 275129"/>
                <a:gd name="connsiteX2" fmla="*/ 942722 w 942722"/>
                <a:gd name="connsiteY2" fmla="*/ 271083 h 275129"/>
                <a:gd name="connsiteX3" fmla="*/ 740421 w 942722"/>
                <a:gd name="connsiteY3" fmla="*/ 8092 h 2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722" h="275129">
                  <a:moveTo>
                    <a:pt x="214439" y="0"/>
                  </a:moveTo>
                  <a:lnTo>
                    <a:pt x="0" y="275129"/>
                  </a:lnTo>
                  <a:lnTo>
                    <a:pt x="942722" y="271083"/>
                  </a:lnTo>
                  <a:lnTo>
                    <a:pt x="740421" y="80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3959597" y="5262761"/>
            <a:ext cx="870567" cy="803708"/>
            <a:chOff x="2063469" y="3932729"/>
            <a:chExt cx="1091750" cy="1043873"/>
          </a:xfrm>
        </p:grpSpPr>
        <p:sp>
          <p:nvSpPr>
            <p:cNvPr id="18" name="Ellipszis 17"/>
            <p:cNvSpPr/>
            <p:nvPr/>
          </p:nvSpPr>
          <p:spPr>
            <a:xfrm>
              <a:off x="2168665" y="4070294"/>
              <a:ext cx="886078" cy="9063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0" name="Egyenes összekötő 19"/>
            <p:cNvCxnSpPr/>
            <p:nvPr/>
          </p:nvCxnSpPr>
          <p:spPr>
            <a:xfrm flipV="1">
              <a:off x="2506508" y="3932729"/>
              <a:ext cx="105196" cy="137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2611704" y="3932729"/>
              <a:ext cx="88088" cy="144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Ív 24"/>
            <p:cNvSpPr/>
            <p:nvPr/>
          </p:nvSpPr>
          <p:spPr>
            <a:xfrm flipH="1">
              <a:off x="2063469" y="4393975"/>
              <a:ext cx="210392" cy="299405"/>
            </a:xfrm>
            <a:prstGeom prst="arc">
              <a:avLst>
                <a:gd name="adj1" fmla="val 16200000"/>
                <a:gd name="adj2" fmla="val 544523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Ív 25"/>
            <p:cNvSpPr/>
            <p:nvPr/>
          </p:nvSpPr>
          <p:spPr>
            <a:xfrm>
              <a:off x="2934036" y="4373744"/>
              <a:ext cx="221183" cy="299405"/>
            </a:xfrm>
            <a:prstGeom prst="arc">
              <a:avLst>
                <a:gd name="adj1" fmla="val 16200000"/>
                <a:gd name="adj2" fmla="val 544523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>
            <a:grpSpLocks noChangeAspect="1"/>
          </p:cNvGrpSpPr>
          <p:nvPr/>
        </p:nvGrpSpPr>
        <p:grpSpPr>
          <a:xfrm>
            <a:off x="5547714" y="3330372"/>
            <a:ext cx="487546" cy="307497"/>
            <a:chOff x="1418128" y="3115434"/>
            <a:chExt cx="975091" cy="614994"/>
          </a:xfrm>
        </p:grpSpPr>
        <p:sp>
          <p:nvSpPr>
            <p:cNvPr id="29" name="Téglalap 28"/>
            <p:cNvSpPr/>
            <p:nvPr/>
          </p:nvSpPr>
          <p:spPr>
            <a:xfrm>
              <a:off x="1642683" y="3115434"/>
              <a:ext cx="525982" cy="3398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1418128" y="3455299"/>
              <a:ext cx="975091" cy="275129"/>
            </a:xfrm>
            <a:custGeom>
              <a:avLst/>
              <a:gdLst>
                <a:gd name="connsiteX0" fmla="*/ 214439 w 942722"/>
                <a:gd name="connsiteY0" fmla="*/ 0 h 275129"/>
                <a:gd name="connsiteX1" fmla="*/ 0 w 942722"/>
                <a:gd name="connsiteY1" fmla="*/ 275129 h 275129"/>
                <a:gd name="connsiteX2" fmla="*/ 942722 w 942722"/>
                <a:gd name="connsiteY2" fmla="*/ 271083 h 275129"/>
                <a:gd name="connsiteX3" fmla="*/ 740421 w 942722"/>
                <a:gd name="connsiteY3" fmla="*/ 8092 h 2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722" h="275129">
                  <a:moveTo>
                    <a:pt x="214439" y="0"/>
                  </a:moveTo>
                  <a:lnTo>
                    <a:pt x="0" y="275129"/>
                  </a:lnTo>
                  <a:lnTo>
                    <a:pt x="942722" y="271083"/>
                  </a:lnTo>
                  <a:lnTo>
                    <a:pt x="740421" y="80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32" name="Egyenes összekötő 31"/>
          <p:cNvCxnSpPr/>
          <p:nvPr/>
        </p:nvCxnSpPr>
        <p:spPr>
          <a:xfrm>
            <a:off x="1851378" y="3645062"/>
            <a:ext cx="5328355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2938132" y="3645062"/>
            <a:ext cx="1458630" cy="207251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>
            <a:off x="4431884" y="3645062"/>
            <a:ext cx="1359603" cy="20880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7179733" y="3453204"/>
            <a:ext cx="9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bázis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396762" y="2799644"/>
            <a:ext cx="0" cy="3522134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 rot="16200000">
            <a:off x="4118584" y="2848697"/>
            <a:ext cx="94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tengely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sztereóhatás elemei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irányok érzékelhetősége</a:t>
            </a:r>
          </a:p>
          <a:p>
            <a:pPr lvl="1"/>
            <a:r>
              <a:rPr lang="hu-HU" dirty="0" smtClean="0"/>
              <a:t>a hangszórók általában intenzitás alapján állítják elő</a:t>
            </a:r>
          </a:p>
          <a:p>
            <a:r>
              <a:rPr lang="hu-HU" dirty="0" smtClean="0"/>
              <a:t>Irányegyensúly</a:t>
            </a:r>
          </a:p>
          <a:p>
            <a:pPr lvl="1"/>
            <a:r>
              <a:rPr lang="hu-HU" dirty="0" smtClean="0"/>
              <a:t>a hangkép kiegyensúlyozottsága </a:t>
            </a:r>
          </a:p>
          <a:p>
            <a:pPr lvl="1"/>
            <a:r>
              <a:rPr lang="hu-HU" dirty="0" smtClean="0"/>
              <a:t>a hangkép nem </a:t>
            </a:r>
            <a:r>
              <a:rPr lang="hu-HU" dirty="0"/>
              <a:t>lehet „lyukas” (center hangszóró hiánya, </a:t>
            </a:r>
            <a:r>
              <a:rPr lang="hu-HU" dirty="0" err="1"/>
              <a:t>ping-pong</a:t>
            </a:r>
            <a:r>
              <a:rPr lang="hu-HU" dirty="0"/>
              <a:t> effektus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Iránystabilitás</a:t>
            </a:r>
          </a:p>
          <a:p>
            <a:pPr lvl="1"/>
            <a:r>
              <a:rPr lang="hu-HU" dirty="0" smtClean="0"/>
              <a:t>álló hangforrás esetén a konkrét irányok nem változnak</a:t>
            </a:r>
          </a:p>
          <a:p>
            <a:pPr lvl="1"/>
            <a:r>
              <a:rPr lang="hu-HU" dirty="0" smtClean="0"/>
              <a:t>problematikus, ha a forrás mozog (operai, színházi közvetítés)</a:t>
            </a:r>
          </a:p>
          <a:p>
            <a:r>
              <a:rPr lang="hu-HU" dirty="0" smtClean="0"/>
              <a:t>a hangkép szélessége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Hangkultúra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69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241</TotalTime>
  <Words>936</Words>
  <Application>Microsoft Office PowerPoint</Application>
  <PresentationFormat>Diavetítés a képernyőre (4:3 oldalarány)</PresentationFormat>
  <Paragraphs>230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HRSZ</vt:lpstr>
      <vt:lpstr>A hangtechnika esztétikai kérdései – A hangok kultúrája </vt:lpstr>
      <vt:lpstr>Irodalom</vt:lpstr>
      <vt:lpstr>A hangtechnika feladata, ágai</vt:lpstr>
      <vt:lpstr>A reprodukciót meghatározó paraméterek</vt:lpstr>
      <vt:lpstr>A teremhatás</vt:lpstr>
      <vt:lpstr>Egy kiváló terem: a MR 6-os stúdiója egykor…</vt:lpstr>
      <vt:lpstr>… és ma</vt:lpstr>
      <vt:lpstr>Sztereóhatás</vt:lpstr>
      <vt:lpstr>A sztereóhatás elemei</vt:lpstr>
      <vt:lpstr>Többcsatornás rendszerek</vt:lpstr>
      <vt:lpstr>Hangtisztaság</vt:lpstr>
      <vt:lpstr>Teremhatás, sztereóhatás és hangtisztaság</vt:lpstr>
      <vt:lpstr>Dinamika</vt:lpstr>
      <vt:lpstr>Természetes vs. hangátviteli technikák dinamikája</vt:lpstr>
      <vt:lpstr>The „loudness war”</vt:lpstr>
      <vt:lpstr>Original  -  clipped  -  limited</vt:lpstr>
      <vt:lpstr>Remix</vt:lpstr>
      <vt:lpstr>Hangszínezet</vt:lpstr>
      <vt:lpstr>Zajok a hangfelvételeken</vt:lpstr>
      <vt:lpstr>Zene vagy zaj?</vt:lpstr>
      <vt:lpstr>A kép és hang szerepe, viszonya</vt:lpstr>
      <vt:lpstr>A kép és hang szerepe, viszonya / 2</vt:lpstr>
      <vt:lpstr>Hangelemek a film/tv művészetben</vt:lpstr>
      <vt:lpstr>Összefoglalás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46</cp:revision>
  <dcterms:created xsi:type="dcterms:W3CDTF">2013-02-08T13:47:53Z</dcterms:created>
  <dcterms:modified xsi:type="dcterms:W3CDTF">2013-03-31T23:16:03Z</dcterms:modified>
</cp:coreProperties>
</file>