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300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17.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6013" y="76200"/>
            <a:ext cx="8027987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320675" y="1068388"/>
            <a:ext cx="8597900" cy="5367337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Előadás címe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D970-6A03-4E00-A8B1-A6744D7214F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©  Előadó Neve, Híradástechnikai Tanszék    Budapesti Műszaki és Gazdaságtudományi Egyetem</a:t>
            </a:r>
          </a:p>
        </p:txBody>
      </p:sp>
    </p:spTree>
    <p:extLst>
      <p:ext uri="{BB962C8B-B14F-4D97-AF65-F5344CB8AC3E}">
        <p14:creationId xmlns:p14="http://schemas.microsoft.com/office/powerpoint/2010/main" val="90034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     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6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/>
              <a:t>A hallás és a </a:t>
            </a:r>
            <a:r>
              <a:rPr lang="hu-HU" dirty="0" err="1"/>
              <a:t>pszichoakusztika</a:t>
            </a:r>
            <a:r>
              <a:rPr lang="hu-HU" dirty="0"/>
              <a:t> alapfogalmai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Virtuális akusztika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536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536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B8986A-ED1A-4067-8DD3-8F5B7D3C8BD7}" type="slidenum">
              <a:rPr lang="hu-HU" smtClean="0">
                <a:solidFill>
                  <a:schemeClr val="bg1"/>
                </a:solidFill>
              </a:rPr>
              <a:pPr eaLnBrk="1" hangingPunct="1"/>
              <a:t>10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5366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7" name="Picture 4" descr="800px-VR-He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570038"/>
            <a:ext cx="65484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638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7BB77-AAF5-4D55-B39B-996720D262B3}" type="slidenum">
              <a:rPr lang="hu-HU" smtClean="0">
                <a:solidFill>
                  <a:schemeClr val="bg1"/>
                </a:solidFill>
              </a:rPr>
              <a:pPr eaLnBrk="1" hangingPunct="1"/>
              <a:t>11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6388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525" y="0"/>
            <a:ext cx="7992000" cy="792163"/>
          </a:xfrm>
        </p:spPr>
        <p:txBody>
          <a:bodyPr/>
          <a:lstStyle/>
          <a:p>
            <a:pPr eaLnBrk="1" hangingPunct="1"/>
            <a:r>
              <a:rPr lang="hu-HU" dirty="0" smtClean="0"/>
              <a:t>Elfedés keskenysávú zajra</a:t>
            </a:r>
          </a:p>
        </p:txBody>
      </p:sp>
      <p:pic>
        <p:nvPicPr>
          <p:cNvPr id="16390" name="Picture 3" descr="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77057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741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8B32A-0725-42FC-B4D0-4E6442775323}" type="slidenum">
              <a:rPr lang="hu-HU" smtClean="0">
                <a:solidFill>
                  <a:schemeClr val="bg1"/>
                </a:solidFill>
              </a:rPr>
              <a:pPr eaLnBrk="1" hangingPunct="1"/>
              <a:t>12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7412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Elfedés szinuszos hangra: kritikus sávok</a:t>
            </a:r>
            <a:endParaRPr lang="de-DE" sz="280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Frekvenciatartománybeli elfedés</a:t>
            </a:r>
            <a:endParaRPr lang="de-DE" smtClean="0"/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43529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843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8AFAE-2E15-42BB-8C7B-99084F0BD1C2}" type="slidenum">
              <a:rPr lang="hu-HU" smtClean="0">
                <a:solidFill>
                  <a:schemeClr val="bg1"/>
                </a:solidFill>
              </a:rPr>
              <a:pPr eaLnBrk="1" hangingPunct="1"/>
              <a:t>13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8436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Szabványos oktáv- és terc-sávok</a:t>
            </a:r>
          </a:p>
        </p:txBody>
      </p:sp>
      <p:pic>
        <p:nvPicPr>
          <p:cNvPr id="18438" name="Picture 3" descr="ScanImage00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/>
          <a:stretch>
            <a:fillRect/>
          </a:stretch>
        </p:blipFill>
        <p:spPr bwMode="auto">
          <a:xfrm>
            <a:off x="1692275" y="765175"/>
            <a:ext cx="55435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89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945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A5AE1D-B4CD-4B2D-95C8-E26E4086E2FD}" type="slidenum">
              <a:rPr lang="hu-HU" smtClean="0">
                <a:solidFill>
                  <a:schemeClr val="bg1"/>
                </a:solidFill>
              </a:rPr>
              <a:pPr eaLnBrk="1" hangingPunct="1"/>
              <a:t>14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9460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658" y="97367"/>
            <a:ext cx="844391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Kritikus sávok</a:t>
            </a:r>
            <a:endParaRPr lang="en-GB" dirty="0" smtClean="0"/>
          </a:p>
        </p:txBody>
      </p:sp>
      <p:graphicFrame>
        <p:nvGraphicFramePr>
          <p:cNvPr id="3358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285651"/>
              </p:ext>
            </p:extLst>
          </p:nvPr>
        </p:nvGraphicFramePr>
        <p:xfrm>
          <a:off x="914399" y="816505"/>
          <a:ext cx="7710310" cy="5679180"/>
        </p:xfrm>
        <a:graphic>
          <a:graphicData uri="http://schemas.openxmlformats.org/drawingml/2006/table">
            <a:tbl>
              <a:tblPr/>
              <a:tblGrid>
                <a:gridCol w="1125009"/>
                <a:gridCol w="810473"/>
                <a:gridCol w="812138"/>
                <a:gridCol w="958588"/>
                <a:gridCol w="1125009"/>
                <a:gridCol w="960251"/>
                <a:gridCol w="960254"/>
                <a:gridCol w="958588"/>
              </a:tblGrid>
              <a:tr h="36301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58484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857956" y="2449689"/>
          <a:ext cx="7766755" cy="365760"/>
        </p:xfrm>
        <a:graphic>
          <a:graphicData uri="http://schemas.openxmlformats.org/drawingml/2006/table">
            <a:tbl>
              <a:tblPr/>
              <a:tblGrid>
                <a:gridCol w="7766755"/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95193"/>
              </p:ext>
            </p:extLst>
          </p:nvPr>
        </p:nvGraphicFramePr>
        <p:xfrm>
          <a:off x="846667" y="3172178"/>
          <a:ext cx="7823200" cy="365760"/>
        </p:xfrm>
        <a:graphic>
          <a:graphicData uri="http://schemas.openxmlformats.org/drawingml/2006/table">
            <a:tbl>
              <a:tblPr/>
              <a:tblGrid>
                <a:gridCol w="7823200"/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81011"/>
              </p:ext>
            </p:extLst>
          </p:nvPr>
        </p:nvGraphicFramePr>
        <p:xfrm>
          <a:off x="903111" y="3928533"/>
          <a:ext cx="7766756" cy="406400"/>
        </p:xfrm>
        <a:graphic>
          <a:graphicData uri="http://schemas.openxmlformats.org/drawingml/2006/table">
            <a:tbl>
              <a:tblPr/>
              <a:tblGrid>
                <a:gridCol w="7766756"/>
              </a:tblGrid>
              <a:tr h="4064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18489"/>
              </p:ext>
            </p:extLst>
          </p:nvPr>
        </p:nvGraphicFramePr>
        <p:xfrm>
          <a:off x="869244" y="4707467"/>
          <a:ext cx="7823200" cy="365760"/>
        </p:xfrm>
        <a:graphic>
          <a:graphicData uri="http://schemas.openxmlformats.org/drawingml/2006/table">
            <a:tbl>
              <a:tblPr/>
              <a:tblGrid>
                <a:gridCol w="7823200"/>
              </a:tblGrid>
              <a:tr h="3612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0936"/>
              </p:ext>
            </p:extLst>
          </p:nvPr>
        </p:nvGraphicFramePr>
        <p:xfrm>
          <a:off x="880533" y="5441244"/>
          <a:ext cx="7811911" cy="372534"/>
        </p:xfrm>
        <a:graphic>
          <a:graphicData uri="http://schemas.openxmlformats.org/drawingml/2006/table">
            <a:tbl>
              <a:tblPr/>
              <a:tblGrid>
                <a:gridCol w="7811911"/>
              </a:tblGrid>
              <a:tr h="37253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87764"/>
              </p:ext>
            </p:extLst>
          </p:nvPr>
        </p:nvGraphicFramePr>
        <p:xfrm>
          <a:off x="880533" y="6186311"/>
          <a:ext cx="7778045" cy="365760"/>
        </p:xfrm>
        <a:graphic>
          <a:graphicData uri="http://schemas.openxmlformats.org/drawingml/2006/table">
            <a:tbl>
              <a:tblPr/>
              <a:tblGrid>
                <a:gridCol w="7778045"/>
              </a:tblGrid>
              <a:tr h="27093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936978" y="824089"/>
          <a:ext cx="7732889" cy="5700889"/>
        </p:xfrm>
        <a:graphic>
          <a:graphicData uri="http://schemas.openxmlformats.org/drawingml/2006/table">
            <a:tbl>
              <a:tblPr/>
              <a:tblGrid>
                <a:gridCol w="7732889"/>
              </a:tblGrid>
              <a:tr h="570088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2048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F24DA-E4E3-4619-A35D-ECE067C28137}" type="slidenum">
              <a:rPr lang="hu-HU" smtClean="0">
                <a:solidFill>
                  <a:schemeClr val="bg1"/>
                </a:solidFill>
              </a:rPr>
              <a:pPr eaLnBrk="1" hangingPunct="1"/>
              <a:t>15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20484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Hangosság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0" y="1292225"/>
            <a:ext cx="6694488" cy="4457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900113" y="5661025"/>
            <a:ext cx="777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1000 Hz-es szinuszos hang szubj. hangossága = fizikai hangerő</a:t>
            </a:r>
          </a:p>
        </p:txBody>
      </p:sp>
    </p:spTree>
    <p:extLst>
      <p:ext uri="{BB962C8B-B14F-4D97-AF65-F5344CB8AC3E}">
        <p14:creationId xmlns:p14="http://schemas.microsoft.com/office/powerpoint/2010/main" val="14477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2150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A2F52-A87B-45A3-A051-A78C4363BB8C}" type="slidenum">
              <a:rPr lang="hu-HU" smtClean="0">
                <a:solidFill>
                  <a:schemeClr val="bg1"/>
                </a:solidFill>
              </a:rPr>
              <a:pPr eaLnBrk="1" hangingPunct="1"/>
              <a:t>16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21508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Hangosság összegezése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Mi van, ha különböző frekvenciájú hangokat összegezünk?</a:t>
            </a:r>
          </a:p>
          <a:p>
            <a:pPr lvl="1" eaLnBrk="1" hangingPunct="1"/>
            <a:r>
              <a:rPr lang="hu-HU" sz="1600" smtClean="0"/>
              <a:t>1 db 1000 Hz 60 dB szinuszos hang    </a:t>
            </a:r>
            <a:r>
              <a:rPr lang="hu-HU" sz="1600" smtClean="0">
                <a:sym typeface="Symbol" pitchFamily="18" charset="2"/>
              </a:rPr>
              <a:t>	60 phon</a:t>
            </a:r>
          </a:p>
          <a:p>
            <a:pPr lvl="1" eaLnBrk="1" hangingPunct="1"/>
            <a:r>
              <a:rPr lang="hu-HU" sz="1600" smtClean="0">
                <a:sym typeface="Symbol" pitchFamily="18" charset="2"/>
              </a:rPr>
              <a:t>10 db kül. fr. 60 dB szinuszos hang</a:t>
            </a:r>
          </a:p>
          <a:p>
            <a:pPr lvl="2" eaLnBrk="1" hangingPunct="1"/>
            <a:r>
              <a:rPr lang="hu-HU" sz="1600" smtClean="0">
                <a:sym typeface="Symbol" pitchFamily="18" charset="2"/>
              </a:rPr>
              <a:t>fizikailag összegezve: 70 dB</a:t>
            </a:r>
          </a:p>
          <a:p>
            <a:pPr lvl="2" eaLnBrk="1" hangingPunct="1"/>
            <a:r>
              <a:rPr lang="hu-HU" sz="1600" smtClean="0">
                <a:sym typeface="Symbol" pitchFamily="18" charset="2"/>
              </a:rPr>
              <a:t>egyenlő hangossági vizsgálat: 90 phon!</a:t>
            </a:r>
          </a:p>
          <a:p>
            <a:pPr eaLnBrk="1" hangingPunct="1"/>
            <a:endParaRPr lang="hu-HU" smtClean="0"/>
          </a:p>
        </p:txBody>
      </p:sp>
      <p:pic>
        <p:nvPicPr>
          <p:cNvPr id="338948" name="Picture 4" descr="110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3592" r="50320" b="55901"/>
          <a:stretch>
            <a:fillRect/>
          </a:stretch>
        </p:blipFill>
        <p:spPr bwMode="auto">
          <a:xfrm>
            <a:off x="1727200" y="2770188"/>
            <a:ext cx="5689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2253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83046-4BB2-4201-8A53-0E37CBED01A2}" type="slidenum">
              <a:rPr lang="hu-HU" smtClean="0">
                <a:solidFill>
                  <a:schemeClr val="bg1"/>
                </a:solidFill>
              </a:rPr>
              <a:pPr eaLnBrk="1" hangingPunct="1"/>
              <a:t>17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22532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Elfedés az időben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300663"/>
            <a:ext cx="8229600" cy="1008062"/>
          </a:xfrm>
        </p:spPr>
        <p:txBody>
          <a:bodyPr/>
          <a:lstStyle/>
          <a:p>
            <a:pPr eaLnBrk="1" hangingPunct="1"/>
            <a:r>
              <a:rPr lang="hu-HU" sz="2000" smtClean="0"/>
              <a:t>Következmény: a rövid időn belül érkező újabb hangot nem halljuk újabb hangnak (Haas-effektus)</a:t>
            </a:r>
          </a:p>
        </p:txBody>
      </p:sp>
      <p:pic>
        <p:nvPicPr>
          <p:cNvPr id="22535" name="Picture 4" descr="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729537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9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2355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DED27-755E-4AD8-8E98-5F1E2BED605D}" type="slidenum">
              <a:rPr lang="hu-HU" smtClean="0">
                <a:solidFill>
                  <a:schemeClr val="bg1"/>
                </a:solidFill>
              </a:rPr>
              <a:pPr eaLnBrk="1" hangingPunct="1"/>
              <a:t>18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23556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Alkalmazások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781300"/>
            <a:ext cx="8229600" cy="3240088"/>
          </a:xfrm>
        </p:spPr>
        <p:txBody>
          <a:bodyPr/>
          <a:lstStyle/>
          <a:p>
            <a:pPr eaLnBrk="1" hangingPunct="1"/>
            <a:r>
              <a:rPr lang="hu-HU" smtClean="0"/>
              <a:t>Teremakusztika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Digitális hangfeldolgozás (adattömörítés, bitsebességcsökkentés)</a:t>
            </a:r>
          </a:p>
          <a:p>
            <a:pPr lvl="1" eaLnBrk="1" hangingPunct="1"/>
            <a:r>
              <a:rPr lang="hu-HU" smtClean="0"/>
              <a:t>mp3</a:t>
            </a:r>
          </a:p>
          <a:p>
            <a:pPr lvl="1" eaLnBrk="1" hangingPunct="1"/>
            <a:r>
              <a:rPr lang="hu-HU" smtClean="0"/>
              <a:t>mobiltelefon</a:t>
            </a:r>
          </a:p>
        </p:txBody>
      </p:sp>
    </p:spTree>
    <p:extLst>
      <p:ext uri="{BB962C8B-B14F-4D97-AF65-F5344CB8AC3E}">
        <p14:creationId xmlns:p14="http://schemas.microsoft.com/office/powerpoint/2010/main" val="27921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dirty="0">
                <a:solidFill>
                  <a:schemeClr val="bg1"/>
                </a:solidFill>
              </a:rPr>
              <a:t>Előadás </a:t>
            </a:r>
            <a:r>
              <a:rPr lang="hu-HU" dirty="0" smtClean="0">
                <a:solidFill>
                  <a:schemeClr val="bg1"/>
                </a:solidFill>
              </a:rPr>
              <a:t>címe: Kommunikáció-akusztika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12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E0B01A-4E5D-46C6-A63B-D4D3634E3670}" type="slidenum">
              <a:rPr lang="hu-HU" smtClean="0">
                <a:solidFill>
                  <a:schemeClr val="bg1"/>
                </a:solidFill>
              </a:rPr>
              <a:pPr eaLnBrk="1" hangingPunct="1"/>
              <a:t>2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5124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dirty="0" smtClean="0">
                <a:solidFill>
                  <a:schemeClr val="bg1"/>
                </a:solidFill>
              </a:rPr>
              <a:t>BME Hálózati Rendszerek és Szolgáltatások Tsz.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0"/>
            <a:ext cx="8027987" cy="792163"/>
          </a:xfrm>
        </p:spPr>
        <p:txBody>
          <a:bodyPr/>
          <a:lstStyle/>
          <a:p>
            <a:pPr eaLnBrk="1" hangingPunct="1"/>
            <a:r>
              <a:rPr lang="hu-HU" smtClean="0"/>
              <a:t>Pszichoakusztikai jelenségek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273528"/>
            <a:ext cx="8407400" cy="5014383"/>
          </a:xfrm>
        </p:spPr>
        <p:txBody>
          <a:bodyPr/>
          <a:lstStyle/>
          <a:p>
            <a:pPr eaLnBrk="1" hangingPunct="1">
              <a:lnSpc>
                <a:spcPct val="0"/>
              </a:lnSpc>
            </a:pPr>
            <a:r>
              <a:rPr lang="hu-HU" sz="2000" dirty="0" smtClean="0"/>
              <a:t>Érzékelési küszöbök</a:t>
            </a:r>
          </a:p>
          <a:p>
            <a:pPr eaLnBrk="1" hangingPunct="1"/>
            <a:r>
              <a:rPr lang="hu-HU" sz="2000" dirty="0" smtClean="0"/>
              <a:t>Elfedés</a:t>
            </a:r>
          </a:p>
          <a:p>
            <a:pPr lvl="1" eaLnBrk="1" hangingPunct="1"/>
            <a:r>
              <a:rPr lang="hu-HU" sz="1800" dirty="0" smtClean="0"/>
              <a:t>időben</a:t>
            </a:r>
          </a:p>
          <a:p>
            <a:pPr lvl="1" eaLnBrk="1" hangingPunct="1"/>
            <a:r>
              <a:rPr lang="hu-HU" sz="1800" dirty="0" smtClean="0"/>
              <a:t>frekvenciában</a:t>
            </a:r>
          </a:p>
          <a:p>
            <a:pPr eaLnBrk="1" hangingPunct="1"/>
            <a:r>
              <a:rPr lang="hu-HU" sz="2000" dirty="0" smtClean="0"/>
              <a:t>Hangmagasság (</a:t>
            </a:r>
            <a:r>
              <a:rPr lang="hu-HU" sz="2000" dirty="0" err="1" smtClean="0"/>
              <a:t>pitch</a:t>
            </a:r>
            <a:r>
              <a:rPr lang="hu-HU" sz="2000" dirty="0" smtClean="0"/>
              <a:t> - </a:t>
            </a:r>
            <a:r>
              <a:rPr lang="hu-HU" sz="2000" dirty="0" err="1" smtClean="0"/>
              <a:t>bark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sz="2000" dirty="0" smtClean="0"/>
              <a:t>Kritikus sávok</a:t>
            </a:r>
          </a:p>
          <a:p>
            <a:pPr eaLnBrk="1" hangingPunct="1"/>
            <a:r>
              <a:rPr lang="hu-HU" sz="2000" dirty="0" smtClean="0"/>
              <a:t>Hangosság (</a:t>
            </a:r>
            <a:r>
              <a:rPr lang="hu-HU" sz="2000" dirty="0" err="1" smtClean="0"/>
              <a:t>loudness</a:t>
            </a:r>
            <a:r>
              <a:rPr lang="hu-HU" sz="2000" dirty="0" smtClean="0"/>
              <a:t> - </a:t>
            </a:r>
            <a:r>
              <a:rPr lang="hu-HU" sz="2000" dirty="0" err="1" smtClean="0"/>
              <a:t>phon</a:t>
            </a:r>
            <a:r>
              <a:rPr lang="hu-HU" sz="2000" dirty="0" smtClean="0"/>
              <a:t>)</a:t>
            </a:r>
          </a:p>
          <a:p>
            <a:pPr eaLnBrk="1" hangingPunct="1"/>
            <a:r>
              <a:rPr lang="hu-HU" sz="2000" dirty="0" smtClean="0"/>
              <a:t>Élesség (</a:t>
            </a:r>
            <a:r>
              <a:rPr lang="hu-HU" sz="2000" dirty="0" err="1" smtClean="0"/>
              <a:t>sharpness</a:t>
            </a:r>
            <a:r>
              <a:rPr lang="hu-HU" sz="2000" dirty="0" smtClean="0"/>
              <a:t> - </a:t>
            </a:r>
            <a:r>
              <a:rPr lang="hu-HU" sz="2000" dirty="0" err="1" smtClean="0"/>
              <a:t>acum</a:t>
            </a:r>
            <a:r>
              <a:rPr lang="hu-HU" sz="2000" dirty="0" smtClean="0"/>
              <a:t>)</a:t>
            </a:r>
          </a:p>
          <a:p>
            <a:pPr eaLnBrk="1" hangingPunct="1"/>
            <a:r>
              <a:rPr lang="hu-HU" sz="2000" dirty="0" smtClean="0"/>
              <a:t>Ingadozás (</a:t>
            </a:r>
            <a:r>
              <a:rPr lang="hu-HU" sz="2000" dirty="0" err="1" smtClean="0"/>
              <a:t>fluctuation</a:t>
            </a:r>
            <a:r>
              <a:rPr lang="hu-HU" sz="2000" dirty="0" smtClean="0"/>
              <a:t> – </a:t>
            </a:r>
            <a:r>
              <a:rPr lang="hu-HU" sz="2000" dirty="0" err="1" smtClean="0"/>
              <a:t>vacil</a:t>
            </a:r>
            <a:r>
              <a:rPr lang="hu-HU" sz="2000" dirty="0" smtClean="0"/>
              <a:t>)</a:t>
            </a:r>
          </a:p>
          <a:p>
            <a:pPr eaLnBrk="1" hangingPunct="1"/>
            <a:r>
              <a:rPr lang="hu-HU" sz="2000" dirty="0" smtClean="0"/>
              <a:t>Durvaság (</a:t>
            </a:r>
            <a:r>
              <a:rPr lang="hu-HU" sz="2000" dirty="0" err="1" smtClean="0"/>
              <a:t>roughness</a:t>
            </a:r>
            <a:r>
              <a:rPr lang="hu-HU" sz="2000" dirty="0" smtClean="0"/>
              <a:t> - </a:t>
            </a:r>
            <a:r>
              <a:rPr lang="hu-HU" sz="2000" dirty="0" err="1" smtClean="0"/>
              <a:t>asper</a:t>
            </a:r>
            <a:r>
              <a:rPr lang="hu-HU" sz="2000" dirty="0" smtClean="0"/>
              <a:t>)</a:t>
            </a:r>
          </a:p>
          <a:p>
            <a:r>
              <a:rPr lang="hu-HU" sz="2000" dirty="0"/>
              <a:t>Kellemetlenség (</a:t>
            </a:r>
            <a:r>
              <a:rPr lang="hu-HU" sz="2000" dirty="0" err="1"/>
              <a:t>annoyance</a:t>
            </a:r>
            <a:r>
              <a:rPr lang="hu-HU" sz="2000" dirty="0"/>
              <a:t>)</a:t>
            </a:r>
          </a:p>
          <a:p>
            <a:pPr eaLnBrk="1" hangingPunct="1"/>
            <a:r>
              <a:rPr lang="hu-HU" sz="2000" dirty="0" err="1" smtClean="0"/>
              <a:t>Binaurális</a:t>
            </a:r>
            <a:r>
              <a:rPr lang="hu-HU" sz="2000" dirty="0" smtClean="0"/>
              <a:t> </a:t>
            </a:r>
            <a:r>
              <a:rPr lang="hu-HU" sz="2000" dirty="0" smtClean="0"/>
              <a:t>hallás</a:t>
            </a:r>
          </a:p>
          <a:p>
            <a:pPr lvl="1" eaLnBrk="1" hangingPunct="1"/>
            <a:r>
              <a:rPr lang="hu-HU" sz="1800" dirty="0" smtClean="0"/>
              <a:t>irányhallás (</a:t>
            </a:r>
            <a:r>
              <a:rPr lang="hu-HU" sz="1800" dirty="0" err="1" smtClean="0"/>
              <a:t>lateralizáció</a:t>
            </a:r>
            <a:r>
              <a:rPr lang="hu-HU" sz="1800" dirty="0" smtClean="0"/>
              <a:t>: 1D, lokalizáció: 3D)</a:t>
            </a:r>
          </a:p>
          <a:p>
            <a:pPr lvl="1" eaLnBrk="1" hangingPunct="1"/>
            <a:r>
              <a:rPr lang="hu-HU" sz="1800" dirty="0" smtClean="0"/>
              <a:t>egyéb PA paraméterek </a:t>
            </a:r>
            <a:r>
              <a:rPr lang="hu-HU" sz="1800" dirty="0" smtClean="0"/>
              <a:t>változásai</a:t>
            </a: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40880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819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F4961A-80FF-4A41-BF7E-90AED473251B}" type="slidenum">
              <a:rPr lang="hu-HU" smtClean="0">
                <a:solidFill>
                  <a:schemeClr val="bg1"/>
                </a:solidFill>
              </a:rPr>
              <a:pPr eaLnBrk="1" hangingPunct="1"/>
              <a:t>3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8196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belső fül </a:t>
            </a:r>
            <a:endParaRPr lang="de-DE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068388"/>
            <a:ext cx="3321050" cy="59213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A belső fül felépítése</a:t>
            </a:r>
            <a:endParaRPr lang="de-DE" smtClean="0"/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1908175" y="5373688"/>
            <a:ext cx="27368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u-HU" sz="2400"/>
              <a:t>A Corti-féle szerv</a:t>
            </a:r>
            <a:endParaRPr lang="de-DE" sz="2400"/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12549" r="46849" b="18799"/>
          <a:stretch>
            <a:fillRect/>
          </a:stretch>
        </p:blipFill>
        <p:spPr bwMode="auto">
          <a:xfrm>
            <a:off x="4716463" y="1052513"/>
            <a:ext cx="3787775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7235825" y="549275"/>
            <a:ext cx="21605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u-HU" sz="2400"/>
              <a:t>A csiga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366156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921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D19AC-C26B-4189-AB3A-55C413C63636}" type="slidenum">
              <a:rPr lang="hu-HU" smtClean="0">
                <a:solidFill>
                  <a:schemeClr val="bg1"/>
                </a:solidFill>
              </a:rPr>
              <a:pPr eaLnBrk="1" hangingPunct="1"/>
              <a:t>4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9220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6200"/>
            <a:ext cx="8027987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smtClean="0"/>
              <a:t>A hallószerv és az agy kapcsolata / 1</a:t>
            </a:r>
          </a:p>
        </p:txBody>
      </p:sp>
      <p:pic>
        <p:nvPicPr>
          <p:cNvPr id="9222" name="Picture 3" descr="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620713"/>
            <a:ext cx="3844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476375" y="1052513"/>
            <a:ext cx="2089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u-HU" sz="1400"/>
              <a:t>időbeli megfejtés, beszédfeldolgozás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6084888" y="1052513"/>
            <a:ext cx="28432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/>
              <a:t>térbeli információk,</a:t>
            </a:r>
            <a:br>
              <a:rPr lang="hu-HU" sz="1400"/>
            </a:br>
            <a:r>
              <a:rPr lang="hu-HU" sz="1400"/>
              <a:t>színképi megfejtés (zene)</a:t>
            </a:r>
          </a:p>
        </p:txBody>
      </p:sp>
    </p:spTree>
    <p:extLst>
      <p:ext uri="{BB962C8B-B14F-4D97-AF65-F5344CB8AC3E}">
        <p14:creationId xmlns:p14="http://schemas.microsoft.com/office/powerpoint/2010/main" val="40247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024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8E323-FE92-4DA9-9E81-54A4F8A4AC9A}" type="slidenum">
              <a:rPr lang="hu-HU" smtClean="0">
                <a:solidFill>
                  <a:schemeClr val="bg1"/>
                </a:solidFill>
              </a:rPr>
              <a:pPr eaLnBrk="1" hangingPunct="1"/>
              <a:t>5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0244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grpSp>
        <p:nvGrpSpPr>
          <p:cNvPr id="10245" name="Group 2"/>
          <p:cNvGrpSpPr>
            <a:grpSpLocks/>
          </p:cNvGrpSpPr>
          <p:nvPr/>
        </p:nvGrpSpPr>
        <p:grpSpPr bwMode="auto">
          <a:xfrm>
            <a:off x="1257300" y="2349500"/>
            <a:ext cx="6554788" cy="1990725"/>
            <a:chOff x="792" y="1480"/>
            <a:chExt cx="4129" cy="1254"/>
          </a:xfrm>
        </p:grpSpPr>
        <p:sp>
          <p:nvSpPr>
            <p:cNvPr id="10247" name="Text Box 3"/>
            <p:cNvSpPr txBox="1">
              <a:spLocks noChangeArrowheads="1"/>
            </p:cNvSpPr>
            <p:nvPr/>
          </p:nvSpPr>
          <p:spPr bwMode="auto">
            <a:xfrm>
              <a:off x="4065" y="1682"/>
              <a:ext cx="856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u-HU" sz="1200">
                  <a:latin typeface="Times New Roman" pitchFamily="18" charset="0"/>
                </a:rPr>
                <a:t>hangosság</a:t>
              </a:r>
            </a:p>
            <a:p>
              <a:pPr eaLnBrk="1" hangingPunct="1"/>
              <a:r>
                <a:rPr lang="hu-HU" sz="1200">
                  <a:latin typeface="Times New Roman" pitchFamily="18" charset="0"/>
                </a:rPr>
                <a:t>hangmagasság</a:t>
              </a:r>
            </a:p>
            <a:p>
              <a:pPr eaLnBrk="1" hangingPunct="1"/>
              <a:r>
                <a:rPr lang="hu-HU" sz="1200">
                  <a:latin typeface="Times New Roman" pitchFamily="18" charset="0"/>
                </a:rPr>
                <a:t>hangszínezet</a:t>
              </a:r>
            </a:p>
            <a:p>
              <a:pPr eaLnBrk="1" hangingPunct="1"/>
              <a:r>
                <a:rPr lang="hu-HU" sz="1200">
                  <a:latin typeface="Times New Roman" pitchFamily="18" charset="0"/>
                </a:rPr>
                <a:t>érzékelt időtartam</a:t>
              </a:r>
            </a:p>
            <a:p>
              <a:pPr eaLnBrk="1" hangingPunct="1"/>
              <a:r>
                <a:rPr lang="hu-HU" sz="1200">
                  <a:latin typeface="Times New Roman" pitchFamily="18" charset="0"/>
                </a:rPr>
                <a:t>érzékelt irány</a:t>
              </a:r>
            </a:p>
            <a:p>
              <a:pPr eaLnBrk="1" hangingPunct="1"/>
              <a:r>
                <a:rPr lang="hu-HU" sz="1200">
                  <a:latin typeface="Times New Roman" pitchFamily="18" charset="0"/>
                </a:rPr>
                <a:t>stb.</a:t>
              </a:r>
              <a:endParaRPr lang="hu-HU"/>
            </a:p>
          </p:txBody>
        </p:sp>
        <p:grpSp>
          <p:nvGrpSpPr>
            <p:cNvPr id="10248" name="Group 4"/>
            <p:cNvGrpSpPr>
              <a:grpSpLocks/>
            </p:cNvGrpSpPr>
            <p:nvPr/>
          </p:nvGrpSpPr>
          <p:grpSpPr bwMode="auto">
            <a:xfrm>
              <a:off x="792" y="1480"/>
              <a:ext cx="3982" cy="1254"/>
              <a:chOff x="1337" y="2142"/>
              <a:chExt cx="9957" cy="2325"/>
            </a:xfrm>
          </p:grpSpPr>
          <p:grpSp>
            <p:nvGrpSpPr>
              <p:cNvPr id="10250" name="Group 5"/>
              <p:cNvGrpSpPr>
                <a:grpSpLocks/>
              </p:cNvGrpSpPr>
              <p:nvPr/>
            </p:nvGrpSpPr>
            <p:grpSpPr bwMode="auto">
              <a:xfrm>
                <a:off x="1452" y="2142"/>
                <a:ext cx="9842" cy="720"/>
                <a:chOff x="1377" y="3018"/>
                <a:chExt cx="9842" cy="720"/>
              </a:xfrm>
            </p:grpSpPr>
            <p:sp>
              <p:nvSpPr>
                <p:cNvPr id="1027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77" y="3048"/>
                  <a:ext cx="2590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200" b="1">
                      <a:latin typeface="Times New Roman" pitchFamily="18" charset="0"/>
                    </a:rPr>
                    <a:t>fizikai paraméterek:</a:t>
                  </a:r>
                  <a:endParaRPr lang="hu-HU"/>
                </a:p>
              </p:txBody>
            </p:sp>
            <p:sp>
              <p:nvSpPr>
                <p:cNvPr id="102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493" y="3018"/>
                  <a:ext cx="2726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200" b="1">
                      <a:latin typeface="Times New Roman" pitchFamily="18" charset="0"/>
                    </a:rPr>
                    <a:t>hangérzet paraméterei:</a:t>
                  </a:r>
                  <a:endParaRPr lang="hu-HU"/>
                </a:p>
              </p:txBody>
            </p:sp>
          </p:grpSp>
          <p:sp>
            <p:nvSpPr>
              <p:cNvPr id="10251" name="Text Box 8"/>
              <p:cNvSpPr txBox="1">
                <a:spLocks noChangeArrowheads="1"/>
              </p:cNvSpPr>
              <p:nvPr/>
            </p:nvSpPr>
            <p:spPr bwMode="auto">
              <a:xfrm>
                <a:off x="1337" y="2631"/>
                <a:ext cx="1311" cy="1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hu-HU" sz="1200">
                    <a:latin typeface="Times New Roman" pitchFamily="18" charset="0"/>
                  </a:rPr>
                  <a:t>intenzitás</a:t>
                </a:r>
              </a:p>
              <a:p>
                <a:pPr eaLnBrk="1" hangingPunct="1"/>
                <a:r>
                  <a:rPr lang="hu-HU" sz="1200">
                    <a:latin typeface="Times New Roman" pitchFamily="18" charset="0"/>
                  </a:rPr>
                  <a:t>frekvencia</a:t>
                </a:r>
              </a:p>
              <a:p>
                <a:pPr eaLnBrk="1" hangingPunct="1"/>
                <a:r>
                  <a:rPr lang="hu-HU" sz="1200">
                    <a:latin typeface="Times New Roman" pitchFamily="18" charset="0"/>
                  </a:rPr>
                  <a:t>színkép</a:t>
                </a:r>
              </a:p>
              <a:p>
                <a:pPr eaLnBrk="1" hangingPunct="1"/>
                <a:r>
                  <a:rPr lang="hu-HU" sz="1200">
                    <a:latin typeface="Times New Roman" pitchFamily="18" charset="0"/>
                  </a:rPr>
                  <a:t>időtartam</a:t>
                </a:r>
              </a:p>
              <a:p>
                <a:pPr eaLnBrk="1" hangingPunct="1"/>
                <a:r>
                  <a:rPr lang="hu-HU" sz="1200">
                    <a:latin typeface="Times New Roman" pitchFamily="18" charset="0"/>
                  </a:rPr>
                  <a:t>irány</a:t>
                </a:r>
              </a:p>
              <a:p>
                <a:pPr eaLnBrk="1" hangingPunct="1"/>
                <a:r>
                  <a:rPr lang="hu-HU" sz="1200">
                    <a:latin typeface="Times New Roman" pitchFamily="18" charset="0"/>
                  </a:rPr>
                  <a:t>stb.</a:t>
                </a:r>
                <a:endParaRPr lang="hu-HU"/>
              </a:p>
            </p:txBody>
          </p:sp>
          <p:sp>
            <p:nvSpPr>
              <p:cNvPr id="10252" name="Oval 9"/>
              <p:cNvSpPr>
                <a:spLocks noChangeArrowheads="1"/>
              </p:cNvSpPr>
              <p:nvPr/>
            </p:nvSpPr>
            <p:spPr bwMode="auto">
              <a:xfrm>
                <a:off x="3077" y="3282"/>
                <a:ext cx="547" cy="56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53" name="Text Box 10"/>
              <p:cNvSpPr txBox="1">
                <a:spLocks noChangeArrowheads="1"/>
              </p:cNvSpPr>
              <p:nvPr/>
            </p:nvSpPr>
            <p:spPr bwMode="auto">
              <a:xfrm>
                <a:off x="3108" y="3344"/>
                <a:ext cx="455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hu-HU" sz="1200">
                    <a:latin typeface="Times New Roman" pitchFamily="18" charset="0"/>
                  </a:rPr>
                  <a:t>Φ</a:t>
                </a:r>
                <a:endParaRPr lang="hu-HU"/>
              </a:p>
            </p:txBody>
          </p:sp>
          <p:grpSp>
            <p:nvGrpSpPr>
              <p:cNvPr id="10254" name="Group 11"/>
              <p:cNvGrpSpPr>
                <a:grpSpLocks/>
              </p:cNvGrpSpPr>
              <p:nvPr/>
            </p:nvGrpSpPr>
            <p:grpSpPr bwMode="auto">
              <a:xfrm>
                <a:off x="4093" y="3087"/>
                <a:ext cx="4003" cy="900"/>
                <a:chOff x="4797" y="12820"/>
                <a:chExt cx="4103" cy="900"/>
              </a:xfrm>
            </p:grpSpPr>
            <p:sp>
              <p:nvSpPr>
                <p:cNvPr id="1027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020" y="12880"/>
                  <a:ext cx="920" cy="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200">
                      <a:latin typeface="Times New Roman" pitchFamily="18" charset="0"/>
                    </a:rPr>
                    <a:t>érzék-</a:t>
                  </a:r>
                </a:p>
                <a:p>
                  <a:pPr eaLnBrk="1" hangingPunct="1"/>
                  <a:r>
                    <a:rPr lang="hu-HU" sz="1200">
                      <a:latin typeface="Times New Roman" pitchFamily="18" charset="0"/>
                    </a:rPr>
                    <a:t>szerv</a:t>
                  </a:r>
                  <a:endParaRPr lang="hu-HU"/>
                </a:p>
              </p:txBody>
            </p:sp>
            <p:sp>
              <p:nvSpPr>
                <p:cNvPr id="1027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00" y="12900"/>
                  <a:ext cx="1040" cy="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200">
                      <a:latin typeface="Times New Roman" pitchFamily="18" charset="0"/>
                    </a:rPr>
                    <a:t>ideg-vezetés</a:t>
                  </a:r>
                  <a:endParaRPr lang="hu-HU"/>
                </a:p>
              </p:txBody>
            </p:sp>
            <p:sp>
              <p:nvSpPr>
                <p:cNvPr id="1027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620" y="12920"/>
                  <a:ext cx="128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200">
                      <a:latin typeface="Times New Roman" pitchFamily="18" charset="0"/>
                    </a:rPr>
                    <a:t>agy-működés</a:t>
                  </a:r>
                  <a:endParaRPr lang="hu-HU"/>
                </a:p>
              </p:txBody>
            </p:sp>
            <p:sp>
              <p:nvSpPr>
                <p:cNvPr id="10274" name="Rectangle 15"/>
                <p:cNvSpPr>
                  <a:spLocks noChangeArrowheads="1"/>
                </p:cNvSpPr>
                <p:nvPr/>
              </p:nvSpPr>
              <p:spPr bwMode="auto">
                <a:xfrm>
                  <a:off x="4797" y="12820"/>
                  <a:ext cx="3940" cy="9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5" name="Line 16"/>
                <p:cNvSpPr>
                  <a:spLocks noChangeShapeType="1"/>
                </p:cNvSpPr>
                <p:nvPr/>
              </p:nvSpPr>
              <p:spPr bwMode="auto">
                <a:xfrm>
                  <a:off x="6180" y="12820"/>
                  <a:ext cx="0" cy="8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6" name="Line 17"/>
                <p:cNvSpPr>
                  <a:spLocks noChangeShapeType="1"/>
                </p:cNvSpPr>
                <p:nvPr/>
              </p:nvSpPr>
              <p:spPr bwMode="auto">
                <a:xfrm>
                  <a:off x="7540" y="12840"/>
                  <a:ext cx="0" cy="8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255" name="Group 18"/>
              <p:cNvGrpSpPr>
                <a:grpSpLocks/>
              </p:cNvGrpSpPr>
              <p:nvPr/>
            </p:nvGrpSpPr>
            <p:grpSpPr bwMode="auto">
              <a:xfrm>
                <a:off x="8466" y="3207"/>
                <a:ext cx="644" cy="580"/>
                <a:chOff x="9220" y="13080"/>
                <a:chExt cx="660" cy="580"/>
              </a:xfrm>
            </p:grpSpPr>
            <p:sp>
              <p:nvSpPr>
                <p:cNvPr id="10269" name="Oval 19"/>
                <p:cNvSpPr>
                  <a:spLocks noChangeArrowheads="1"/>
                </p:cNvSpPr>
                <p:nvPr/>
              </p:nvSpPr>
              <p:spPr bwMode="auto">
                <a:xfrm>
                  <a:off x="9220" y="13080"/>
                  <a:ext cx="540" cy="5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240" y="13160"/>
                  <a:ext cx="640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200">
                      <a:latin typeface="Times New Roman" pitchFamily="18" charset="0"/>
                    </a:rPr>
                    <a:t>Ψ</a:t>
                  </a:r>
                  <a:endParaRPr lang="hu-HU"/>
                </a:p>
              </p:txBody>
            </p:sp>
          </p:grpSp>
          <p:sp>
            <p:nvSpPr>
              <p:cNvPr id="10256" name="Line 21"/>
              <p:cNvSpPr>
                <a:spLocks noChangeShapeType="1"/>
              </p:cNvSpPr>
              <p:nvPr/>
            </p:nvSpPr>
            <p:spPr bwMode="auto">
              <a:xfrm>
                <a:off x="3647" y="3567"/>
                <a:ext cx="44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57" name="Line 22"/>
              <p:cNvSpPr>
                <a:spLocks noChangeShapeType="1"/>
              </p:cNvSpPr>
              <p:nvPr/>
            </p:nvSpPr>
            <p:spPr bwMode="auto">
              <a:xfrm>
                <a:off x="7959" y="3507"/>
                <a:ext cx="5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58" name="Line 23"/>
              <p:cNvSpPr>
                <a:spLocks noChangeShapeType="1"/>
              </p:cNvSpPr>
              <p:nvPr/>
            </p:nvSpPr>
            <p:spPr bwMode="auto">
              <a:xfrm>
                <a:off x="2569" y="2872"/>
                <a:ext cx="551" cy="4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59" name="Line 24"/>
              <p:cNvSpPr>
                <a:spLocks noChangeShapeType="1"/>
              </p:cNvSpPr>
              <p:nvPr/>
            </p:nvSpPr>
            <p:spPr bwMode="auto">
              <a:xfrm>
                <a:off x="2574" y="3167"/>
                <a:ext cx="526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0" name="Line 25"/>
              <p:cNvSpPr>
                <a:spLocks noChangeShapeType="1"/>
              </p:cNvSpPr>
              <p:nvPr/>
            </p:nvSpPr>
            <p:spPr bwMode="auto">
              <a:xfrm>
                <a:off x="2550" y="3462"/>
                <a:ext cx="512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1" name="Line 26"/>
              <p:cNvSpPr>
                <a:spLocks noChangeShapeType="1"/>
              </p:cNvSpPr>
              <p:nvPr/>
            </p:nvSpPr>
            <p:spPr bwMode="auto">
              <a:xfrm flipV="1">
                <a:off x="2540" y="3587"/>
                <a:ext cx="531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2" name="Line 27"/>
              <p:cNvSpPr>
                <a:spLocks noChangeShapeType="1"/>
              </p:cNvSpPr>
              <p:nvPr/>
            </p:nvSpPr>
            <p:spPr bwMode="auto">
              <a:xfrm flipV="1">
                <a:off x="2379" y="3647"/>
                <a:ext cx="712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3" name="Line 28"/>
              <p:cNvSpPr>
                <a:spLocks noChangeShapeType="1"/>
              </p:cNvSpPr>
              <p:nvPr/>
            </p:nvSpPr>
            <p:spPr bwMode="auto">
              <a:xfrm flipV="1">
                <a:off x="8939" y="2787"/>
                <a:ext cx="659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4" name="Line 29"/>
              <p:cNvSpPr>
                <a:spLocks noChangeShapeType="1"/>
              </p:cNvSpPr>
              <p:nvPr/>
            </p:nvSpPr>
            <p:spPr bwMode="auto">
              <a:xfrm flipV="1">
                <a:off x="8939" y="3027"/>
                <a:ext cx="644" cy="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5" name="Line 30"/>
              <p:cNvSpPr>
                <a:spLocks noChangeShapeType="1"/>
              </p:cNvSpPr>
              <p:nvPr/>
            </p:nvSpPr>
            <p:spPr bwMode="auto">
              <a:xfrm flipV="1">
                <a:off x="8998" y="3312"/>
                <a:ext cx="615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6" name="Line 31"/>
              <p:cNvSpPr>
                <a:spLocks noChangeShapeType="1"/>
              </p:cNvSpPr>
              <p:nvPr/>
            </p:nvSpPr>
            <p:spPr bwMode="auto">
              <a:xfrm>
                <a:off x="9013" y="3537"/>
                <a:ext cx="629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7" name="Line 32"/>
              <p:cNvSpPr>
                <a:spLocks noChangeShapeType="1"/>
              </p:cNvSpPr>
              <p:nvPr/>
            </p:nvSpPr>
            <p:spPr bwMode="auto">
              <a:xfrm>
                <a:off x="8969" y="3627"/>
                <a:ext cx="658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8" name="Line 33"/>
              <p:cNvSpPr>
                <a:spLocks noChangeShapeType="1"/>
              </p:cNvSpPr>
              <p:nvPr/>
            </p:nvSpPr>
            <p:spPr bwMode="auto">
              <a:xfrm>
                <a:off x="8939" y="3672"/>
                <a:ext cx="674" cy="4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249" name="Text Box 34"/>
            <p:cNvSpPr txBox="1">
              <a:spLocks noChangeArrowheads="1"/>
            </p:cNvSpPr>
            <p:nvPr/>
          </p:nvSpPr>
          <p:spPr bwMode="auto">
            <a:xfrm>
              <a:off x="2282" y="2419"/>
              <a:ext cx="111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/>
            </a:p>
          </p:txBody>
        </p:sp>
      </p:grpSp>
      <p:sp>
        <p:nvSpPr>
          <p:cNvPr id="10246" name="Rectangle 35"/>
          <p:cNvSpPr>
            <a:spLocks noChangeArrowheads="1"/>
          </p:cNvSpPr>
          <p:nvPr/>
        </p:nvSpPr>
        <p:spPr bwMode="auto">
          <a:xfrm>
            <a:off x="1330310" y="328082"/>
            <a:ext cx="744373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3200" b="1" dirty="0">
                <a:solidFill>
                  <a:srgbClr val="EA0000"/>
                </a:solidFill>
              </a:rPr>
              <a:t>A hallószerv és az agy kapcsolata / 2</a:t>
            </a:r>
          </a:p>
        </p:txBody>
      </p:sp>
    </p:spTree>
    <p:extLst>
      <p:ext uri="{BB962C8B-B14F-4D97-AF65-F5344CB8AC3E}">
        <p14:creationId xmlns:p14="http://schemas.microsoft.com/office/powerpoint/2010/main" val="1362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Irányérzékelés két füllel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000" dirty="0" smtClean="0"/>
              <a:t>Az irányérzékelés alapja: a két fül sem amplitúdóban, sem fázisban nem ugyanazt </a:t>
            </a:r>
            <a:r>
              <a:rPr lang="hu-HU" sz="2000" dirty="0" smtClean="0"/>
              <a:t>hallja</a:t>
            </a:r>
          </a:p>
          <a:p>
            <a:pPr eaLnBrk="1" hangingPunct="1"/>
            <a:endParaRPr lang="hu-HU" sz="2000" dirty="0"/>
          </a:p>
          <a:p>
            <a:pPr eaLnBrk="1" hangingPunct="1"/>
            <a:r>
              <a:rPr lang="hu-HU" sz="2000" dirty="0" smtClean="0"/>
              <a:t>A két fül közötti eltérések</a:t>
            </a:r>
            <a:br>
              <a:rPr lang="hu-HU" sz="2000" dirty="0" smtClean="0"/>
            </a:br>
            <a:r>
              <a:rPr lang="hu-HU" sz="2000" dirty="0" smtClean="0"/>
              <a:t>kifejezője: HRTF</a:t>
            </a:r>
            <a:br>
              <a:rPr lang="hu-HU" sz="2000" dirty="0" smtClean="0"/>
            </a:br>
            <a:r>
              <a:rPr lang="hu-HU" sz="2000" dirty="0" smtClean="0"/>
              <a:t>(Head </a:t>
            </a:r>
            <a:r>
              <a:rPr lang="hu-HU" sz="2000" dirty="0" err="1" smtClean="0"/>
              <a:t>Related</a:t>
            </a:r>
            <a:r>
              <a:rPr lang="hu-HU" sz="2000" dirty="0" smtClean="0"/>
              <a:t>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err="1" smtClean="0"/>
              <a:t>Transfer</a:t>
            </a:r>
            <a:r>
              <a:rPr lang="hu-HU" sz="2000" dirty="0" smtClean="0"/>
              <a:t> </a:t>
            </a:r>
            <a:r>
              <a:rPr lang="hu-HU" sz="2000" dirty="0" err="1" smtClean="0"/>
              <a:t>Function</a:t>
            </a:r>
            <a:r>
              <a:rPr lang="hu-HU" sz="2000" dirty="0" smtClean="0"/>
              <a:t>)</a:t>
            </a:r>
            <a:endParaRPr lang="hu-HU" sz="2000" dirty="0" smtClean="0"/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</p:txBody>
      </p:sp>
      <p:sp>
        <p:nvSpPr>
          <p:cNvPr id="1126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126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2E1B61-02AA-47FC-9481-46FC0D7CEB1D}" type="slidenum">
              <a:rPr lang="hu-HU" smtClean="0">
                <a:solidFill>
                  <a:schemeClr val="bg1"/>
                </a:solidFill>
              </a:rPr>
              <a:pPr eaLnBrk="1" hangingPunct="1"/>
              <a:t>6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1270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11271" name="Picture 2" descr="HR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61" y="1718028"/>
            <a:ext cx="46640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HRTF mérése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229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229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D6F8C-65EB-4169-A24B-821BD2666719}" type="slidenum">
              <a:rPr lang="hu-HU" smtClean="0">
                <a:solidFill>
                  <a:schemeClr val="bg1"/>
                </a:solidFill>
              </a:rPr>
              <a:pPr eaLnBrk="1" hangingPunct="1"/>
              <a:t>7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2294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60538"/>
            <a:ext cx="4873625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3" y="112713"/>
            <a:ext cx="509905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smtClean="0"/>
              <a:t>A binaurális hallás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195388"/>
            <a:ext cx="3267075" cy="1473200"/>
          </a:xfrm>
        </p:spPr>
        <p:txBody>
          <a:bodyPr/>
          <a:lstStyle/>
          <a:p>
            <a:pPr eaLnBrk="1" hangingPunct="1"/>
            <a:r>
              <a:rPr lang="hu-HU" smtClean="0"/>
              <a:t>Time-delay panning</a:t>
            </a:r>
          </a:p>
          <a:p>
            <a:pPr eaLnBrk="1" hangingPunct="1"/>
            <a:r>
              <a:rPr lang="hu-HU" smtClean="0"/>
              <a:t>Amplitude-panning </a:t>
            </a:r>
          </a:p>
          <a:p>
            <a:pPr eaLnBrk="1" hangingPunct="1"/>
            <a:r>
              <a:rPr lang="hu-HU" smtClean="0"/>
              <a:t>HRTF-szűrés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/>
          <a:stretch>
            <a:fillRect/>
          </a:stretch>
        </p:blipFill>
        <p:spPr bwMode="auto">
          <a:xfrm>
            <a:off x="4572000" y="2936875"/>
            <a:ext cx="435927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955925"/>
            <a:ext cx="4089400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binaurális hallás kihasználása 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Időbeli késleltetés</a:t>
            </a:r>
          </a:p>
          <a:p>
            <a:pPr eaLnBrk="1" hangingPunct="1"/>
            <a:r>
              <a:rPr lang="hu-HU" smtClean="0"/>
              <a:t>Amplitúdó-változtatás</a:t>
            </a:r>
          </a:p>
          <a:p>
            <a:pPr eaLnBrk="1" hangingPunct="1"/>
            <a:r>
              <a:rPr lang="hu-HU" smtClean="0"/>
              <a:t>Head Related Transfer Function (HRTF) technika</a:t>
            </a:r>
          </a:p>
        </p:txBody>
      </p:sp>
      <p:sp>
        <p:nvSpPr>
          <p:cNvPr id="1434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434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DE8AB8-F08D-44AE-B56A-6A330E12E25A}" type="slidenum">
              <a:rPr lang="hu-HU" smtClean="0">
                <a:solidFill>
                  <a:schemeClr val="bg1"/>
                </a:solidFill>
              </a:rPr>
              <a:pPr eaLnBrk="1" hangingPunct="1"/>
              <a:t>9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4342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14343" name="Picture 5" descr="D:\BAT Project\mpa\mpmpa1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b="16486"/>
          <a:stretch>
            <a:fillRect/>
          </a:stretch>
        </p:blipFill>
        <p:spPr bwMode="auto">
          <a:xfrm>
            <a:off x="5464175" y="3517900"/>
            <a:ext cx="24320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BAT Project\mpa\mpmpa10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>
            <a:fillRect/>
          </a:stretch>
        </p:blipFill>
        <p:spPr bwMode="auto">
          <a:xfrm>
            <a:off x="484188" y="3517900"/>
            <a:ext cx="3505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6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22</TotalTime>
  <Words>609</Words>
  <Application>Microsoft Office PowerPoint</Application>
  <PresentationFormat>Diavetítés a képernyőre (4:3 oldalarány)</PresentationFormat>
  <Paragraphs>244</Paragraphs>
  <Slides>18</Slides>
  <Notes>0</Notes>
  <HiddenSlides>2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HRSZ</vt:lpstr>
      <vt:lpstr>A hallás és a pszichoakusztika alapfogalmai</vt:lpstr>
      <vt:lpstr>Pszichoakusztikai jelenségek</vt:lpstr>
      <vt:lpstr>A belső fül </vt:lpstr>
      <vt:lpstr>A hallószerv és az agy kapcsolata / 1</vt:lpstr>
      <vt:lpstr>PowerPoint bemutató</vt:lpstr>
      <vt:lpstr>Irányérzékelés két füllel</vt:lpstr>
      <vt:lpstr>HRTF mérése</vt:lpstr>
      <vt:lpstr>A binaurális hallás</vt:lpstr>
      <vt:lpstr>A binaurális hallás kihasználása </vt:lpstr>
      <vt:lpstr>Virtuális akusztika</vt:lpstr>
      <vt:lpstr>Elfedés keskenysávú zajra</vt:lpstr>
      <vt:lpstr>Elfedés szinuszos hangra: kritikus sávok</vt:lpstr>
      <vt:lpstr>Szabványos oktáv- és terc-sávok</vt:lpstr>
      <vt:lpstr>Kritikus sávok</vt:lpstr>
      <vt:lpstr>Hangosság</vt:lpstr>
      <vt:lpstr>Hangosság összegezése</vt:lpstr>
      <vt:lpstr>Elfedés az időben</vt:lpstr>
      <vt:lpstr>Alkalmazások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6</cp:revision>
  <dcterms:created xsi:type="dcterms:W3CDTF">2013-02-08T13:47:53Z</dcterms:created>
  <dcterms:modified xsi:type="dcterms:W3CDTF">2013-02-17T20:40:53Z</dcterms:modified>
</cp:coreProperties>
</file>