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14" r:id="rId15"/>
    <p:sldId id="313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7" autoAdjust="0"/>
    <p:restoredTop sz="94660"/>
  </p:normalViewPr>
  <p:slideViewPr>
    <p:cSldViewPr snapToGrid="0">
      <p:cViewPr>
        <p:scale>
          <a:sx n="106" d="100"/>
          <a:sy n="106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7C3B67-03B0-41CE-B8FE-0930DD18734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5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 txBox="1">
            <a:spLocks/>
          </p:cNvSpPr>
          <p:nvPr userDrawn="1"/>
        </p:nvSpPr>
        <p:spPr>
          <a:xfrm>
            <a:off x="3127169" y="6588920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agyarbeszed.tmit.bme.hu/index.php?p=interaktiv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1.png"/><Relationship Id="rId5" Type="http://schemas.microsoft.com/office/2007/relationships/media" Target="../media/media3.wav"/><Relationship Id="rId10" Type="http://schemas.openxmlformats.org/officeDocument/2006/relationships/image" Target="../media/image20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mm.org/sound/vrml/vocal/vocalcu.ht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 beszéd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973" y="173038"/>
            <a:ext cx="3042356" cy="490537"/>
          </a:xfrm>
        </p:spPr>
        <p:txBody>
          <a:bodyPr>
            <a:noAutofit/>
          </a:bodyPr>
          <a:lstStyle/>
          <a:p>
            <a:pPr algn="l"/>
            <a:r>
              <a:rPr lang="hu-HU" sz="2800" dirty="0"/>
              <a:t>Magánhangzók jellemzői</a:t>
            </a:r>
          </a:p>
        </p:txBody>
      </p:sp>
      <p:pic>
        <p:nvPicPr>
          <p:cNvPr id="73732" name="Picture 4" descr="beolvasás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 b="21643"/>
          <a:stretch>
            <a:fillRect/>
          </a:stretch>
        </p:blipFill>
        <p:spPr bwMode="auto">
          <a:xfrm>
            <a:off x="4284663" y="0"/>
            <a:ext cx="455453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magánhangzók formánsai </a:t>
            </a:r>
          </a:p>
        </p:txBody>
      </p:sp>
      <p:pic>
        <p:nvPicPr>
          <p:cNvPr id="74756" name="Picture 4" descr="beolvasás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8" b="2203"/>
          <a:stretch>
            <a:fillRect/>
          </a:stretch>
        </p:blipFill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Mássalhangzók jellemzői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2808287"/>
          </a:xfrm>
        </p:spPr>
        <p:txBody>
          <a:bodyPr>
            <a:normAutofit fontScale="92500"/>
          </a:bodyPr>
          <a:lstStyle/>
          <a:p>
            <a:r>
              <a:rPr lang="hu-HU"/>
              <a:t>Réshangok</a:t>
            </a:r>
          </a:p>
          <a:p>
            <a:pPr lvl="1"/>
            <a:r>
              <a:rPr lang="hu-HU"/>
              <a:t>turbulens gerjesztés &gt; vokális traktus rezonanciája</a:t>
            </a:r>
          </a:p>
          <a:p>
            <a:pPr lvl="1"/>
            <a:endParaRPr lang="hu-HU"/>
          </a:p>
          <a:p>
            <a:r>
              <a:rPr lang="hu-HU"/>
              <a:t>Felpattanó zárhangok</a:t>
            </a:r>
          </a:p>
          <a:p>
            <a:pPr lvl="1"/>
            <a:r>
              <a:rPr lang="hu-HU"/>
              <a:t>nem tartható hosszan</a:t>
            </a:r>
          </a:p>
          <a:p>
            <a:pPr lvl="1"/>
            <a:r>
              <a:rPr lang="hu-HU"/>
              <a:t>nincs formánsstruktúra</a:t>
            </a:r>
          </a:p>
          <a:p>
            <a:pPr lvl="1"/>
            <a:r>
              <a:rPr lang="hu-HU"/>
              <a:t>lökéshullám &gt; hangszalag holtidő &gt; állandósult magánhangzó</a:t>
            </a:r>
          </a:p>
          <a:p>
            <a:pPr lvl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3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Korszerű beszédtechnológiák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>
            <a:normAutofit lnSpcReduction="10000"/>
          </a:bodyPr>
          <a:lstStyle/>
          <a:p>
            <a:r>
              <a:rPr lang="hu-HU"/>
              <a:t>Gépi beszédfelismerés</a:t>
            </a:r>
          </a:p>
          <a:p>
            <a:pPr lvl="1"/>
            <a:r>
              <a:rPr lang="hu-HU"/>
              <a:t>izolált szavas felismerők</a:t>
            </a:r>
          </a:p>
          <a:p>
            <a:pPr lvl="1"/>
            <a:r>
              <a:rPr lang="hu-HU"/>
              <a:t>folyamatos beszéd felismerése</a:t>
            </a:r>
          </a:p>
          <a:p>
            <a:pPr lvl="1"/>
            <a:r>
              <a:rPr lang="hu-HU"/>
              <a:t>beszélő személy felismerése (biometrikus adatok)</a:t>
            </a:r>
          </a:p>
          <a:p>
            <a:pPr lvl="1"/>
            <a:r>
              <a:rPr lang="hu-HU"/>
              <a:t>…..</a:t>
            </a:r>
          </a:p>
          <a:p>
            <a:pPr lvl="1"/>
            <a:endParaRPr lang="hu-HU"/>
          </a:p>
          <a:p>
            <a:r>
              <a:rPr lang="hu-HU"/>
              <a:t>Beszédtömörítés</a:t>
            </a:r>
          </a:p>
          <a:p>
            <a:endParaRPr lang="hu-HU"/>
          </a:p>
          <a:p>
            <a:r>
              <a:rPr lang="hu-HU"/>
              <a:t>Gépi beszédkeltés</a:t>
            </a:r>
          </a:p>
          <a:p>
            <a:pPr lvl="1"/>
            <a:r>
              <a:rPr lang="hu-HU"/>
              <a:t>korlátozott szókészlet</a:t>
            </a:r>
          </a:p>
          <a:p>
            <a:pPr lvl="1"/>
            <a:r>
              <a:rPr lang="hu-HU"/>
              <a:t>korlátlan szókészlet</a:t>
            </a:r>
          </a:p>
          <a:p>
            <a:pPr lvl="1"/>
            <a:r>
              <a:rPr lang="hu-HU"/>
              <a:t>gépi felolvasás</a:t>
            </a:r>
          </a:p>
          <a:p>
            <a:pPr lvl="1"/>
            <a:r>
              <a:rPr lang="hu-HU"/>
              <a:t>……</a:t>
            </a:r>
          </a:p>
          <a:p>
            <a:pPr lvl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0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Beszédhangok adatbázisa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709DC-CF32-43A5-B23D-AC096CB3964F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463039" y="3105835"/>
            <a:ext cx="6217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magyarbeszed.tmit.bme.hu/index.php?p=interaktiv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947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beszédérthetőség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7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beszédérthetőséget befolyásoló tényezők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052513"/>
            <a:ext cx="8291513" cy="1512887"/>
          </a:xfrm>
        </p:spPr>
        <p:txBody>
          <a:bodyPr>
            <a:normAutofit fontScale="92500"/>
          </a:bodyPr>
          <a:lstStyle/>
          <a:p>
            <a:pPr marL="800100" lvl="1" indent="-342900">
              <a:buFontTx/>
              <a:buAutoNum type="arabicPeriod"/>
            </a:pPr>
            <a:r>
              <a:rPr lang="hu-HU" altLang="ja-JP" dirty="0"/>
              <a:t>a beszélő artikulációs képessége</a:t>
            </a:r>
          </a:p>
          <a:p>
            <a:pPr marL="800100" lvl="1" indent="-342900">
              <a:buFontTx/>
              <a:buAutoNum type="arabicPeriod"/>
            </a:pPr>
            <a:r>
              <a:rPr lang="hu-HU" altLang="ja-JP" dirty="0"/>
              <a:t>a hallgató hallóképessége</a:t>
            </a:r>
          </a:p>
          <a:p>
            <a:pPr marL="800100" lvl="1" indent="-342900">
              <a:buFontTx/>
              <a:buAutoNum type="arabicPeriod"/>
            </a:pPr>
            <a:r>
              <a:rPr lang="hu-HU" altLang="ja-JP" dirty="0"/>
              <a:t>a tér, ill. terem tulajdonságai (teremakusztikai paraméterek)</a:t>
            </a:r>
          </a:p>
          <a:p>
            <a:pPr marL="800100" lvl="1" indent="-342900">
              <a:buFontTx/>
              <a:buAutoNum type="arabicPeriod"/>
            </a:pPr>
            <a:r>
              <a:rPr lang="hu-HU" altLang="ja-JP" dirty="0">
                <a:solidFill>
                  <a:srgbClr val="FF3300"/>
                </a:solidFill>
              </a:rPr>
              <a:t>a háttérzaj szintje</a:t>
            </a:r>
            <a:endParaRPr lang="hu-HU" dirty="0">
              <a:solidFill>
                <a:srgbClr val="FF33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71550" y="2708275"/>
            <a:ext cx="7848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3. </a:t>
            </a:r>
            <a:r>
              <a:rPr lang="hu-HU" dirty="0"/>
              <a:t>é</a:t>
            </a:r>
            <a:r>
              <a:rPr lang="en-US" dirty="0"/>
              <a:t>s 4. </a:t>
            </a:r>
            <a:r>
              <a:rPr lang="en-US" dirty="0" err="1"/>
              <a:t>param</a:t>
            </a:r>
            <a:r>
              <a:rPr lang="hu-HU" dirty="0"/>
              <a:t>é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hu-HU" dirty="0"/>
              <a:t>é</a:t>
            </a:r>
            <a:r>
              <a:rPr lang="en-US" dirty="0"/>
              <a:t>ben e</a:t>
            </a:r>
            <a:r>
              <a:rPr lang="hu-HU" dirty="0"/>
              <a:t>z konkrétan két arányt jelent:</a:t>
            </a:r>
          </a:p>
          <a:p>
            <a:pPr>
              <a:spcBef>
                <a:spcPct val="50000"/>
              </a:spcBef>
            </a:pPr>
            <a:r>
              <a:rPr lang="hu-HU" dirty="0"/>
              <a:t>	3. a direkt-zengő tér arányt</a:t>
            </a:r>
          </a:p>
          <a:p>
            <a:pPr>
              <a:spcBef>
                <a:spcPct val="50000"/>
              </a:spcBef>
            </a:pPr>
            <a:r>
              <a:rPr lang="hu-HU" dirty="0"/>
              <a:t>és</a:t>
            </a:r>
          </a:p>
          <a:p>
            <a:pPr>
              <a:spcBef>
                <a:spcPct val="50000"/>
              </a:spcBef>
            </a:pPr>
            <a:r>
              <a:rPr lang="hu-HU" dirty="0"/>
              <a:t>	4. a jel-háttérzaj arányt </a:t>
            </a:r>
          </a:p>
          <a:p>
            <a:pPr>
              <a:spcBef>
                <a:spcPct val="5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78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beszédérthetőség mérése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/>
              <a:t>Szubjektív vizsgálatok</a:t>
            </a:r>
          </a:p>
          <a:p>
            <a:pPr lvl="1"/>
            <a:r>
              <a:rPr lang="hu-HU"/>
              <a:t>Szótagérthetőségi vizsgálat</a:t>
            </a:r>
          </a:p>
          <a:p>
            <a:pPr lvl="2"/>
            <a:r>
              <a:rPr lang="hu-HU"/>
              <a:t>értelmetlen szótagok megfigyeltetése számos kísérleti személy bevonásával</a:t>
            </a:r>
          </a:p>
          <a:p>
            <a:pPr lvl="2"/>
            <a:r>
              <a:rPr lang="hu-HU"/>
              <a:t>a helyesen megértett szótagok aránya az összes szótagokhoz képest (%-ban)</a:t>
            </a:r>
          </a:p>
          <a:p>
            <a:pPr lvl="1"/>
            <a:r>
              <a:rPr lang="hu-HU"/>
              <a:t>Mondatérthetőségi vizsgálat</a:t>
            </a:r>
          </a:p>
          <a:p>
            <a:r>
              <a:rPr lang="hu-HU"/>
              <a:t>Objektív vizsgálatok</a:t>
            </a:r>
          </a:p>
          <a:p>
            <a:pPr lvl="1"/>
            <a:r>
              <a:rPr lang="hu-HU"/>
              <a:t>artikulációs index (AI): csak a zajt vette figyelembe</a:t>
            </a:r>
          </a:p>
          <a:p>
            <a:pPr lvl="1"/>
            <a:r>
              <a:rPr lang="hu-HU"/>
              <a:t>Speech Intelligibility Index (SSI): a visszhangosságot is figyelembe veszi</a:t>
            </a:r>
          </a:p>
          <a:p>
            <a:pPr lvl="1"/>
            <a:r>
              <a:rPr lang="hu-HU"/>
              <a:t>Speech Transmission Index (STI): objektív mérésekkel közelíti a szubjektív mennyiséget (nemzetközi szabvány)</a:t>
            </a:r>
          </a:p>
          <a:p>
            <a:pPr lvl="2"/>
            <a:r>
              <a:rPr lang="hu-HU" altLang="ja-JP"/>
              <a:t>a beszéd sokféle frekvenciájú komponenst tartalmaz, amelyek kisfrekvenciás burkolóval amplitúdó moduláltak</a:t>
            </a:r>
          </a:p>
          <a:p>
            <a:pPr lvl="2"/>
            <a:r>
              <a:rPr lang="hu-HU" altLang="ja-JP"/>
              <a:t>az érthetőséghez ennek a modulációnak meg kell maradnia </a:t>
            </a:r>
          </a:p>
          <a:p>
            <a:pPr lvl="2"/>
            <a:r>
              <a:rPr lang="hu-HU" altLang="ja-JP"/>
              <a:t>a moduláció alakhű átvitelét a többutas terjedés (zengés) és a háttérzaj egyaránt rontja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6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 hatása: Artikulációs index (AI)</a:t>
            </a:r>
          </a:p>
        </p:txBody>
      </p:sp>
      <p:pic>
        <p:nvPicPr>
          <p:cNvPr id="106500" name="Picture 4" descr="Szentm-Kur_p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437" r="10992" b="53911"/>
          <a:stretch>
            <a:fillRect/>
          </a:stretch>
        </p:blipFill>
        <p:spPr bwMode="auto">
          <a:xfrm>
            <a:off x="1258888" y="836613"/>
            <a:ext cx="6192837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798638" y="5516563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3300"/>
                </a:solidFill>
              </a:rPr>
              <a:t>Helyettesítő ökölszabály:</a:t>
            </a:r>
            <a:r>
              <a:rPr lang="hu-HU"/>
              <a:t> legyen a jel-zaj viszony a lehető legnagyobb, </a:t>
            </a:r>
            <a:r>
              <a:rPr lang="hu-HU">
                <a:solidFill>
                  <a:srgbClr val="FF3300"/>
                </a:solidFill>
              </a:rPr>
              <a:t>min. 5-10 dBA</a:t>
            </a:r>
          </a:p>
        </p:txBody>
      </p:sp>
    </p:spTree>
    <p:extLst>
      <p:ext uri="{BB962C8B-B14F-4D97-AF65-F5344CB8AC3E}">
        <p14:creationId xmlns:p14="http://schemas.microsoft.com/office/powerpoint/2010/main" val="3438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Zengés hatása: visszhanggal torzított felvétel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3106738" cy="5218113"/>
          </a:xfrm>
        </p:spPr>
        <p:txBody>
          <a:bodyPr/>
          <a:lstStyle/>
          <a:p>
            <a:r>
              <a:rPr lang="hu-HU" dirty="0"/>
              <a:t>Eredeti hangminta</a:t>
            </a:r>
          </a:p>
          <a:p>
            <a:endParaRPr lang="hu-HU" dirty="0"/>
          </a:p>
          <a:p>
            <a:r>
              <a:rPr lang="hu-HU" dirty="0"/>
              <a:t>Helyszíni felvétel</a:t>
            </a:r>
          </a:p>
          <a:p>
            <a:endParaRPr lang="hu-HU" dirty="0"/>
          </a:p>
          <a:p>
            <a:r>
              <a:rPr lang="hu-HU" dirty="0"/>
              <a:t>Mért impulzusválasz</a:t>
            </a:r>
          </a:p>
          <a:p>
            <a:endParaRPr lang="hu-HU" dirty="0"/>
          </a:p>
          <a:p>
            <a:r>
              <a:rPr lang="hu-HU" dirty="0"/>
              <a:t>Zengetett hangminta</a:t>
            </a:r>
          </a:p>
        </p:txBody>
      </p:sp>
      <p:pic>
        <p:nvPicPr>
          <p:cNvPr id="103428" name="Picture 4" descr="Algyö_mp2_LD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19844"/>
          <a:stretch>
            <a:fillRect/>
          </a:stretch>
        </p:blipFill>
        <p:spPr bwMode="auto">
          <a:xfrm>
            <a:off x="3995738" y="954088"/>
            <a:ext cx="47545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 descr="Algyö_mp2_LD05-mestersé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b="19768"/>
          <a:stretch>
            <a:fillRect/>
          </a:stretch>
        </p:blipFill>
        <p:spPr bwMode="auto">
          <a:xfrm>
            <a:off x="3995738" y="3573463"/>
            <a:ext cx="45831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Algyo_mp2_LD05_text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05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ArtImpResp1_full_01_h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66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ArtImpResp1_text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740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A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63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8" fill="hold"/>
                                        <p:tgtEl>
                                          <p:spTgt spid="103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99" fill="hold"/>
                                        <p:tgtEl>
                                          <p:spTgt spid="103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4"/>
                  </p:tgtEl>
                </p:cond>
              </p:nextCondLst>
            </p:seq>
            <p:audio>
              <p:cMediaNode vol="90566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98" fill="hold"/>
                                        <p:tgtEl>
                                          <p:spTgt spid="103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29" fill="hold"/>
                                        <p:tgtEl>
                                          <p:spTgt spid="103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Bevezetés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710" y="1355549"/>
            <a:ext cx="8291512" cy="49107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hu-HU" dirty="0"/>
              <a:t>Nyelv: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az emberi társadalom egyedei közötti kommunikáció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az egyed gondolkodásának legfőbb eszköze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Beszéd: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 nyelv elsődleges megnyilvánulása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az emberi kommunikáció </a:t>
            </a:r>
            <a:r>
              <a:rPr lang="hu-HU" b="1" dirty="0"/>
              <a:t>legelterjedtebb</a:t>
            </a:r>
            <a:r>
              <a:rPr lang="hu-HU" dirty="0"/>
              <a:t> formája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 </a:t>
            </a:r>
            <a:r>
              <a:rPr lang="hu-HU" b="1" dirty="0"/>
              <a:t>leghatékonyabb</a:t>
            </a:r>
            <a:r>
              <a:rPr lang="hu-HU" dirty="0"/>
              <a:t> emberi kommunikációs mód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kronológiai szempontból a </a:t>
            </a:r>
            <a:r>
              <a:rPr lang="hu-HU" b="1" dirty="0"/>
              <a:t>legelső:</a:t>
            </a:r>
            <a:r>
              <a:rPr lang="hu-HU" dirty="0"/>
              <a:t> jóval megelőzte az írást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Irodalom: </a:t>
            </a:r>
          </a:p>
          <a:p>
            <a:pPr lvl="1">
              <a:lnSpc>
                <a:spcPct val="90000"/>
              </a:lnSpc>
            </a:pPr>
            <a:r>
              <a:rPr lang="hu-HU" dirty="0" err="1"/>
              <a:t>Gordos-Takács</a:t>
            </a:r>
            <a:r>
              <a:rPr lang="hu-HU" dirty="0"/>
              <a:t>: Digitális beszédfeldolgozás. Műszaki Könyvkiadó, Budapest, 1983</a:t>
            </a:r>
            <a:r>
              <a:rPr lang="hu-HU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hu-HU" dirty="0" smtClean="0"/>
              <a:t>Németh – </a:t>
            </a:r>
            <a:r>
              <a:rPr lang="hu-HU" dirty="0" err="1" smtClean="0"/>
              <a:t>Olaszy</a:t>
            </a:r>
            <a:r>
              <a:rPr lang="hu-HU" dirty="0" smtClean="0"/>
              <a:t> (szerk.): A magyar beszéd. Akadémiai Kiadó, Budapest, 2010.</a:t>
            </a:r>
          </a:p>
          <a:p>
            <a:pPr lvl="1">
              <a:lnSpc>
                <a:spcPct val="90000"/>
              </a:lnSpc>
            </a:pPr>
            <a:r>
              <a:rPr lang="hu-HU" dirty="0" err="1" smtClean="0"/>
              <a:t>Gósy</a:t>
            </a:r>
            <a:r>
              <a:rPr lang="hu-HU" dirty="0" smtClean="0"/>
              <a:t> M. (szerk.): </a:t>
            </a:r>
            <a:r>
              <a:rPr lang="hu-HU" dirty="0"/>
              <a:t>Beszéd, adatbázis, </a:t>
            </a:r>
            <a:r>
              <a:rPr lang="hu-HU" dirty="0" smtClean="0"/>
              <a:t>kutatások. Akadémiai Kiadó, Budapest, 2012.</a:t>
            </a:r>
          </a:p>
          <a:p>
            <a:pPr lvl="1">
              <a:lnSpc>
                <a:spcPct val="9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6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STI számítása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modulációs transzfer függvényen keresztül: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pPr lvl="1"/>
            <a:r>
              <a:rPr lang="hu-HU"/>
              <a:t>mérése régebben kisfrekvenciásan modulált sávkorlátozott zajjal, újabban impulzusválasszal</a:t>
            </a:r>
          </a:p>
          <a:p>
            <a:endParaRPr lang="hu-HU"/>
          </a:p>
          <a:p>
            <a:r>
              <a:rPr lang="hu-HU"/>
              <a:t>ebből látszólagos jel-zaj értéket képezünk:</a:t>
            </a:r>
          </a:p>
          <a:p>
            <a:endParaRPr lang="hu-HU"/>
          </a:p>
          <a:p>
            <a:r>
              <a:rPr lang="hu-HU"/>
              <a:t>majd több lépés után:</a:t>
            </a:r>
          </a:p>
          <a:p>
            <a:endParaRPr lang="hu-HU"/>
          </a:p>
          <a:p>
            <a:endParaRPr lang="hu-HU"/>
          </a:p>
        </p:txBody>
      </p:sp>
      <p:pic>
        <p:nvPicPr>
          <p:cNvPr id="107525" name="Picture 5" descr="append_mt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3357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8" descr="append_mt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0650"/>
            <a:ext cx="27352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9" descr="append_mtf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43463"/>
            <a:ext cx="17811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76" name="Rectangle 56"/>
          <p:cNvSpPr>
            <a:spLocks noChangeArrowheads="1"/>
          </p:cNvSpPr>
          <p:nvPr/>
        </p:nvSpPr>
        <p:spPr bwMode="auto">
          <a:xfrm>
            <a:off x="1258888" y="5805488"/>
            <a:ext cx="749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ja-JP" i="1">
                <a:latin typeface="Times New Roman" pitchFamily="18" charset="0"/>
              </a:rPr>
              <a:t>w</a:t>
            </a:r>
            <a:r>
              <a:rPr lang="hu-HU" altLang="ja-JP" i="1" baseline="-25000">
                <a:latin typeface="Times New Roman" pitchFamily="18" charset="0"/>
              </a:rPr>
              <a:t>k</a:t>
            </a:r>
            <a:r>
              <a:rPr lang="hu-HU" altLang="ja-JP" i="1">
                <a:latin typeface="TimesNewRoman" charset="0"/>
              </a:rPr>
              <a:t>	</a:t>
            </a:r>
            <a:r>
              <a:rPr lang="hu-HU" altLang="ja-JP">
                <a:latin typeface="Times New Roman" pitchFamily="18" charset="0"/>
              </a:rPr>
              <a:t>0.13	0.14	0.11	0.12	0.19	0.17	0.14	</a:t>
            </a:r>
          </a:p>
        </p:txBody>
      </p:sp>
    </p:spTree>
    <p:extLst>
      <p:ext uri="{BB962C8B-B14F-4D97-AF65-F5344CB8AC3E}">
        <p14:creationId xmlns:p14="http://schemas.microsoft.com/office/powerpoint/2010/main" val="2271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STI jellemzői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tehát függ </a:t>
            </a:r>
          </a:p>
          <a:p>
            <a:pPr lvl="1"/>
            <a:r>
              <a:rPr lang="hu-HU" dirty="0"/>
              <a:t>a jel-zaj viszonytól</a:t>
            </a:r>
          </a:p>
          <a:p>
            <a:pPr lvl="1"/>
            <a:r>
              <a:rPr lang="hu-HU" dirty="0"/>
              <a:t>a visszhangosságtól</a:t>
            </a:r>
          </a:p>
          <a:p>
            <a:pPr lvl="1"/>
            <a:r>
              <a:rPr lang="hu-HU" dirty="0"/>
              <a:t>a sávszélességtől</a:t>
            </a:r>
          </a:p>
          <a:p>
            <a:pPr lvl="1"/>
            <a:r>
              <a:rPr lang="hu-HU" dirty="0"/>
              <a:t>nemlineáris torzításoktól</a:t>
            </a:r>
          </a:p>
          <a:p>
            <a:pPr lvl="1"/>
            <a:r>
              <a:rPr lang="hu-HU" dirty="0"/>
              <a:t>stb.</a:t>
            </a:r>
          </a:p>
          <a:p>
            <a:endParaRPr lang="hu-HU" dirty="0"/>
          </a:p>
        </p:txBody>
      </p:sp>
      <p:pic>
        <p:nvPicPr>
          <p:cNvPr id="104524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429000"/>
            <a:ext cx="69850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STI értékelése</a:t>
            </a:r>
          </a:p>
        </p:txBody>
      </p:sp>
      <p:graphicFrame>
        <p:nvGraphicFramePr>
          <p:cNvPr id="10957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016125" y="1341438"/>
          <a:ext cx="5148263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kumentum" r:id="rId3" imgW="5908586" imgH="1273200" progId="Word.Document.8">
                  <p:embed/>
                </p:oleObj>
              </mc:Choice>
              <mc:Fallback>
                <p:oleObj name="Dokumentum" r:id="rId3" imgW="5908586" imgH="12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97" r="21027"/>
                      <a:stretch>
                        <a:fillRect/>
                      </a:stretch>
                    </p:blipFill>
                    <p:spPr bwMode="auto">
                      <a:xfrm>
                        <a:off x="2016125" y="1341438"/>
                        <a:ext cx="5148263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55650" y="3860800"/>
            <a:ext cx="6480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sokfajta beszédérthetőségi mérték összehasonlítható a CIS érték (</a:t>
            </a:r>
            <a:r>
              <a:rPr lang="hu-HU">
                <a:solidFill>
                  <a:srgbClr val="FF3300"/>
                </a:solidFill>
              </a:rPr>
              <a:t>Combined Intelligibility Scale</a:t>
            </a:r>
            <a:r>
              <a:rPr lang="hu-HU"/>
              <a:t>) segítségével: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 algn="ctr">
              <a:spcBef>
                <a:spcPct val="50000"/>
              </a:spcBef>
            </a:pPr>
            <a:r>
              <a:rPr lang="hu-HU" altLang="ja-JP"/>
              <a:t>CIS = 1 + lg (STI).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Mérhető jellemzők és a CIS érték kapcsolata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923219"/>
            <a:ext cx="45418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77050" y="45815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CIS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411413" y="8366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144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természetes beszédlánc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7775575" cy="576263"/>
          </a:xfrm>
        </p:spPr>
        <p:txBody>
          <a:bodyPr/>
          <a:lstStyle/>
          <a:p>
            <a:endParaRPr lang="de-DE"/>
          </a:p>
        </p:txBody>
      </p:sp>
      <p:pic>
        <p:nvPicPr>
          <p:cNvPr id="64516" name="Picture 4" descr="beolvas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/>
          <a:stretch>
            <a:fillRect/>
          </a:stretch>
        </p:blipFill>
        <p:spPr bwMode="auto">
          <a:xfrm>
            <a:off x="250825" y="2060575"/>
            <a:ext cx="833755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539750" y="5589588"/>
            <a:ext cx="7993063" cy="641350"/>
            <a:chOff x="340" y="3521"/>
            <a:chExt cx="5035" cy="404"/>
          </a:xfrm>
        </p:grpSpPr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340" y="3521"/>
              <a:ext cx="1044" cy="231"/>
              <a:chOff x="476" y="3521"/>
              <a:chExt cx="1044" cy="231"/>
            </a:xfrm>
          </p:grpSpPr>
          <p:sp>
            <p:nvSpPr>
              <p:cNvPr id="64517" name="Line 5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99CC"/>
                    </a:solidFill>
                  </a:rPr>
                  <a:t>agyi szint</a:t>
                </a:r>
              </a:p>
            </p:txBody>
          </p:sp>
        </p:grpSp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4331" y="3521"/>
              <a:ext cx="1044" cy="231"/>
              <a:chOff x="476" y="3521"/>
              <a:chExt cx="1044" cy="231"/>
            </a:xfrm>
          </p:grpSpPr>
          <p:sp>
            <p:nvSpPr>
              <p:cNvPr id="64522" name="Line 10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3" name="Text Box 11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99CC"/>
                    </a:solidFill>
                  </a:rPr>
                  <a:t>agyi szint</a:t>
                </a:r>
              </a:p>
            </p:txBody>
          </p:sp>
        </p:grpSp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1383" y="3521"/>
              <a:ext cx="1044" cy="231"/>
              <a:chOff x="476" y="3521"/>
              <a:chExt cx="1044" cy="231"/>
            </a:xfrm>
          </p:grpSpPr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6" name="Text Box 14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CC00"/>
                    </a:solidFill>
                  </a:rPr>
                  <a:t>szervi szint</a:t>
                </a:r>
              </a:p>
            </p:txBody>
          </p:sp>
        </p:grpSp>
        <p:grpSp>
          <p:nvGrpSpPr>
            <p:cNvPr id="64527" name="Group 15"/>
            <p:cNvGrpSpPr>
              <a:grpSpLocks/>
            </p:cNvGrpSpPr>
            <p:nvPr/>
          </p:nvGrpSpPr>
          <p:grpSpPr bwMode="auto">
            <a:xfrm>
              <a:off x="3288" y="3521"/>
              <a:ext cx="1044" cy="231"/>
              <a:chOff x="476" y="3521"/>
              <a:chExt cx="1044" cy="231"/>
            </a:xfrm>
          </p:grpSpPr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9" name="Text Box 17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CC00"/>
                    </a:solidFill>
                  </a:rPr>
                  <a:t>szervi szint</a:t>
                </a:r>
              </a:p>
            </p:txBody>
          </p:sp>
        </p:grpSp>
        <p:grpSp>
          <p:nvGrpSpPr>
            <p:cNvPr id="64530" name="Group 18"/>
            <p:cNvGrpSpPr>
              <a:grpSpLocks/>
            </p:cNvGrpSpPr>
            <p:nvPr/>
          </p:nvGrpSpPr>
          <p:grpSpPr bwMode="auto">
            <a:xfrm>
              <a:off x="2426" y="3521"/>
              <a:ext cx="771" cy="404"/>
              <a:chOff x="476" y="3521"/>
              <a:chExt cx="1044" cy="411"/>
            </a:xfrm>
          </p:grpSpPr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2" name="Text Box 20"/>
              <p:cNvSpPr txBox="1">
                <a:spLocks noChangeArrowheads="1"/>
              </p:cNvSpPr>
              <p:nvPr/>
            </p:nvSpPr>
            <p:spPr bwMode="auto">
              <a:xfrm>
                <a:off x="611" y="3521"/>
                <a:ext cx="909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FF3300"/>
                    </a:solidFill>
                  </a:rPr>
                  <a:t>akuszti-kai szint</a:t>
                </a:r>
              </a:p>
            </p:txBody>
          </p:sp>
        </p:grpSp>
      </p:grp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116013" y="1628775"/>
            <a:ext cx="3241675" cy="4032250"/>
          </a:xfrm>
          <a:prstGeom prst="ellipse">
            <a:avLst/>
          </a:prstGeom>
          <a:noFill/>
          <a:ln w="38100">
            <a:solidFill>
              <a:srgbClr val="FF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6699"/>
              </a:solidFill>
            </a:endParaRP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4716463" y="1412875"/>
            <a:ext cx="3241675" cy="4032250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6699"/>
              </a:solidFill>
            </a:endParaRP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3276600" y="2276475"/>
            <a:ext cx="2414588" cy="27368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  <p:bldP spid="64535" grpId="0" animBg="1"/>
      <p:bldP spid="645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beszéd szerkezete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3394075" cy="4033837"/>
          </a:xfrm>
        </p:spPr>
        <p:txBody>
          <a:bodyPr>
            <a:normAutofit fontScale="85000" lnSpcReduction="10000"/>
          </a:bodyPr>
          <a:lstStyle/>
          <a:p>
            <a:r>
              <a:rPr lang="hu-HU"/>
              <a:t>Mondat &gt; szó &gt; szótag &gt; beszédhang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r>
              <a:rPr lang="hu-HU"/>
              <a:t>Beszédhang &lt;&gt; fonémák</a:t>
            </a:r>
          </a:p>
          <a:p>
            <a:pPr lvl="1"/>
            <a:r>
              <a:rPr lang="hu-HU"/>
              <a:t>Fonémakészlet: elemek olyan minimális számosságú halmaza, amelyből minden szó csak egyféleképpen állítható elő</a:t>
            </a:r>
          </a:p>
        </p:txBody>
      </p:sp>
      <p:pic>
        <p:nvPicPr>
          <p:cNvPr id="66564" name="Picture 4" descr="beolvasás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8151" r="10045" b="9280"/>
          <a:stretch>
            <a:fillRect/>
          </a:stretch>
        </p:blipFill>
        <p:spPr bwMode="auto">
          <a:xfrm>
            <a:off x="3348038" y="765175"/>
            <a:ext cx="51847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Hangképző szerveink / 1</a:t>
            </a:r>
          </a:p>
        </p:txBody>
      </p:sp>
      <p:pic>
        <p:nvPicPr>
          <p:cNvPr id="67588" name="Picture 4" descr="beolvasás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7" r="60936" b="113"/>
          <a:stretch>
            <a:fillRect/>
          </a:stretch>
        </p:blipFill>
        <p:spPr bwMode="auto">
          <a:xfrm>
            <a:off x="1547813" y="836613"/>
            <a:ext cx="5976937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1151908" y="240772"/>
            <a:ext cx="6462889" cy="490537"/>
          </a:xfrm>
        </p:spPr>
        <p:txBody>
          <a:bodyPr>
            <a:normAutofit fontScale="90000"/>
          </a:bodyPr>
          <a:lstStyle/>
          <a:p>
            <a:r>
              <a:rPr lang="hu-HU" dirty="0"/>
              <a:t>Hangképző szerveink / 2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1800"/>
              <a:t>A gégefő és a hangszalagok</a:t>
            </a:r>
          </a:p>
        </p:txBody>
      </p:sp>
      <p:pic>
        <p:nvPicPr>
          <p:cNvPr id="65540" name="Picture 4" descr="beolvasás0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4" t="-768" r="893" b="49080"/>
          <a:stretch>
            <a:fillRect/>
          </a:stretch>
        </p:blipFill>
        <p:spPr bwMode="auto">
          <a:xfrm>
            <a:off x="323850" y="1628775"/>
            <a:ext cx="597535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slowcor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49500"/>
            <a:ext cx="209073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hangképzés módja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2447925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Átviteli rendszer</a:t>
            </a:r>
          </a:p>
          <a:p>
            <a:pPr lvl="1"/>
            <a:r>
              <a:rPr lang="hu-HU"/>
              <a:t>rezonátor rendszer (toldalékcső, vokális traktus – vocal tract, artikulációs csatorna)</a:t>
            </a:r>
          </a:p>
          <a:p>
            <a:r>
              <a:rPr lang="hu-HU"/>
              <a:t>Gerjesztések</a:t>
            </a:r>
          </a:p>
          <a:p>
            <a:pPr lvl="1"/>
            <a:r>
              <a:rPr lang="hu-HU"/>
              <a:t>zönge</a:t>
            </a:r>
          </a:p>
          <a:p>
            <a:pPr lvl="1"/>
            <a:r>
              <a:rPr lang="hu-HU"/>
              <a:t>turbulencia</a:t>
            </a:r>
          </a:p>
          <a:p>
            <a:pPr lvl="1"/>
            <a:r>
              <a:rPr lang="hu-HU"/>
              <a:t>lökéshullám</a:t>
            </a:r>
          </a:p>
        </p:txBody>
      </p: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2124075" y="4221163"/>
            <a:ext cx="4679950" cy="1296987"/>
            <a:chOff x="1338" y="2659"/>
            <a:chExt cx="2948" cy="817"/>
          </a:xfrm>
        </p:grpSpPr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2290" y="2659"/>
              <a:ext cx="1134" cy="8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3424" y="3067"/>
              <a:ext cx="862" cy="0"/>
            </a:xfrm>
            <a:prstGeom prst="line">
              <a:avLst/>
            </a:prstGeom>
            <a:noFill/>
            <a:ln w="76200" cmpd="tri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>
              <a:off x="1338" y="2886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>
              <a:off x="1338" y="3067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1338" y="3249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532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Gerjesztések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87450" y="981075"/>
            <a:ext cx="1389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250825" y="765175"/>
            <a:ext cx="4464050" cy="3003550"/>
            <a:chOff x="158" y="482"/>
            <a:chExt cx="2812" cy="1892"/>
          </a:xfrm>
        </p:grpSpPr>
        <p:pic>
          <p:nvPicPr>
            <p:cNvPr id="70660" name="Picture 4" descr="beolvasás00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76" b="60950"/>
            <a:stretch>
              <a:fillRect/>
            </a:stretch>
          </p:blipFill>
          <p:spPr bwMode="auto">
            <a:xfrm>
              <a:off x="158" y="709"/>
              <a:ext cx="2812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612" y="482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zönge</a:t>
              </a:r>
            </a:p>
          </p:txBody>
        </p:sp>
      </p:grp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4789488" y="836613"/>
            <a:ext cx="4092575" cy="4824412"/>
            <a:chOff x="3017" y="527"/>
            <a:chExt cx="2578" cy="3039"/>
          </a:xfrm>
        </p:grpSpPr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3742" y="527"/>
              <a:ext cx="16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turbulencia</a:t>
              </a:r>
            </a:p>
          </p:txBody>
        </p:sp>
        <p:pic>
          <p:nvPicPr>
            <p:cNvPr id="70665" name="Picture 9" descr="Los_Angeles_attack_sub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754"/>
              <a:ext cx="2578" cy="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611188" y="3789363"/>
            <a:ext cx="2447925" cy="2697162"/>
            <a:chOff x="385" y="2387"/>
            <a:chExt cx="1542" cy="1699"/>
          </a:xfrm>
        </p:grpSpPr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612" y="2387"/>
              <a:ext cx="13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lökéshullám</a:t>
              </a:r>
            </a:p>
          </p:txBody>
        </p:sp>
        <p:pic>
          <p:nvPicPr>
            <p:cNvPr id="70666" name="Picture 10" descr="180px-Schlierenfoto_Mach_1-2_Pfeilflügel_-_NAS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614"/>
              <a:ext cx="1440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2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beszédhangok osztályozása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18113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Magánhangzók			i</a:t>
            </a:r>
            <a:r>
              <a:rPr lang="hu-HU" sz="1800" b="1"/>
              <a:t>, é, ü, ö, e á, a, o, u</a:t>
            </a:r>
          </a:p>
          <a:p>
            <a:r>
              <a:rPr lang="hu-HU"/>
              <a:t>Mássalhangzók</a:t>
            </a:r>
          </a:p>
          <a:p>
            <a:pPr lvl="1"/>
            <a:r>
              <a:rPr lang="hu-HU"/>
              <a:t>zárhangok </a:t>
            </a:r>
          </a:p>
          <a:p>
            <a:pPr lvl="2"/>
            <a:r>
              <a:rPr lang="hu-HU"/>
              <a:t>nazálisok			</a:t>
            </a:r>
            <a:r>
              <a:rPr lang="hu-HU" sz="1800" b="1"/>
              <a:t>m, n, ny, ng</a:t>
            </a:r>
          </a:p>
          <a:p>
            <a:pPr lvl="2"/>
            <a:r>
              <a:rPr lang="hu-HU"/>
              <a:t>felpattanó zárhangok (explozívák)</a:t>
            </a:r>
          </a:p>
          <a:p>
            <a:pPr lvl="2">
              <a:buFontTx/>
              <a:buNone/>
            </a:pPr>
            <a:r>
              <a:rPr lang="hu-HU"/>
              <a:t>   	   zöngés 			</a:t>
            </a:r>
            <a:r>
              <a:rPr lang="hu-HU" sz="1800" b="1"/>
              <a:t>b. d, g, gy</a:t>
            </a:r>
          </a:p>
          <a:p>
            <a:pPr lvl="2">
              <a:buFontTx/>
              <a:buNone/>
            </a:pPr>
            <a:r>
              <a:rPr lang="hu-HU"/>
              <a:t>       zöngétlen  			</a:t>
            </a:r>
            <a:r>
              <a:rPr lang="hu-HU" sz="1800" b="1"/>
              <a:t>p, t, k, ty</a:t>
            </a:r>
          </a:p>
          <a:p>
            <a:pPr lvl="2"/>
            <a:r>
              <a:rPr lang="hu-HU"/>
              <a:t>pergőhang 			</a:t>
            </a:r>
            <a:r>
              <a:rPr lang="hu-HU" sz="1800" b="1"/>
              <a:t>r</a:t>
            </a:r>
          </a:p>
          <a:p>
            <a:pPr lvl="1"/>
            <a:r>
              <a:rPr lang="hu-HU"/>
              <a:t>oldalréshangok 			</a:t>
            </a:r>
            <a:r>
              <a:rPr lang="hu-HU" b="1"/>
              <a:t>l, j</a:t>
            </a:r>
          </a:p>
          <a:p>
            <a:pPr lvl="1"/>
            <a:r>
              <a:rPr lang="hu-HU"/>
              <a:t>réshangok (frikatívák)</a:t>
            </a:r>
          </a:p>
          <a:p>
            <a:pPr lvl="2"/>
            <a:r>
              <a:rPr lang="hu-HU"/>
              <a:t>   zöngés 			</a:t>
            </a:r>
            <a:r>
              <a:rPr lang="hu-HU" sz="1800" b="1"/>
              <a:t>v, z, zs</a:t>
            </a:r>
          </a:p>
          <a:p>
            <a:pPr lvl="2"/>
            <a:r>
              <a:rPr lang="hu-HU"/>
              <a:t>   zöngétlen 			</a:t>
            </a:r>
            <a:r>
              <a:rPr lang="hu-HU" sz="1800" b="1"/>
              <a:t>f, s, sz, h</a:t>
            </a:r>
          </a:p>
          <a:p>
            <a:pPr lvl="1"/>
            <a:r>
              <a:rPr lang="hu-HU"/>
              <a:t>zár-réshangok (affrikáták)</a:t>
            </a:r>
          </a:p>
          <a:p>
            <a:pPr lvl="2"/>
            <a:r>
              <a:rPr lang="hu-HU"/>
              <a:t>   zöngés 			</a:t>
            </a:r>
            <a:r>
              <a:rPr lang="hu-HU" sz="1800" b="1"/>
              <a:t>dz, dzs</a:t>
            </a:r>
          </a:p>
          <a:p>
            <a:pPr lvl="2"/>
            <a:r>
              <a:rPr lang="hu-HU"/>
              <a:t>   zöngétlen 			</a:t>
            </a:r>
            <a:r>
              <a:rPr lang="hu-HU" sz="1800" b="1"/>
              <a:t>c, cs</a:t>
            </a:r>
          </a:p>
        </p:txBody>
      </p:sp>
    </p:spTree>
    <p:extLst>
      <p:ext uri="{BB962C8B-B14F-4D97-AF65-F5344CB8AC3E}">
        <p14:creationId xmlns:p14="http://schemas.microsoft.com/office/powerpoint/2010/main" val="6906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34</TotalTime>
  <Words>525</Words>
  <Application>Microsoft Office PowerPoint</Application>
  <PresentationFormat>Diavetítés a képernyőre (4:3 oldalarány)</PresentationFormat>
  <Paragraphs>157</Paragraphs>
  <Slides>23</Slides>
  <Notes>0</Notes>
  <HiddenSlides>0</HiddenSlides>
  <MMClips>4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5" baseType="lpstr">
      <vt:lpstr>HRSZ</vt:lpstr>
      <vt:lpstr>Dokumentum</vt:lpstr>
      <vt:lpstr>A beszéd</vt:lpstr>
      <vt:lpstr>Bevezetés</vt:lpstr>
      <vt:lpstr>A természetes beszédlánc</vt:lpstr>
      <vt:lpstr>A beszéd szerkezete</vt:lpstr>
      <vt:lpstr>Hangképző szerveink / 1</vt:lpstr>
      <vt:lpstr>Hangképző szerveink / 2</vt:lpstr>
      <vt:lpstr>A hangképzés módja</vt:lpstr>
      <vt:lpstr>Gerjesztések</vt:lpstr>
      <vt:lpstr>A beszédhangok osztályozása</vt:lpstr>
      <vt:lpstr>Magánhangzók jellemzői</vt:lpstr>
      <vt:lpstr>A magánhangzók formánsai </vt:lpstr>
      <vt:lpstr>Mássalhangzók jellemzői</vt:lpstr>
      <vt:lpstr>Korszerű beszédtechnológiák</vt:lpstr>
      <vt:lpstr>Beszédhangok adatbázisa</vt:lpstr>
      <vt:lpstr>A beszédérthetőség</vt:lpstr>
      <vt:lpstr>A beszédérthetőséget befolyásoló tényezők</vt:lpstr>
      <vt:lpstr>A beszédérthetőség mérése</vt:lpstr>
      <vt:lpstr>Zaj hatása: Artikulációs index (AI)</vt:lpstr>
      <vt:lpstr>Zengés hatása: visszhanggal torzított felvétel</vt:lpstr>
      <vt:lpstr>STI számítása</vt:lpstr>
      <vt:lpstr>STI jellemzői</vt:lpstr>
      <vt:lpstr>STI értékelése</vt:lpstr>
      <vt:lpstr>Mérhető jellemzők és a CIS érték kapcsolata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10</cp:revision>
  <dcterms:created xsi:type="dcterms:W3CDTF">2013-02-08T13:47:53Z</dcterms:created>
  <dcterms:modified xsi:type="dcterms:W3CDTF">2013-04-11T14:15:38Z</dcterms:modified>
</cp:coreProperties>
</file>