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89" r:id="rId3"/>
    <p:sldId id="299" r:id="rId4"/>
    <p:sldId id="297" r:id="rId5"/>
    <p:sldId id="293" r:id="rId6"/>
    <p:sldId id="291" r:id="rId7"/>
    <p:sldId id="296" r:id="rId8"/>
    <p:sldId id="292" r:id="rId9"/>
    <p:sldId id="300" r:id="rId10"/>
    <p:sldId id="304" r:id="rId11"/>
    <p:sldId id="301" r:id="rId12"/>
    <p:sldId id="305" r:id="rId13"/>
    <p:sldId id="306" r:id="rId14"/>
    <p:sldId id="302" r:id="rId15"/>
    <p:sldId id="303" r:id="rId16"/>
    <p:sldId id="307" r:id="rId17"/>
    <p:sldId id="309" r:id="rId18"/>
    <p:sldId id="310" r:id="rId19"/>
    <p:sldId id="312" r:id="rId20"/>
    <p:sldId id="308" r:id="rId21"/>
    <p:sldId id="311" r:id="rId2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FE144-0F6A-4A56-BD01-37F979C0EF04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89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FE144-0F6A-4A56-BD01-37F979C0EF04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69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8.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KommAkusz</a:t>
            </a:r>
            <a:r>
              <a:rPr lang="hu-HU" dirty="0" smtClean="0"/>
              <a:t>  -  Zenei akusztika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KommAkusz</a:t>
            </a:r>
            <a:r>
              <a:rPr lang="hu-HU" dirty="0" smtClean="0"/>
              <a:t>  -  Zenei akusztika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</a:p>
          <a:p>
            <a:pPr>
              <a:defRPr/>
            </a:pPr>
            <a:r>
              <a:rPr lang="hu-HU" dirty="0" smtClean="0"/>
              <a:t>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19KEzLRL4s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zpUaUIrab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7rlrl6U2-A&amp;list=UU59BjQMnyUXtv5Je4SxdC_Q&amp;index=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stecrecords.com/BobSellon/video/BobLiveAtBordersInMethuen2006FourthOfJuly.wm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zenei akusztika alapelemei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Hangsorok, hangszerek, együttesek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Húros hangszerek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Pengetett hangszerek</a:t>
            </a:r>
          </a:p>
          <a:p>
            <a:pPr lvl="1"/>
            <a:r>
              <a:rPr lang="hu-HU" dirty="0" smtClean="0"/>
              <a:t>csembaló, hárfa, gitár, lant, </a:t>
            </a:r>
            <a:br>
              <a:rPr lang="hu-HU" dirty="0" smtClean="0"/>
            </a:br>
            <a:r>
              <a:rPr lang="hu-HU" dirty="0" smtClean="0"/>
              <a:t>mandolin, </a:t>
            </a:r>
            <a:r>
              <a:rPr lang="hu-HU" dirty="0" err="1" smtClean="0"/>
              <a:t>banjo</a:t>
            </a:r>
            <a:r>
              <a:rPr lang="hu-HU" dirty="0" smtClean="0"/>
              <a:t>, tambura…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sp>
        <p:nvSpPr>
          <p:cNvPr id="8" name="AutoShape 4" descr="http://www.mozaweb.hu/course/MS-2462/jpg/zongora.jpg"/>
          <p:cNvSpPr>
            <a:spLocks noChangeAspect="1" noChangeArrowheads="1"/>
          </p:cNvSpPr>
          <p:nvPr/>
        </p:nvSpPr>
        <p:spPr bwMode="auto">
          <a:xfrm>
            <a:off x="155575" y="-1584325"/>
            <a:ext cx="3810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0" r="74736"/>
          <a:stretch/>
        </p:blipFill>
        <p:spPr bwMode="auto">
          <a:xfrm>
            <a:off x="155575" y="2495628"/>
            <a:ext cx="1444979" cy="302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26" y="3753023"/>
            <a:ext cx="2460849" cy="25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s://encrypted-tbn2.gstatic.com/images?q=tbn:ANd9GcRlT1RbRnF7kriStP1aUxrsqYIagSCxB4BdoM0flKumG8OWD6d7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19" y="968374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35" y="3100728"/>
            <a:ext cx="1429895" cy="25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s://encrypted-tbn2.gstatic.com/images?q=tbn:ANd9GcTYSsvW6eUCkZpxLhkKQ0-NBXOsljyBBMcE3FIZQrxVGL5jgkZNL4FV-5_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79" y="3100728"/>
            <a:ext cx="1086203" cy="26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s://encrypted-tbn1.gstatic.com/images?q=tbn:ANd9GcQ3gZoGBJryTIT1qy-Uc6zErj4r--XrPs5H0_QJDXJq-4kTNUnxk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7"/>
          <a:stretch/>
        </p:blipFill>
        <p:spPr bwMode="auto">
          <a:xfrm>
            <a:off x="6212062" y="3561112"/>
            <a:ext cx="898883" cy="27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3731012" y="6129877"/>
            <a:ext cx="5257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8"/>
              </a:rPr>
              <a:t>http://www.youtube.com/watch?v=f19KEzLRL4s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9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Fúvós hangszerek / 1: fafúvós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1600" dirty="0" smtClean="0"/>
              <a:t>f</a:t>
            </a:r>
            <a:r>
              <a:rPr lang="hu-HU" sz="1700" dirty="0" smtClean="0"/>
              <a:t>agott</a:t>
            </a:r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r>
              <a:rPr lang="hu-HU" sz="1700" dirty="0" smtClean="0"/>
              <a:t>klarinét</a:t>
            </a:r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r>
              <a:rPr lang="hu-HU" sz="1700" dirty="0" smtClean="0"/>
              <a:t>szaxofon</a:t>
            </a:r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endParaRPr lang="hu-HU" sz="1700" dirty="0" smtClean="0"/>
          </a:p>
          <a:p>
            <a:pPr marL="0" indent="0">
              <a:buNone/>
            </a:pPr>
            <a:r>
              <a:rPr lang="hu-HU" sz="1700" dirty="0" smtClean="0"/>
              <a:t>angolkürt</a:t>
            </a:r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r>
              <a:rPr lang="hu-HU" sz="1700" dirty="0" smtClean="0"/>
              <a:t>oboa</a:t>
            </a:r>
          </a:p>
          <a:p>
            <a:pPr marL="0" indent="0">
              <a:buNone/>
            </a:pPr>
            <a:endParaRPr lang="hu-HU" sz="1700" dirty="0"/>
          </a:p>
          <a:p>
            <a:pPr marL="0" indent="0">
              <a:buNone/>
            </a:pPr>
            <a:r>
              <a:rPr lang="hu-HU" sz="1700" dirty="0" smtClean="0"/>
              <a:t>fuvola</a:t>
            </a:r>
            <a:endParaRPr lang="hu-HU" sz="17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67" y="1016081"/>
            <a:ext cx="6451953" cy="475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8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Fúvós hangszerek / </a:t>
            </a:r>
            <a:r>
              <a:rPr lang="hu-HU" dirty="0" smtClean="0"/>
              <a:t>2: rézfúvós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983" y="1347611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3" y="16732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43" y="3410655"/>
            <a:ext cx="2829455" cy="188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62" y="3701345"/>
            <a:ext cx="2925233" cy="195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" y="3701345"/>
            <a:ext cx="1438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9" y="1272587"/>
            <a:ext cx="1275468" cy="21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rézfúvós zenei tréfa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Mnozil</a:t>
            </a:r>
            <a:r>
              <a:rPr lang="hu-HU" dirty="0" smtClean="0"/>
              <a:t> </a:t>
            </a:r>
            <a:r>
              <a:rPr lang="hu-HU" dirty="0" err="1" smtClean="0"/>
              <a:t>Brass</a:t>
            </a:r>
            <a:r>
              <a:rPr lang="hu-HU" dirty="0" smtClean="0"/>
              <a:t> (Wien)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://www.youtube.com/watch?v=uzpUaUIrabc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67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Ütőhangszerek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Holló Aurél – Váczi Zoltán: </a:t>
            </a:r>
            <a:r>
              <a:rPr lang="hu-HU" dirty="0" err="1" smtClean="0"/>
              <a:t>Traditions</a:t>
            </a:r>
            <a:r>
              <a:rPr lang="hu-HU" dirty="0" smtClean="0"/>
              <a:t> Part </a:t>
            </a:r>
            <a:r>
              <a:rPr lang="hu-HU" dirty="0" err="1" smtClean="0"/>
              <a:t>One</a:t>
            </a:r>
            <a:r>
              <a:rPr lang="hu-HU" dirty="0" smtClean="0"/>
              <a:t> – The </a:t>
            </a:r>
            <a:r>
              <a:rPr lang="hu-HU" dirty="0" err="1" smtClean="0"/>
              <a:t>winning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… / </a:t>
            </a:r>
            <a:r>
              <a:rPr lang="hu-HU" dirty="0" err="1" smtClean="0"/>
              <a:t>BeFORe</a:t>
            </a:r>
            <a:r>
              <a:rPr lang="hu-HU" dirty="0" smtClean="0"/>
              <a:t> John7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Amadinda</a:t>
            </a:r>
            <a:r>
              <a:rPr lang="hu-HU" dirty="0" smtClean="0"/>
              <a:t> </a:t>
            </a:r>
            <a:r>
              <a:rPr lang="hu-HU" dirty="0" err="1" smtClean="0"/>
              <a:t>ütőegyüttes</a:t>
            </a:r>
            <a:r>
              <a:rPr lang="hu-HU" dirty="0" smtClean="0"/>
              <a:t>, Zeneakadémia, 2009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597377" y="3483592"/>
            <a:ext cx="602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http://www.youtube.com/watch?v=R7rlrl6U2-A&amp;list=UU59BjQMnyUXtv5Je4SxdC_Q&amp;index=7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05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hogy működik - vonósok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Vonós hangszerek: </a:t>
            </a:r>
            <a:r>
              <a:rPr lang="hu-HU" dirty="0" err="1" smtClean="0"/>
              <a:t>slip-stick</a:t>
            </a:r>
            <a:r>
              <a:rPr lang="hu-HU" dirty="0" smtClean="0"/>
              <a:t> </a:t>
            </a:r>
            <a:r>
              <a:rPr lang="hu-HU" dirty="0" err="1" smtClean="0"/>
              <a:t>vibration</a:t>
            </a:r>
            <a:r>
              <a:rPr lang="hu-HU" dirty="0" smtClean="0"/>
              <a:t> (száraz súrlódás)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Eredmény: periodikus rezgés sok-sok felhanggal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28031" r="23342" b="21620"/>
          <a:stretch/>
        </p:blipFill>
        <p:spPr bwMode="auto">
          <a:xfrm>
            <a:off x="871674" y="2245125"/>
            <a:ext cx="3265098" cy="18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35343" r="15926" b="24361"/>
          <a:stretch/>
        </p:blipFill>
        <p:spPr bwMode="auto">
          <a:xfrm>
            <a:off x="5136445" y="2020713"/>
            <a:ext cx="3381133" cy="26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0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hogy </a:t>
            </a:r>
            <a:r>
              <a:rPr lang="hu-HU" dirty="0" smtClean="0"/>
              <a:t>működik - fafúvók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Klarinét</a:t>
            </a:r>
          </a:p>
          <a:p>
            <a:pPr lvl="1"/>
            <a:r>
              <a:rPr lang="hu-HU" dirty="0" smtClean="0"/>
              <a:t>felépítése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r>
              <a:rPr lang="hu-HU" dirty="0" smtClean="0"/>
              <a:t>hangképzése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r>
              <a:rPr lang="hu-HU" dirty="0" smtClean="0"/>
              <a:t>hangmagassága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9218" name="Picture 2" descr="picture of clarinet mouthpi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97" y="1295225"/>
            <a:ext cx="2734381" cy="98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ketch of mouthpiece and diagram of flow vs 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18" y="2764720"/>
            <a:ext cx="4540604" cy="16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ketch: inertance of air in open tone ho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4" y="4967111"/>
            <a:ext cx="33623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hogy működik - </a:t>
            </a:r>
            <a:r>
              <a:rPr lang="hu-HU" dirty="0" smtClean="0"/>
              <a:t>rézfúvók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http://www.phys.unsw.edu.au/jw/brassacoustics.html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1026" name="Picture 2" descr="sketch of lips and horn mouthpi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96" y="1772003"/>
            <a:ext cx="4597048" cy="11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etch of resonances in a cylindrical p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19" y="3361575"/>
            <a:ext cx="61722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Rézfúvók hangmagasságának szabályozása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Dugattyús szelep (piszton) – trombita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Forgószelep (</a:t>
            </a:r>
            <a:r>
              <a:rPr lang="hu-HU" dirty="0" err="1" smtClean="0"/>
              <a:t>ventil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dirty="0" smtClean="0"/>
              <a:t>- vadászkürt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2050" name="Picture 2" descr="sketch of piston valve mech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63" y="1825888"/>
            <a:ext cx="46767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 of piston val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3" y="1740341"/>
            <a:ext cx="2012545" cy="27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12" y="4819650"/>
            <a:ext cx="31146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6146" name="Picture 2" descr="http://www.irodalmiradio.hu/femis/zene/grupzene/nagykar/06pan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4" y="1577622"/>
            <a:ext cx="75057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A zenei hang</a:t>
            </a:r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dirty="0" err="1" smtClean="0">
                <a:solidFill>
                  <a:srgbClr val="FF0000"/>
                </a:solidFill>
              </a:rPr>
              <a:t>Színusz</a:t>
            </a:r>
            <a:r>
              <a:rPr lang="hu-HU" dirty="0" err="1" smtClean="0"/>
              <a:t>jel</a:t>
            </a:r>
            <a:endParaRPr lang="hu-HU" dirty="0" smtClean="0"/>
          </a:p>
          <a:p>
            <a:pPr lvl="1"/>
            <a:r>
              <a:rPr lang="hu-HU" dirty="0" smtClean="0"/>
              <a:t>steril, természetes úton alig állítható elő</a:t>
            </a:r>
          </a:p>
          <a:p>
            <a:pPr lvl="1"/>
            <a:r>
              <a:rPr lang="hu-HU" dirty="0" smtClean="0"/>
              <a:t>legjobban hasonlít rá: fuvola hangja</a:t>
            </a:r>
          </a:p>
          <a:p>
            <a:r>
              <a:rPr lang="hu-HU" dirty="0" smtClean="0"/>
              <a:t>valóságos hangszerek hangja: </a:t>
            </a:r>
            <a:r>
              <a:rPr lang="hu-HU" dirty="0" smtClean="0">
                <a:solidFill>
                  <a:srgbClr val="FF0000"/>
                </a:solidFill>
              </a:rPr>
              <a:t>harmonikus</a:t>
            </a:r>
            <a:r>
              <a:rPr lang="hu-HU" dirty="0" smtClean="0"/>
              <a:t> jel </a:t>
            </a:r>
          </a:p>
          <a:p>
            <a:pPr lvl="1"/>
            <a:r>
              <a:rPr lang="hu-HU" dirty="0" smtClean="0"/>
              <a:t>tkp</a:t>
            </a:r>
            <a:r>
              <a:rPr lang="hu-HU" dirty="0"/>
              <a:t>. szinuszok </a:t>
            </a:r>
            <a:r>
              <a:rPr lang="hu-HU" dirty="0" smtClean="0"/>
              <a:t>szuperpozíciója</a:t>
            </a:r>
          </a:p>
          <a:p>
            <a:pPr lvl="1"/>
            <a:r>
              <a:rPr lang="hu-HU" dirty="0" smtClean="0"/>
              <a:t>ezek aránya határozza meg a </a:t>
            </a:r>
            <a:r>
              <a:rPr lang="hu-HU" b="1" dirty="0" smtClean="0">
                <a:solidFill>
                  <a:srgbClr val="FF0000"/>
                </a:solidFill>
              </a:rPr>
              <a:t>hangszín</a:t>
            </a:r>
            <a:r>
              <a:rPr lang="hu-HU" dirty="0" smtClean="0"/>
              <a:t>t</a:t>
            </a:r>
          </a:p>
          <a:p>
            <a:r>
              <a:rPr lang="hu-HU" dirty="0" smtClean="0"/>
              <a:t>szabályos sorban egymást követő harmonikus hangok: </a:t>
            </a:r>
          </a:p>
          <a:p>
            <a:pPr lvl="1"/>
            <a:r>
              <a:rPr lang="hu-HU" b="1" dirty="0" smtClean="0">
                <a:solidFill>
                  <a:srgbClr val="FF0000"/>
                </a:solidFill>
              </a:rPr>
              <a:t>skála</a:t>
            </a:r>
          </a:p>
          <a:p>
            <a:r>
              <a:rPr lang="hu-HU" dirty="0" smtClean="0"/>
              <a:t>Nagyon sokfajta skála létezik, kultúránként és koronként változó</a:t>
            </a:r>
          </a:p>
          <a:p>
            <a:r>
              <a:rPr lang="hu-HU" dirty="0" smtClean="0"/>
              <a:t>Felépítésük:</a:t>
            </a:r>
          </a:p>
          <a:p>
            <a:pPr lvl="1"/>
            <a:r>
              <a:rPr lang="hu-HU" dirty="0" smtClean="0"/>
              <a:t>egy alaphang és rögzített tartomány</a:t>
            </a:r>
          </a:p>
          <a:p>
            <a:pPr lvl="1"/>
            <a:r>
              <a:rPr lang="hu-HU" dirty="0" smtClean="0"/>
              <a:t>azon belül kellemesnek, tisztának érzett hangközök és az ezekre vonatkozó szabályok megállapítása </a:t>
            </a:r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Szimfonikus zenekar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4098" name="Picture 2" descr="http://upload.wikimedia.org/wikipedia/hu/thumb/5/5d/Zenekar.png/400px-Zenek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08" y="1764860"/>
            <a:ext cx="5759803" cy="43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Pop-rock együttesek hangosítása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0675" y="1068388"/>
            <a:ext cx="3672591" cy="5367337"/>
          </a:xfrm>
        </p:spPr>
        <p:txBody>
          <a:bodyPr/>
          <a:lstStyle/>
          <a:p>
            <a:r>
              <a:rPr lang="hu-HU" dirty="0" smtClean="0"/>
              <a:t>Egy egyszerű (?) példa: szólóénekes, gitárral</a:t>
            </a:r>
          </a:p>
          <a:p>
            <a:endParaRPr lang="hu-HU" dirty="0"/>
          </a:p>
          <a:p>
            <a:r>
              <a:rPr lang="hu-HU" dirty="0">
                <a:hlinkClick r:id="rId2"/>
              </a:rPr>
              <a:t>http://www.stecrecords.com/BobSellon/video/BobLiveAtBordersInMethuen2006FourthOfJuly.wmv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sp>
        <p:nvSpPr>
          <p:cNvPr id="7" name="AutoShape 2" descr="data:image/jpeg;base64,/9j/4AAQSkZJRgABAQAAAQABAAD/2wCEAAkGBhQRERQUEhQWFBQVFRgWGBYYGBgUFhgXFxUYFxYXFxgYHCYeHR4jGhcUHy8gIycpLCwsFR4xNTAqNiYsLCkBCQoKDgwOGg8PGjUkHyItLCwpKjQwLC4sLikpKiksLywsLy8sLSwuLSosLCwpLCwsLDQsLCwqKSwpLCwsKSwpLP/AABEIAKQBMwMBIgACEQEDEQH/xAAcAAABBQEBAQAAAAAAAAAAAAAAAgMEBQYBBwj/xABJEAACAQIDBAYFCAkEAQIHAAABAgMAEQQSIQUTMUEGIlFhcZEUFTJCgQcjM1JTobHTQ1RicoKSo8HRJKLS8LJzkxY0RFWzwvH/xAAaAQEAAgMBAAAAAAAAAAAAAAAABAUCAwYB/8QANxEAAgECAwUFCAEDBQEAAAAAAAECAxEEITEFEhNBUSIyYYHwFEJxkaGxwdEzBiPhFiRSwvEV/9oADAMBAAIRAxEAPwD3GikGUcyB8aN8v1h5igF0UjfL9YeYo3y/WHmKAXRSN6O0edLoAooooAooooArPdIuk3oskKBVYMc0rM2XJFnSPMo95s0i6cLKxJGl9DVVjejGHneV5o1kMsaxnOAwCLnsFBFh9I5J4m47BYBnpLtqTDLEY484eUI7kSMsSlHbOyxqWILKq9nXuTYVAxvSWYQRSRHCytMSkaq7sJZLmwRgNAFBLEjqhW7KusTsfPHGglmQx2s6PZzZcvXuCGuNdRx1qtPQuJWV0lmiZEdcyuuu8feSscynrO9iSLXsOygI+O6R4mMYrLDHK0DYdURWZS5mZM2rCwsGNuNyBwqvk+UjMJngVHiU4QRSXZ864iV4XfLGCeq6OoAuSUPCtBHsCIPI5lkYytCzBnUjNAVKEWGnsi/bXcR0ew7yGQ6MdxorAL/ppXmi0/fka/bQFbhOkmImkMUKRMywCZmcSxLZ5JI40VGXPf5mQksBbq2BvpBk+UR+s24AT0QTKxfhMUkfcPbtEb2YaHKe0X0O0dgRTyb0SSRSZN2zRPlLx3LZH0NwCWIPtLmaxFzeHjehOClgkgZQIpIooSoYAKsF91k7CLnWgGJ+mDRNit6I0iw+JggzkkaTRxSMzX0BAlUAcyD3VL2Zt+SVsPmjVVxCyOgvmYRqEMZa2mZg1yBw4XNOx9HYRJLJvHJlminYFlyh4QqoVFtBlRAR2KKS/RqG1o5Hhs7OhjZV3e8+kVLqQFY6lSDqbi2lgKebpxIuQssUKNEZN7KZBCWEroUMiqVSwVSS5F94LA2NaDbm0mggMoaNVUAuXzsLHQBAguzFiAANTcAamoUnRKAxiITTLFuxE0YmOV0Ga4bNc3OZrspDG+p0Fp21djpOsYMjxiJw6mNguoUqL3BBsCdCONjyoCgxXS/ERCETRJFJJA0rLknnyEOAEtCjG+Ui/eCBfjSpenDJK8bxKD6TDDEc2kiSTxQytbiGQyqbcCGXvtZydHVJVvSpw6oybwPGGZWfPZupbQ2AsBoBXMb0UwsxQyXJjxS4tDmsRMtrcPd01B/xQFRD09YxSysEVYwzEbudQAkoQkyMgQgC56pN+V6lN0tkfCnEwxxkSyKmEV3y70MbZ5GAIQGzsFtewF7EkLNh6LxhTHv5mja/zZdcou+fq2W/Hv4U6eiGHMpkK5lLtJums0IkZcjSKjA2Yi/DS7MbXJNAUu1un+SOGSEQtvsNv40kco8rEoFhisNWYuANOJFbJDoOVU8fRDDqrIA2RllTLmICiWTetkIsVs5upB6ulrWFrbDQ5EVczNlAGZrZjYcTYAX+FAOUUUUAUUUUAUUVxmtxoDtFJ3g7R50bwdo86AVRSd4O0edG8HaKAVRXAaKAhYjY8Dks8MTseLMisTYWFyRfhWSTbeFVY97goldwhKhIjo6oQ66ai72te4rYS4MsxO9kW/IFbDQDS6k9/wAaaOxxp84+nDSPTw6mlAZJdv4Sxz4GNGyqwDDD6q0e9vcXUaaWJvm0tremMf0lwa4czDCQouYEZ448zRq82+sgHtBMPMQpPZ3itmdjDX5x9bX0j1twv1OVDbGB4yOfERntPNO8+ZoCihMEilo8PHG8WKhjLCNY2uMQgOUWzZcpHW4Nc2uNTrgarZdihhYyScVb3BqjZlPscm1tXRHOnsukotwcbtr9udLr8Mg48aAsaKgetcptJG6a2vbeIf4kvb+ILxqRhcYki5o2V1PBlIYeYoB+iiigCiiigCq3pBGGiAYAgywggi4IMyXBBqypjGYQSrlYkdZWBBsQVYMp8wKAykjwpiJI3wmHyh8qMIxr83Eyhupa7F5bEEi0ZvVZHtBN3BmwkJdpUV8kKg2uudSGj6rDNcrr1QbHiRuPVx+2l80/4Uerj9tL5p/woDI4d1eEP6OkEgWZGsgRmHozHMQB7LHrAAnS17G4Goh2Bhso/wBPDwH6NOzwqNtTZ9jFnd3QuY2DFRYSxsl7hRrcgfxVPGzSP00vmn/CgMJDtRGDH0OEqLgNuQpvu8K5t1LZY2llDX1tC3ErapDYtApT0XDZ1jRt6YwY2uyBiQsd1BzGwI1uO+2zOzz9tL5p/wAKYweFZg15pdHdfc4K5A9zsAoCm6PRxTs6yYKOPKFYF4UUsGANh1bdW+Vtb3HC1jXZMFHvJEESFFmcrHkBS4wkZFktbjfzq/8AVx+2l80/4VA2ls/dpdHcSvKoV7qWzOFiJsVykBBmtb3DQGaw20Y2jgZ8DEjuADEYVDkkhWv1LLlHXsCRZ11oxkxTR8HhVcSJ1Vj3l1MOcoGMS3dmzKpsBdSD37QbPP20vmn/AAo9XH7aXzT/AIUBm9kZHyscMkEiYrJfdiNyoLgNovssALWJvztwrYCofqy5UtJI2VgwBK2uAQL2UHnU2gCiiigCiiigCig1AbbcVyEbeMDYrGDIQbXsctwv8RFAT6qto4dZMRCrqHXdzHKwuLgxAGx0vqde806Z539mNYh2yHOw1+pGbH+cUj1SxYO08hcAgFRGoAbLmABU8co4k0BlU2qBGjHB4VgVQO4NgkjGW4cbq6qN1lPEh3C2t1qUu0swYjAQoLSWzC7gqXUEpu7e0o0zcDxrWerW+3l8ovy676ub7eX+l+XQGNi2wvzbNhcPkNgzBCy+zKc0bCO5JKKtiBqSATpeVsXGxytCrYWK0pkBcIhRCryWGYLqWAUAWt1Wub2Daj1c328v9L8uuHZzfby+UX5dATYowoAUAACwA0AA4ADsrlES2UC5awAubXPebADyooDN9Kt3E0Uno0cpklySExhiF3TkOz2JVVKJdiDYDhVUNoQbwQjB4eSWw+qls0qomZchYIQSc4uOoR4a2fBFmJGIkS/ururDQcM0ZPfqedI9Xt+tTf0PyqAyj4+JAM2Aha+hYBRZrFjmBjsI1UauT/CKjRbagSF2fCYaTIsRGUxtJKrwbwFAkeRmdxIiBdHKnUWIrZ+r2/Wpv6H5VHq5v1qb+h+VQFJh44XDEYeONosREoYIqufn16wFrhSNA19etw562qqXZBcWOJmOqt+g4qwYfou0CnSuITgY5R2NeJvMZgT8BxoCxqJidlxyHMyDNa2cXR7fvqQ330wds5fpYpY+/LvF8c0d7DvNqlYbaEcn0bq/7rA/A24HuoBgYKVfo5iRyWRRIAOzMMrfFixrnp0i/SQnxjO9Fu2xCv8AAKasKKAi4bacchsrjN9U9Vx4o1mHxFSb0zicEkgtIiuOxgGH31FOysusUsidxO8Q+Ie57fZI40BYXovWexfSN4CQwScgfozka/erXUfzX14VQ43pc0hs7GAfVYGP/edD8DVfXx9Olpm+iBtMXtWKL23APYNW8hrVTiOlw/Rxk97Gw8hc/hWbRb8Nb9mt/LjUyPZEhF2AjXtchR99VEto4qu92lG3wzZ5cTtnb00kTWKrlGcWW5zIQ66tfgVFJO1ZXF949jrobcfCmJsfg4/pMWrdoiBk+8XqowXS/BRxhN3iJSl0vdFWymy+9f2bcqzWBx9aPav5v9EeWJpR1ki63zHTO+vazf3NVmwukC4lXaJpBu5ZI2vmU3DE9vYRSD0+w44YMnxlP+Ktdt9JYIGjU4XNnhSXSQrbPm6vDW2XjWX/AMfERg1Jq7tzfLyNfttCzlvZIWmNkHB3/mb/ADSPXU2+QbwkRqX1APWa6L3+zvPMVAXplhD7WGlXvWQN/wCRAo2ZtnBSZ2MskRdiQHTMAq9VNV04C/HixrWtn4ulnF/Jv/B7HGUJaTRqIOljj20VvC6n+9WeG6TRPxJQ/tcPMaVQepiwUxyRyB1zLY5SyngQDUSfCOhs6sviNPPhWHteNw/8iv8AFfklKV9DfJIGFwQQeY1FKrzldq7g6SZD9UG5P8HPyq4wfTRyLGE9zt82vHmpu4+C1ZYfakKn8i3fHkZXNdekTTqgzMwUdpIA8zVdAkkwuZwFPKEAeILvmPkFOnKpEOyIlObLmccHcmRhfsZySPhVspJq6Aj1uG+iV5e9RZOWu8chTx5Enuoy4h+aRDsAMr211ucqqeGlm8angV2vQV/qVD9IWmPPeNmU63HzYtGOA4KOFTkQAAAAACwA0AA4ACulqgS7diBsG3jDQrGDKwPeEBt8aAsKzXTHEJGDK8azCDC4qYRtbKWjWNhqQbcxe2lzVp6XO/sRCMfWlYXHgiXv8WWmZtjtIQ0s7XCslkWMJZ7ZhZ1e98o4mgM6218EivmwsbNHcNkjiCkqsxcIWaxKmCRSLnWw43szPt7CWJjwMbWR5NREl1XNY6A2vlbQ2YW4Ve4/ohFOLSSyEF1c2EC5mW+XPliGYC50NxT7dHkN7ytqxY9TDasRYsfmeJGl+ygKGTbGDDADBp9Ju9UiNzmkQWKkhRvImF3yi3jWnHR/Dfq8P/tp/io69H0F7TMM3HqYbXTLr8zrpp4U/wCr2/Wpv6H5VAWMUYVQqgBQAABoABoABXKIVsoFy1gBmNrnTibADXuAooCPNsuF2LNFGzHiSikmwtqSOwAfCqjpDgkhiUw4fDlmliTrItgryKrNYDUhSbCrebAszEiaRQfdXd2Gg4XQnv486R6tb7eX+l+XQGVw3SHCuLrg0a+gyojXcQJO6aDQhHbjzjI42qLj9vxJC0i4XDm2SwURup1kaS0hCofm47C9uvca8Dsxsth+nl8ovy656qP28vlF+XQGc2bjIphJaCOJ4cUiXCBGIGLKKyi18pVbZr2JDjlWyqvl2OWFmmlIuD+jGqsGB0TkQKNzOnsuko7HG7b+dLj/AGfGgLGomK2VFIQXjUkcGtZhfjZhqPgab9ZlfpYpE/aA3qn4pcjxYCpGFxyS33bq9uNiDY9hHI9xoCGNlMn0U8i/sud6v+7r/wC6u+kYhPbjSUdsbZWPb1H0/wB5qxqh6VdLY8DHduvI18kQNixHMn3VHM//AMryUlFXZspUp1ZKEFdskzdJIYxeUtD3SKUuewMeqfgTVJtLpC8uiXRO72iO8j+1RsTjxi4lxMbExsLMp4xONCpHj/2xqGmxogjTSH0eIamRSULcuqF9o/A3765/FYitXqcCmmvhz8fga6idNuM8raiooixyqCxPIUvHywYUf6qXrWvuY+s57L9n/day+1em8ozR4NjHEffdVEzanXMvsjhyvpxrPYHBTYhyscbyP7TZevx5seNTsJsOEO1Xd305FRW2h7tFXfr5l7j+l9j/AKKFcIPrp9IeeoHU7dCDWb2lj8TMy3laYlhfeEk255QNOzgK0S7MwWG/+cxO8lHHDQXLg2vaRiAV0I45fjXH6e7sEYHDQ4ZTwcgSynjYljpf+auhp0Fa1OP4NEaOIqO9Z+WpFwfRPFy6ph5LdrDIP99qkwfJrNESXeCHObneTAH4ACqbFdJMTO+VsRNI5vZFZsx7QI4+PgBUnC9BsbLYrhJDfW7ZY/PeMDUh0Wu/JI2QwNNK2buWTdGMMt95tLDC3HLdj+NaTpLsKCR4S2MSMjCxKLqSGUZsr3voDfh3Vlz8meOy9ZYYr/aTKuvZ1A2v+K1XSLojPM8JRourhYo7GSxLJmvlFtQbixrVKFKUknPLMVsMoUnw4X0yzKOXoXHIrKmNwz3BFixS48daZT5OsVHGqRIjqBlDJIHGul7mx08KkTdBsYv6AsP2WQ/dmv8AdVfPg58KbsssJ063WQd3WGn31n7HTl3JlRLsxtOk0vO31uO/KU0wxarEMqQrHErMGAKBbkqe27W0+qKi4PpRikAVpnlj5xyElCOYJBD214Frd1WuG6aYlRZnEyfVlUOPPjThbAYn242wch96PrxX4arbQX7APGodXAVY6Zm72hVJXpT3X45fXQm7L6RYGSymP0Nz7ygGIn9o8R4nzq1xOzmQBtGQ8HU5lPx5VhtsdHXw+qss8ds2eI7w2te7It2UW58O+mNidJp8KbwE5DxRz82w/d1I+41Q4jZ9Krys/WqJ1LH1ab3a8fP1kze4XGPE2ZGIPMcj4jnWlwPSaNh86yxHtYhVPgT+FY3ZeKjx4ssu4n4mBQI0b/03Nz28CD3ClY8wbOibE4hBnFxEj3LO4BN2Y3IUam/46XhYaniMLUUFmn8vnyLqjJVrcN3ubn1yG0ijkl7wuRP5nsD8L1wriXOrRwjsUGV/M2UeR8ax/RLp2NqYZ4s4TFFDlZeqrgHV0zA2K81INvA1aT7NxzS3DBSq5Fk+bJKPMjMdV6rCNSLZbHqm/Z0KknobpwcHZl56iQ/Sl5v/AFGzL/ILJ/tqwhhVQAoCgcAAAPIVldnbNx0c6AuDDvpZJHujtIrPMI426qlcqHDkFQdQwuABm0M21okYqWu44ooMji9rXVASOPZWRgTKo9vPGsiPMoaOOGeRgQGHU3RvY6E2v5mphxcz+xEEHbKwv3HIl7+BKnwpttjs7BpJmLAMoyqiqA1swysGOuVeJPCgKKTa+GRiHwWVQha+SA9Yb8mPRtTaAkEadYXI1tDx/SbCRlj6LHljilaS8anI8TENGSgYXCpK3O+UWrSL0XjFrMRZSo6kGim91HzXA3Onea7H0ZRbWdhYZRZIdF+qPm+HHTvoBzB7Nw0qK6wR2YXF40vY8OFPepMP9hF/7a/4pMeySoss0oHYBEB/+Olerm/WJf6X5dATI4woAUAACwA0AA4ADsoojSwAuTYWubXPebAC/hRQFNtnG7lgWlnUMLgIsBUdZI/fQtq0icz7Xdo3j8asDokuLmTOpYErDlGVlU5m3Nhq41OnfTu19hHEOC2WyiyjNKumdJNcjgHrxoeHK3bdnF9Gt6oWQRuBGY+sZWujOjsGJfrXaNON+FuZoBobdg/+4P5Q6aXF/mdLgEi/tAaXpEe3I3kWOPGTO7KWFlhAFmRMrM0ICveRRkOuvCmZ+goYqPmhGALx2lOYqrqhJ3nuhzY2voNeVSf/AIRGfP1cw4HPOLdaJjlG8sNYIeA93vNwFJtDMqsmJkY547oRAeq0yob5I+BF7EHXiK0QrOp0beIHciFSWjLC8gDbt1YZjdutZQuaxNrDgKsvW+T6WKSP9oDeJ/MlyB3sBQFhao2L2dHIQXRWYcGI6w0I6rDUaE8DzpeHxySC8bq4/ZINu424VE27tmPCwPNIdFGgHFm5KveTXjdszKMXOSjFXb0KPpVtkbOizJM5dgVihf54Fre0S3zmUW169tbDUivIsdtCWaRpJjvHY6sDbTkAp9kDkAT/AJf2vtV8VM00vtNoAOCqPZRe4X+JJNRKrKtbffgd9s7ZscLC7771f4LXov0o9DmudYZLLLGR7Q16yg+8t/iNOy1n8oJlaZJWk3uGkGbDuLCMKRqgA4N46keQy5q/6IbYSJxDMzLCzAo1yVhkuSGCNdMpYm/V4m/aa3YSuqcsyp/qHYssbSdSm+0tfG33F4HowkUYxGPcwQn2I7XmlNr2VeKg+fhxqJtTpxIybnCr6HhhfqIRvG75JON+F8p48WNI27sTHS49opbzztqrWshiJ6rqR1VS17jkb8SdVHH4TZlxJGMXjl0KZg2GiNubD2iO8Zu5a6OKhFJyzfT192cJSw8aOUcvHmRtk9CJ8XHmyLHh7XM0p3cdjzX3j23Fh38KV6RsnBLkXebSkQ8i2Hw1xbnc5l4/aA3PK1VU+Px+2pbdfEEH6NBlgj8RfKvixJ761Ozfkqii1x2IzN9hh+Xc0h18gta6+Jp0lv1pqPrrqSoU5T7MI3KPG/KriguTD7jAx6ALDGmawFrF5ARbnooI7aibvamOubY2YEC/0qow5adVD8BXqGz4sPhRbCYWKL9sjeSG3Mu2t+8k0/LtWVuMjeAOUf7bVQ1f6hwtN/2oN+JZQ2XWmu07Hkw+SjaLLpgCLjS74ZT8QZL1tumPQbFzSwtHht6q4LDwsM8Is6GXOtncDTMuvDXS9XTOTxJPiSfxpIqH/qaV01T08STHZNvf+hiouh2Ow18mGmh5ndEDzMDn8adj6ZY/DsqmeRdPo5kDZgNNRIue37pHjW2jxbr7LuP4j+FSDth2GWQJKv1ZFDVJp/1LSm/7tP8AJjLZlRd1pmPXpdh5yBi8GoPOXDkxsDwuYzxHH3j4GgdCosTI0+BxO/smU4djunUcdVNr/Gw8avMZ0awM/uNhX+tGc0fxQ8PgBWb2t0JxOG+djO+jBuJYCcy24EgdZT3i9u2rrDY6hiV/Zn5P9Mp8Rs6Kb342fVBgsXPgZCsZaFgdUtYH95DoeHHyNWrR4XaBtYYTFHgRrDKewj3T5HX3uFV+C6dJIoh2iomS3VlFlnTvuPaHkfGkbU2UFUy4ZjisP9qinKutirsercc7X4agVOqRpVuzUVnyZz9bC1sNp24dOn6+KK7aOy5cNJu5VKODpa+tjoyMOPK1tfA1sNv9EJcbhoGkI9PSK27Y6SRXNla/VV9QSedrHtD2zMTJFh4TjnQAuDAGj308Y4bzMxAA1B1Bt33sH9pbJs+eQmcP1lkY5lbmLL7ANuQArlsfWWGul2rPPwOh2Ls+dOXGTaUlkn6zKvYGyMPs0WQLPi7EFo1zJDfiiW6oOurEi/3Votjbdm0jbLGp9l3+cZf2SqkD45jbsquA5cqCK597RqcXfjy5evydQ8IpxtP166G1GygxvLJJL3FsiW7MiZQRr71z31Mw+HWNQqKFUcFUBQPACqPo5te/zTnUeye0dniK0ANdThsRGvTU4lDVpSpScZHaKKKkGoKKKKAKKKKAKKKKAKKiTY1lYgQSOB7ymIA6cs0gPmOVI9Yv+rTecH5tATqKg+sX/VpvOD82j1i/6tN5wfm0BOrlqgPtYrbNBKoLKuYmEgFmCi+WQniRwFT6Ah4rZUTnMyDN9cdVxz0dbNx1414v0y242Jnyxys8ERIjznOGNrM99CewEkm19da9I6e9L4cFGkcqvJv8ylUbI4jA67g3FrEqOI4155J0WWZN7s6X0qIe1GepiI+4obX8hpa173qLiN5q0fM6DY0aMJ8Stlyi+Xjn+zObwjivxXrf2v8AdSllB4HXs4Hy40rmRzBII4EEcQRxB7jSWQHiL1X5HZ2lydxVcIqNicMxFo3KG9/rafGpVLCM5NtONrczX7B25JicLJgDOYZnQrh5r2JH2LNx14XGtjpqKp+j3yVubybRJw8SsRu1IMspBObW2in63E3vpxqo8CQQQQRoQRqCD2g2r0fYO2fWEOVz/qoV1H2qfXHf29/iKlxx1alRlGmry5HLbV2RDiKusovveHj8OvQkxzrFGIcNGuHhHBIxlJ72I4mo4ortcbVrVK0t6buzKnThTVoKwUUUVqNgVyug1WbB2OmGR1jzWaV3OY5tSxGnkK2KKcHJvNWMHJqSRZ0UUVrMwp3C4p4zdGK/gfEc6aorKMnF3TszySUlZkfa/RTC4994FXD4u2jjSKQn66jn38fGovRXY8+AaWbFFookum5BDDEMV0sDplFwc2hv2AG93gcGHzNIcsSC7sezsHeaz239ttipM2ojXSNewdp7zXVYXatdYdqpz0f5K2OzYVa1o91d79etCNtLaL4iRpJDqeAHBRyVe4VZdHtuiL5mbrQOfjG3Jl7B2j41SUVX773t559Top0ISp8O2XLwNljcGY2txBF1YcGXkaj030Y2iJV9FlOvGFjyI1KeBHCnXQqSG0I0I76gYmioNSj3X9H09cisW9CTpz1X1XUFYggg2I1B7xW32PtETRg+8NGHf/g1iKnbFx+6lBPsto39j8P71v2dinQq2ej1/ZGxlDiwutUbe9FJFRsZtERsq5HdnDEKgBNltmJuQPeXnzrsjnCXRVf61b9Xm8o/zKPWrfq83lH+ZQFhRVf61b9Xm8o/zKPWrfq83lH+ZQFhRSYnuoNiLgGx4i/I20vXKApds7TWOaKylym8LAOi2+buoIZgCWNrcbc7VU7ZxM+/eTDYhVVkjXKTGyiyT5nCsPazNDbUA210vWyrtAedQ9IcZmZGmbOU3incxCNUzRfNs1zGZ7b4dWXLwNtKcj2lis2aV97lZbgHDIjRs0V1RM5sy5SzF2Ot8hscteg0UBicFjHRAs0iZc0JADJYHfoz57C9+JGU5Qo4A1sw4IuDcEcRqLdtKNY35RJY8HgZpIxu5JPm1KEx3eS4uQtg1gWY3B9mjdjOEHOSiuZ5P032+cZjZZL3RTu4/wBxCRf+I3PxHZVRg8W8LiSJ2jccGU5T4d47jcVGCkcPv/yK7n7Rb7/wqNrmdZFRjBQtlobXD9L8PiwF2lHlkAsMZELP3b2MCxHmO4Una3RaWBBKjLiMORcTxarbtZbkr9476xoNWOxOkE+DfPh3KX9pDrG/76cD48e+tc6cZamyjUqUP4nl/wAXp5dPt4EgGu1fxbQwW0D17YDFHnxw0jH/AMT5ceLVXbX2HNhWtMlgfZcdaNv3W/sbGos6UolvQxtOs93SXR/jk/Ig07hMW8UiyRtldDdTx153HMHmKaorWnbQmNKSsz03D45MZD6TGMrDSaO9yjfWH7J4/f203WG2FtyTBzCWPXSzp7sic1P4g8j8a9AmVHRZ4Dmhk4dqNzRuwg6fdVXjsLk60PNfn9nN1qDw09z3X3X/ANX+OoxSoFU75pJN3HDEsjMFvoWcEm54AKPvpNKw8wXfB0d0miWM5GVWGVnJ1Yj6wt4VFwPC4y4vdz1ImK3+G+HqTJsFhwrWxYYqubKuQm12Xt01Rxc6dRuw06mxIA2QYsFixGWyE5ixuAL8jcfCoM0sDw7pocQVLFyTJGWZmLly1yQbmRza1hcWtYWTIYGsNziAolaYIJYwA7uXfKQcwDOzMbHnbhpXQ32fpkU/+78R58LFkc78hwHyqwQZimYACzc8ua3GxB0qJG1wD2gHzFCxYdF6mHlEirIEcyR3G8QIwOVrFSAtxbXKDxF6I1sAOwAeQqo2l7N2eBbne3kWOC43a4t/C4qn8DgzK+UacyeQXmTTcMJdgqi5OgFM9I9qiJDhYTcn6aQczzjHd2+XbUPDYfiPen3V9fAmNylJU4av6LqROke2hJaGHSCM8ftGHvnuvw8+yqOiip8pbzuWtGlGlDdiFFFFeG0ASCCDYg3BHEEagj41tDifSYExAHXHzco/aGit8RbzFYurroljgk5jf6Ocbtu5tch8zb+IVko76dN8/vyIWMp3hxFrH7c1+SxrhqLt/ESYaOQrE0zobbteJ61r+Fta5G0rgGyxXANjd3FxwPBQfOqvhNK7yzt8iFxE3ZG96P47eRC/tL1T/Y+VR9pbRjGJjG9jDCGfiyixvFa9zVB0ew673LIWkDgizNZbjUXRbKeB4ittDh1VQqqqqOAAAA8AK7DZ9fi0VndrJ+RzuLp8Oo/HMxS7RxqpEPSY2eyl3ZsMUB3MWcMEytbeb62UE37rVFO25547R4glZIZGu5gjkBTqxhSEUfOM97m1hFyua9CyDsFGQdlTyKedvtPEpmmllRbDNmvhmdYbi6MI82acDNqAY7HtuSiF8W6q29jWQ7ty8kkMdzeHRhFqHAibOLZCCoF9QvpGQdlcKDsFANYBy0UZNySik3Kk3Kgm5Tqk966dmlFPAUUB2iiigCiiigOV5J8tu07yYbDj3VaZu4nqJceGevWzXz58pePEm08RcgZCsYF+SqD+LGsJ6Fjs2G9Wv0VzN0UUVoOjOFQaRHFYk3JvyPKnKK9uYbkW0wIq92F0ynwqmM5Z8O2jQTddLcwhPsfeO6qKiglBSVmbmHZmFx+uAfczcThJmAv27ptbjsGo8KpcZgpIXKSo0bj3WFj4jkR3jSqDs7Qbg8CCOBB5HvrVbL6dMUEOPj9MgHBj9PHpYFH5/Gx7+VaZUYy0yJFLFVaOT7Ufr8+fwefiV1XvRLpJ6JIVku2HlsJF+ryEijtHPtA7RS5OiyzoZtnS+kxj2oj1MRH3FTa/3d2as+dCQbgg2IIsQewg6g91RnGUHmiyU6ONpuCd+q0a8tU0eo43Cbsgqc8bjMjjUMp4a9tR6pOhPSRVHomIPzLn5pz+jc8F/dJOnYdOdaHGYNonKNxHA8iORFUOMwvCe/Duv6Pp+ijlGdGfCqa8n1XX9jFFOw4Z39hWbwBP306+y5VFzG4+F/wqGqU2rqLt8DF1IJ2bXzI1AF9BqTwA4muXqdLiFwUQlcAzP9Eh5drnz/7es6FB1ZW5LV9Dyc7ZLNvRDO1sf6FHu0IOJkHWI13SHs7zy8+ysd/3/v8A3nSpZWdizEszG5J4k0mrRtWUY6LT11ZY4ehwo55yer9ckFNYnFJGuZ2Cre1ybC54U7TWJwqSLlkUOt72YXFxwryNr56G+e9uvd1HRRTPoifUX4AD8K76KOWYeDMPwNe9k8vPmh2gnsNjyI4g8jTPo55Ow/lb8RXSj8nHxX/BFLLqN59Dd42bfJDOP0qDNblImjf4+FQ6jbAlkfBypaNtzIHHWZCA4sRazaXzGu76QDWO57FcH/yAqJi6T4m8veV9efP6lLB7l4P3Xby5fQlRylCGHFSD5GttiNphTGFR5DIrMAuXguW5OZh9YV5/6Zb2o5F+AYf7GaryLHb2OPIzowgxEYk3cnVcmMIRcC/C/HkddKstjScZyg+av8iu2kk1GSNH6yf9Xm/pfmVz1o36vN5xfmVlMPgpnFzK0PVlULvMRIyAmcJY6gkiSFr3JUxAC+hD2J2SxkZllbgVF3xOYoSpClrEpa3Ffa510hTmlO1WH/08vnF+ZSBtkkkCGS4NiLw3BtcC287NfCs9PsqRgf8AVPnJDZysp1XPbKpBCXVspK2NiSDcAhCbMlEksnpBGeRZAoEhF1EisMxTMoZDEhtqMlweVAbSJ7qCQVJANja47jbS47qK7G9wCOBF6KAVRRRQBRRRQHLUxidnRyfSRo+lusobTs1qRRQJ2MzjPk22dLa+FjW3Dd5ofPdFb/GqXGfIxg2tu3ni8HD37uuDXoFcrHdRvjiKsdJP5nkmK+Q+QfRYtTroHiINu9lc3P8ACKpcd8kmPjBKrHNY6BJArHvtIFA/mr3Wi1ecNEiO0a61d/I+cMZ0OxsVzJhJgBzCiQf0yb/CqefqNlcFG+q4KN5MAa+p7UiXDq4syhgeIIBHkax4ZJjtSXvRPloG9dr6Lx3QfAzXz4WEki1woU/ArYj4VR4n5HcA3sCWP92VmHj181ecNkiO06T1TR4rhMW8TiSJ2jkXg6mzD49ndWug6ZQYsBNpR2cCwxkIs47DJGo63wuP2RWhxfyHD9Di2HdJGH+9StvI1S4r5GsavsPBJ/EyfcVNYuL0aNvtWHm1JSs+uj+ZH2v0Ukhj3qFcThiCd9Fqtv21BJGnPUd4r0boRBJicHE2LXNbWJies8VuqWt2/eACawfRPoptPCYyIBJIY3cCVgySRFBq2ZQSLkCwJAOte1KtuFYxw8bu6y6M07R2hKpTjTbTeqktf8esgSMAWAsByFdtQzAcdBUTAbYhnzbmWOXIxVsjK+VhxDWOhqSlbJFAdxOzI3YMygsNQfwvbj8a8r6RNKcTJv8A278OQX3cvdb+9evGsr036PPiBG8K5pFJUi4F1Pj2H8TUDGYfeg3BZ/ctdmYlUq1p6PK/Q86orSwfJ/iW9oxp4sW/AVY4f5ND78/wVLfeSfwqrjhK0tInRT2lhoe/92YmivSIPk7ww9oyP4tlB/ltVjhuieFjtlhTTmRmPm163x2dVerSIk9tUV3U2eSq1zYansGp8qnQbExD+xBIf4SP/K1evQ4ZUFlVVHYAAPupyt8dmr3pESe3Je7D5v8A8PLcP0Hxb8Y1T991v/szf2qxi+TaU+1Mi+CF/wD9lr0G1Fb44Cktc/XgRJ7XxMtGl5fu5ndi9DUw+8+cdxKmRgcoGl7EWF76nnzqwi6OwD9Hf94lvuJtVlagVv8AZaOV4rIgSxFWbcnLNjEWAjX2UUeAFP5a7RW6MIx0VjS23qctXaKKyPAotRRQBRRRQBRRRQBRRRQBRRRQBRRRQBRRRQBRRRQBRRRQBXK7RQHLUVVY+ASYqJGuV3MrWuQLh4QDoewnzqlx+0cPDiJIWjPVjSQHO4uHJW1ydSXyABbnra20uBa9NdiyYzAYjDxPkkljKqSSBxBKsRrlYAqe5jXnfyQdAMXhMW884EUYjaLIGDF2zjiF0suU2J7a0EvSrDj2cJM9mCaSLfP6H6YVAMnKIceBNhfmJR2xh1dozhpQ6RtI6h72604XUPYljA/DXrLpxsBta5asRFt2Akf6diGcKuWUtcbtXZiMwtbNb4doNWUCxy4XfpE0d+sl3JJGYWbqsRr2HXtoDS12uCu0AUUUUAUUUUAUUUUAUUUUAUUUUAUUUUAUUUUAUUUUAUUUUAUUUUAUUUUAUUUUAUUUUAUUUUAUUUUAUUUUBVbWUrIkikhgrpytZihPEdqLUGSct7WVvFEPK31ewnzrlFACzECwyj+BOzL9X6unhpRJKW9rKeI1RDo3EezzrlFAcJvyXl7kfu+z7vLl2U4Zmdd2WspsLAKNL+FFFAaKiiigCiiigCiiigCiiigCiiigCiiigCiiigCiiigCi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7" name="Picture 7" descr="http://www.stecrecords.com/workshops/recording/graphics/BobsRack20070513_0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72" y="928164"/>
            <a:ext cx="4138366" cy="55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fizika és zene kapcsolata: felhangsor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Sajátfrekvenciák aránya egész számok hányadosa</a:t>
            </a:r>
          </a:p>
          <a:p>
            <a:pPr lvl="1"/>
            <a:r>
              <a:rPr lang="hu-HU" dirty="0" smtClean="0"/>
              <a:t>oktáv: 1:2</a:t>
            </a:r>
          </a:p>
          <a:p>
            <a:pPr lvl="1"/>
            <a:r>
              <a:rPr lang="hu-HU" dirty="0" smtClean="0"/>
              <a:t>kvint: 2:3</a:t>
            </a:r>
          </a:p>
          <a:p>
            <a:pPr lvl="1"/>
            <a:r>
              <a:rPr lang="hu-HU" dirty="0" smtClean="0"/>
              <a:t>kvart: 3:4</a:t>
            </a:r>
          </a:p>
          <a:p>
            <a:pPr lvl="1"/>
            <a:r>
              <a:rPr lang="hu-HU" dirty="0" smtClean="0"/>
              <a:t>nagy terc: 4:5</a:t>
            </a:r>
          </a:p>
          <a:p>
            <a:pPr lvl="1"/>
            <a:r>
              <a:rPr lang="hu-HU" dirty="0" smtClean="0"/>
              <a:t>kis terc: 5:6</a:t>
            </a:r>
          </a:p>
          <a:p>
            <a:pPr lvl="1"/>
            <a:r>
              <a:rPr lang="hu-HU" dirty="0" smtClean="0"/>
              <a:t>nagy egészhang</a:t>
            </a:r>
          </a:p>
          <a:p>
            <a:pPr lvl="1"/>
            <a:r>
              <a:rPr lang="hu-HU" dirty="0" smtClean="0"/>
              <a:t>kis egészhang</a:t>
            </a:r>
          </a:p>
          <a:p>
            <a:pPr lvl="1"/>
            <a:r>
              <a:rPr lang="hu-HU" dirty="0" smtClean="0"/>
              <a:t>félhang</a:t>
            </a:r>
          </a:p>
          <a:p>
            <a:r>
              <a:rPr lang="hu-HU" dirty="0" smtClean="0"/>
              <a:t>csak egy hangnemre </a:t>
            </a:r>
            <a:br>
              <a:rPr lang="hu-HU" dirty="0" smtClean="0"/>
            </a:br>
            <a:r>
              <a:rPr lang="hu-HU" dirty="0" smtClean="0"/>
              <a:t>alkalmas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csak </a:t>
            </a:r>
            <a:r>
              <a:rPr lang="hu-HU" dirty="0">
                <a:solidFill>
                  <a:srgbClr val="00B0F0"/>
                </a:solidFill>
              </a:rPr>
              <a:t>e</a:t>
            </a:r>
            <a:r>
              <a:rPr lang="hu-HU" dirty="0" smtClean="0">
                <a:solidFill>
                  <a:srgbClr val="00B0F0"/>
                </a:solidFill>
              </a:rPr>
              <a:t>urópai zenében!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t="14642" r="26593" b="3501"/>
          <a:stretch/>
        </p:blipFill>
        <p:spPr bwMode="auto">
          <a:xfrm>
            <a:off x="4526846" y="1614310"/>
            <a:ext cx="4506359" cy="484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5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Hangolás (skálák)</a:t>
            </a:r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b="1" dirty="0" err="1" smtClean="0"/>
              <a:t>Pitagoraszi</a:t>
            </a:r>
            <a:r>
              <a:rPr lang="hu-HU" dirty="0" smtClean="0"/>
              <a:t> hangolás: egész számok hányadosai szólnak a legtisztábban</a:t>
            </a:r>
          </a:p>
          <a:p>
            <a:pPr lvl="1"/>
            <a:r>
              <a:rPr lang="hu-HU" dirty="0" smtClean="0"/>
              <a:t>oktáv: 1:2 </a:t>
            </a:r>
            <a:r>
              <a:rPr lang="hu-HU" sz="1800" dirty="0" smtClean="0"/>
              <a:t>(mert 7 hang után a 8. ismétlődik)</a:t>
            </a:r>
            <a:r>
              <a:rPr lang="hu-HU" dirty="0" smtClean="0"/>
              <a:t>, kvint:  2:3</a:t>
            </a:r>
          </a:p>
          <a:p>
            <a:pPr lvl="1"/>
            <a:r>
              <a:rPr lang="hu-HU" dirty="0" smtClean="0"/>
              <a:t>ezzel viszont nem lehet minden hangnemben tisztán játszani!</a:t>
            </a:r>
          </a:p>
          <a:p>
            <a:r>
              <a:rPr lang="hu-HU" dirty="0" smtClean="0"/>
              <a:t>XVI. – XVII. </a:t>
            </a:r>
            <a:r>
              <a:rPr lang="hu-HU" dirty="0" err="1" smtClean="0"/>
              <a:t>sz</a:t>
            </a:r>
            <a:r>
              <a:rPr lang="hu-HU" dirty="0" smtClean="0"/>
              <a:t>: </a:t>
            </a:r>
            <a:r>
              <a:rPr lang="hu-HU" b="1" dirty="0" smtClean="0"/>
              <a:t>középhangú </a:t>
            </a:r>
            <a:r>
              <a:rPr lang="hu-HU" dirty="0" smtClean="0"/>
              <a:t>hangolás</a:t>
            </a:r>
          </a:p>
          <a:p>
            <a:pPr lvl="1"/>
            <a:r>
              <a:rPr lang="hu-HU" dirty="0" smtClean="0"/>
              <a:t>a terc már konszonánsnak minősül</a:t>
            </a:r>
          </a:p>
          <a:p>
            <a:pPr lvl="1"/>
            <a:r>
              <a:rPr lang="hu-HU" dirty="0" smtClean="0"/>
              <a:t>az alaphangnemek  (F, C, G, D) majdnem pontosan tiszták </a:t>
            </a:r>
          </a:p>
          <a:p>
            <a:r>
              <a:rPr lang="hu-HU" dirty="0" smtClean="0"/>
              <a:t>Barokk: </a:t>
            </a:r>
            <a:r>
              <a:rPr lang="hu-HU" b="1" dirty="0" err="1" smtClean="0"/>
              <a:t>jóltemperált</a:t>
            </a:r>
            <a:r>
              <a:rPr lang="hu-HU" dirty="0" smtClean="0"/>
              <a:t> hangolás </a:t>
            </a:r>
          </a:p>
          <a:p>
            <a:pPr lvl="1"/>
            <a:r>
              <a:rPr lang="hu-HU" dirty="0" smtClean="0"/>
              <a:t>minden hangnem elfogadhatóan tiszta </a:t>
            </a:r>
          </a:p>
          <a:p>
            <a:pPr lvl="1"/>
            <a:r>
              <a:rPr lang="hu-HU" dirty="0" smtClean="0"/>
              <a:t>J. S. Bach: </a:t>
            </a:r>
            <a:r>
              <a:rPr lang="hu-HU" dirty="0" err="1" smtClean="0"/>
              <a:t>Wohltemperiertes</a:t>
            </a:r>
            <a:r>
              <a:rPr lang="hu-HU" dirty="0" smtClean="0"/>
              <a:t> </a:t>
            </a:r>
            <a:r>
              <a:rPr lang="hu-HU" dirty="0" err="1" smtClean="0"/>
              <a:t>Klavier</a:t>
            </a:r>
            <a:r>
              <a:rPr lang="hu-HU" dirty="0" smtClean="0"/>
              <a:t> sorozat</a:t>
            </a:r>
          </a:p>
          <a:p>
            <a:r>
              <a:rPr lang="hu-HU" dirty="0" smtClean="0"/>
              <a:t>Ma: </a:t>
            </a:r>
            <a:r>
              <a:rPr lang="hu-HU" b="1" dirty="0" smtClean="0"/>
              <a:t>kiegyenlített</a:t>
            </a:r>
            <a:r>
              <a:rPr lang="hu-HU" dirty="0" smtClean="0"/>
              <a:t> hangolás: az oktáv 12 félhangja pontosan egyenlő távolságban van </a:t>
            </a:r>
          </a:p>
          <a:p>
            <a:pPr lvl="1"/>
            <a:r>
              <a:rPr lang="hu-HU" dirty="0" smtClean="0"/>
              <a:t>eszerint egyik hangköz sem felel meg pontosan egészszámú aránynak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8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skálák alaphangja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mai zenei normál hang (kamara </a:t>
            </a:r>
            <a:r>
              <a:rPr lang="hu-HU" b="1" dirty="0" smtClean="0"/>
              <a:t>a</a:t>
            </a:r>
            <a:r>
              <a:rPr lang="hu-HU" b="1" baseline="-25000" dirty="0" smtClean="0"/>
              <a:t>1</a:t>
            </a:r>
            <a:r>
              <a:rPr lang="hu-HU" dirty="0" smtClean="0"/>
              <a:t>): </a:t>
            </a:r>
            <a:r>
              <a:rPr lang="hu-HU" dirty="0"/>
              <a:t>440 </a:t>
            </a:r>
            <a:r>
              <a:rPr lang="hu-HU" dirty="0" smtClean="0"/>
              <a:t>Hz </a:t>
            </a:r>
          </a:p>
          <a:p>
            <a:r>
              <a:rPr lang="hu-HU" dirty="0" smtClean="0"/>
              <a:t>Történelmi változások</a:t>
            </a:r>
          </a:p>
          <a:p>
            <a:pPr lvl="1"/>
            <a:r>
              <a:rPr lang="hu-HU" dirty="0" smtClean="0"/>
              <a:t>kezdetben síphosszúsággal mértek, </a:t>
            </a:r>
            <a:r>
              <a:rPr lang="hu-HU" b="1" dirty="0" smtClean="0"/>
              <a:t>láb</a:t>
            </a:r>
            <a:r>
              <a:rPr lang="hu-HU" dirty="0" smtClean="0"/>
              <a:t>hosszúságban!</a:t>
            </a:r>
          </a:p>
          <a:p>
            <a:pPr lvl="1"/>
            <a:r>
              <a:rPr lang="hu-HU" dirty="0" smtClean="0"/>
              <a:t>A. Ellis nyomozása (1885): 370 és 567 Hz között értékek</a:t>
            </a:r>
          </a:p>
          <a:p>
            <a:pPr lvl="1"/>
            <a:r>
              <a:rPr lang="hu-HU" dirty="0" smtClean="0"/>
              <a:t>nagy káosz a hangvilla feltalálásig (1711)</a:t>
            </a:r>
          </a:p>
          <a:p>
            <a:pPr lvl="1"/>
            <a:r>
              <a:rPr lang="hu-HU" dirty="0" smtClean="0"/>
              <a:t>G.F. Händel hangvillája ma 422,5 Hz</a:t>
            </a:r>
          </a:p>
          <a:p>
            <a:pPr lvl="1"/>
            <a:r>
              <a:rPr lang="hu-HU" dirty="0" smtClean="0"/>
              <a:t>a nagy klasszikusok 415 – 423 Hz közötti hangolásra alapoztak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r</a:t>
            </a:r>
            <a:r>
              <a:rPr lang="hu-HU" dirty="0" smtClean="0"/>
              <a:t>omantika korában emelkedni kezd</a:t>
            </a:r>
          </a:p>
          <a:p>
            <a:pPr lvl="1"/>
            <a:r>
              <a:rPr lang="hu-HU" dirty="0" smtClean="0"/>
              <a:t>párizsi opera: 448 Hz, bécsi opera: 456 Hz!</a:t>
            </a:r>
          </a:p>
          <a:p>
            <a:pPr lvl="1"/>
            <a:r>
              <a:rPr lang="hu-HU" dirty="0" smtClean="0"/>
              <a:t>A francia Akadémia 1859-ben rögzíti: 435 Hz (</a:t>
            </a:r>
            <a:r>
              <a:rPr lang="hu-HU" dirty="0" err="1" smtClean="0"/>
              <a:t>Lissajous</a:t>
            </a:r>
            <a:r>
              <a:rPr lang="hu-HU" dirty="0"/>
              <a:t> </a:t>
            </a:r>
            <a:r>
              <a:rPr lang="hu-HU" dirty="0" smtClean="0"/>
              <a:t>és Berlioz, </a:t>
            </a:r>
            <a:r>
              <a:rPr lang="hu-HU" dirty="0" err="1" smtClean="0"/>
              <a:t>Meyerbeer</a:t>
            </a:r>
            <a:r>
              <a:rPr lang="hu-HU" dirty="0" smtClean="0"/>
              <a:t>, </a:t>
            </a:r>
            <a:r>
              <a:rPr lang="hu-HU" dirty="0"/>
              <a:t>R</a:t>
            </a:r>
            <a:r>
              <a:rPr lang="hu-HU" dirty="0" smtClean="0"/>
              <a:t>ossini részvételével)</a:t>
            </a:r>
          </a:p>
          <a:p>
            <a:pPr lvl="1"/>
            <a:r>
              <a:rPr lang="hu-HU" dirty="0" smtClean="0"/>
              <a:t>végleges rögzítés 1939-ben: </a:t>
            </a:r>
            <a:r>
              <a:rPr lang="hu-HU" b="1" dirty="0" smtClean="0">
                <a:solidFill>
                  <a:srgbClr val="FF0000"/>
                </a:solidFill>
                <a:sym typeface="Symbol"/>
              </a:rPr>
              <a:t>440Hz @ </a:t>
            </a:r>
            <a:r>
              <a:rPr lang="hu-HU" b="1" dirty="0" smtClean="0">
                <a:solidFill>
                  <a:srgbClr val="FF0000"/>
                </a:solidFill>
              </a:rPr>
              <a:t>20 </a:t>
            </a:r>
            <a:r>
              <a:rPr lang="hu-HU" b="1" dirty="0">
                <a:solidFill>
                  <a:srgbClr val="FF0000"/>
                </a:solidFill>
                <a:sym typeface="Symbol"/>
              </a:rPr>
              <a:t>C </a:t>
            </a:r>
            <a:endParaRPr lang="hu-HU" b="1" dirty="0">
              <a:solidFill>
                <a:srgbClr val="FF0000"/>
              </a:solidFill>
            </a:endParaRP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28" y="988452"/>
            <a:ext cx="2971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Szolmizáció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Eredete: Szent János himnusz </a:t>
            </a:r>
            <a:r>
              <a:rPr lang="hu-HU" sz="1600" dirty="0" smtClean="0"/>
              <a:t>(1. említés: Arezzói Guido, bencés szerzetes)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err="1" smtClean="0"/>
              <a:t>Komm</a:t>
            </a:r>
            <a:r>
              <a:rPr lang="hu-HU" dirty="0" err="1"/>
              <a:t>A</a:t>
            </a:r>
            <a:r>
              <a:rPr lang="hu-HU" dirty="0" err="1" smtClean="0"/>
              <a:t>kusz</a:t>
            </a:r>
            <a:r>
              <a:rPr lang="hu-HU" dirty="0" smtClean="0"/>
              <a:t>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936976" y="5153548"/>
            <a:ext cx="4222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„Hogy könnyült szívvel csoda tetteidnek</a:t>
            </a:r>
            <a:br>
              <a:rPr lang="hu-HU" dirty="0"/>
            </a:br>
            <a:r>
              <a:rPr lang="hu-HU" dirty="0"/>
              <a:t>zenghessék hírét szabadult szolgáid,</a:t>
            </a:r>
            <a:br>
              <a:rPr lang="hu-HU" dirty="0"/>
            </a:br>
            <a:r>
              <a:rPr lang="hu-HU" dirty="0"/>
              <a:t>oldd meg, Szent János, kötelét a bűntől</a:t>
            </a:r>
            <a:br>
              <a:rPr lang="hu-HU" dirty="0"/>
            </a:br>
            <a:r>
              <a:rPr lang="hu-HU" dirty="0"/>
              <a:t>szennyes ajaknak. ”</a:t>
            </a:r>
          </a:p>
        </p:txBody>
      </p:sp>
      <p:pic>
        <p:nvPicPr>
          <p:cNvPr id="1026" name="Picture 2" descr="Fájl:Ut queant lax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65" y="1453746"/>
            <a:ext cx="6269638" cy="36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a/a1/Guido_Monaco%2C_statue.JPG/250px-Guido_Monaco%2C_stat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5" y="1702921"/>
            <a:ext cx="2320420" cy="31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7 Ut Queant Laxis Resonare Fibris [Hymn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5745" y="5230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szolmizáció</a:t>
            </a:r>
            <a:r>
              <a:rPr lang="hu-HU" dirty="0" smtClean="0"/>
              <a:t>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Sarah</a:t>
            </a:r>
            <a:r>
              <a:rPr lang="hu-HU" dirty="0" smtClean="0"/>
              <a:t> </a:t>
            </a:r>
            <a:r>
              <a:rPr lang="hu-HU" dirty="0" err="1" smtClean="0"/>
              <a:t>Ann</a:t>
            </a:r>
            <a:r>
              <a:rPr lang="hu-HU" dirty="0" smtClean="0"/>
              <a:t> </a:t>
            </a:r>
            <a:r>
              <a:rPr lang="hu-HU" dirty="0" err="1"/>
              <a:t>G</a:t>
            </a:r>
            <a:r>
              <a:rPr lang="hu-HU" dirty="0" err="1" smtClean="0"/>
              <a:t>lover</a:t>
            </a:r>
            <a:r>
              <a:rPr lang="hu-HU" dirty="0" smtClean="0"/>
              <a:t> angolosította és bevezette a relatív </a:t>
            </a:r>
            <a:r>
              <a:rPr lang="hu-HU" dirty="0" err="1" smtClean="0"/>
              <a:t>szolmizációt</a:t>
            </a:r>
            <a:r>
              <a:rPr lang="hu-HU" dirty="0" smtClean="0"/>
              <a:t> (XVII. sz. eleje)</a:t>
            </a:r>
          </a:p>
          <a:p>
            <a:r>
              <a:rPr lang="hu-HU" dirty="0" smtClean="0"/>
              <a:t>John </a:t>
            </a:r>
            <a:r>
              <a:rPr lang="hu-HU" dirty="0" err="1" smtClean="0"/>
              <a:t>Curwen</a:t>
            </a:r>
            <a:r>
              <a:rPr lang="hu-HU" dirty="0" smtClean="0"/>
              <a:t> (1842) kiegészítette és</a:t>
            </a:r>
            <a:br>
              <a:rPr lang="hu-HU" dirty="0" smtClean="0"/>
            </a:br>
            <a:r>
              <a:rPr lang="hu-HU" dirty="0" smtClean="0"/>
              <a:t> rendszerré formálta</a:t>
            </a:r>
          </a:p>
          <a:p>
            <a:r>
              <a:rPr lang="hu-HU" dirty="0" smtClean="0"/>
              <a:t>Magyarországon</a:t>
            </a:r>
          </a:p>
          <a:p>
            <a:pPr lvl="1"/>
            <a:r>
              <a:rPr lang="hu-HU" dirty="0" smtClean="0"/>
              <a:t>Ádám Jenő felelevenítette (1944)</a:t>
            </a:r>
          </a:p>
          <a:p>
            <a:pPr lvl="1"/>
            <a:r>
              <a:rPr lang="hu-HU" dirty="0" smtClean="0"/>
              <a:t>Kodály Zoltán bevezette az általános</a:t>
            </a:r>
            <a:br>
              <a:rPr lang="hu-HU" dirty="0" smtClean="0"/>
            </a:br>
            <a:r>
              <a:rPr lang="hu-HU" dirty="0" smtClean="0"/>
              <a:t>iskolai énektanításba</a:t>
            </a:r>
          </a:p>
          <a:p>
            <a:pPr lvl="1"/>
            <a:r>
              <a:rPr lang="hu-HU" dirty="0" smtClean="0"/>
              <a:t>ma mi félretettük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66" y="2086853"/>
            <a:ext cx="2579156" cy="407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Hangszerek csoportjai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hangkeltést végző legfőbb elem alapján:</a:t>
            </a:r>
          </a:p>
          <a:p>
            <a:endParaRPr lang="hu-HU" dirty="0" smtClean="0"/>
          </a:p>
          <a:p>
            <a:r>
              <a:rPr lang="hu-HU" dirty="0" smtClean="0"/>
              <a:t>Húros</a:t>
            </a:r>
          </a:p>
          <a:p>
            <a:pPr lvl="1"/>
            <a:r>
              <a:rPr lang="hu-HU" dirty="0" err="1" smtClean="0">
                <a:solidFill>
                  <a:srgbClr val="0070C0"/>
                </a:solidFill>
              </a:rPr>
              <a:t>kordofon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Fúvós</a:t>
            </a:r>
          </a:p>
          <a:p>
            <a:pPr lvl="1"/>
            <a:r>
              <a:rPr lang="hu-HU" dirty="0" err="1" smtClean="0">
                <a:solidFill>
                  <a:srgbClr val="0070C0"/>
                </a:solidFill>
              </a:rPr>
              <a:t>aerofon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Hártyás</a:t>
            </a:r>
          </a:p>
          <a:p>
            <a:pPr lvl="1"/>
            <a:r>
              <a:rPr lang="hu-HU" dirty="0" err="1" smtClean="0">
                <a:solidFill>
                  <a:srgbClr val="0070C0"/>
                </a:solidFill>
              </a:rPr>
              <a:t>membranofon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Rugalmas szilárd testű</a:t>
            </a:r>
          </a:p>
          <a:p>
            <a:pPr lvl="1"/>
            <a:r>
              <a:rPr lang="hu-HU" dirty="0" err="1" smtClean="0">
                <a:solidFill>
                  <a:srgbClr val="0070C0"/>
                </a:solidFill>
              </a:rPr>
              <a:t>Idiofon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sz="1800" dirty="0" smtClean="0"/>
              <a:t>(ön…)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7" name="Picture 6" descr="kissz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55" y="1662229"/>
            <a:ext cx="4376111" cy="47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Húros hangszerek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Vonóval megszólaltatott:</a:t>
            </a:r>
          </a:p>
          <a:p>
            <a:pPr lvl="1"/>
            <a:r>
              <a:rPr lang="hu-HU" dirty="0" smtClean="0"/>
              <a:t>hegedű, mélyhegedű, cselló (gordonka), nagybőgő (gordon)</a:t>
            </a:r>
          </a:p>
          <a:p>
            <a:pPr lvl="1"/>
            <a:r>
              <a:rPr lang="hu-HU" dirty="0" smtClean="0"/>
              <a:t>régebben számos más </a:t>
            </a:r>
            <a:r>
              <a:rPr lang="hu-HU" dirty="0" err="1" smtClean="0"/>
              <a:t>alváltozat</a:t>
            </a:r>
            <a:r>
              <a:rPr lang="hu-HU" dirty="0" smtClean="0"/>
              <a:t>: viola da </a:t>
            </a:r>
            <a:r>
              <a:rPr lang="hu-HU" dirty="0" err="1" smtClean="0"/>
              <a:t>gamba</a:t>
            </a:r>
            <a:r>
              <a:rPr lang="hu-HU" dirty="0" smtClean="0"/>
              <a:t>, viola d’</a:t>
            </a:r>
            <a:r>
              <a:rPr lang="hu-HU" dirty="0" err="1" smtClean="0"/>
              <a:t>amour</a:t>
            </a:r>
            <a:r>
              <a:rPr lang="hu-HU" dirty="0" smtClean="0"/>
              <a:t>, stb.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KommAkusz  -  Zenei akusztika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Augusztinovicz Fülöp</a:t>
            </a:r>
            <a:br>
              <a:rPr lang="hu-HU" smtClean="0"/>
            </a:br>
            <a:r>
              <a:rPr lang="hu-HU" smtClean="0"/>
              <a:t>BME Hálózati Rendszerek és Szolgáltatások Tanszék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8"/>
          <a:stretch/>
        </p:blipFill>
        <p:spPr bwMode="auto">
          <a:xfrm>
            <a:off x="4549421" y="2550724"/>
            <a:ext cx="4206873" cy="38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festesdethalie.org/ORPHEON/orpheon_expo_fr/viole_de_gambe_tur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7" y="2919305"/>
            <a:ext cx="2293253" cy="306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384</TotalTime>
  <Words>725</Words>
  <Application>Microsoft Office PowerPoint</Application>
  <PresentationFormat>Diavetítés a képernyőre (4:3 oldalarány)</PresentationFormat>
  <Paragraphs>214</Paragraphs>
  <Slides>21</Slides>
  <Notes>2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HRSZ</vt:lpstr>
      <vt:lpstr>A zenei akusztika alapelemei Hangsorok, hangszerek, együttesek</vt:lpstr>
      <vt:lpstr>A zenei hang</vt:lpstr>
      <vt:lpstr>A fizika és zene kapcsolata: felhangsor</vt:lpstr>
      <vt:lpstr>Hangolás (skálák)</vt:lpstr>
      <vt:lpstr>A skálák alaphangja</vt:lpstr>
      <vt:lpstr>Szolmizáció</vt:lpstr>
      <vt:lpstr>A szolmizáció fejlődése</vt:lpstr>
      <vt:lpstr>Hangszerek csoportjai</vt:lpstr>
      <vt:lpstr>Húros hangszerek</vt:lpstr>
      <vt:lpstr>Húros hangszerek</vt:lpstr>
      <vt:lpstr>Fúvós hangszerek / 1: fafúvós</vt:lpstr>
      <vt:lpstr>Fúvós hangszerek / 2: rézfúvós</vt:lpstr>
      <vt:lpstr>Egy rézfúvós zenei tréfa</vt:lpstr>
      <vt:lpstr>Ütőhangszerek</vt:lpstr>
      <vt:lpstr>Mi hogy működik - vonósok</vt:lpstr>
      <vt:lpstr>Mi hogy működik - fafúvók</vt:lpstr>
      <vt:lpstr>Mi hogy működik - rézfúvók</vt:lpstr>
      <vt:lpstr>Rézfúvók hangmagasságának szabályozása</vt:lpstr>
      <vt:lpstr>PowerPoint bemutató</vt:lpstr>
      <vt:lpstr>Szimfonikus zenekar</vt:lpstr>
      <vt:lpstr>Pop-rock együttesek hangosítása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63</cp:revision>
  <dcterms:created xsi:type="dcterms:W3CDTF">2013-02-08T13:47:53Z</dcterms:created>
  <dcterms:modified xsi:type="dcterms:W3CDTF">2013-04-08T09:55:46Z</dcterms:modified>
</cp:coreProperties>
</file>