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2" r:id="rId2"/>
    <p:sldId id="290" r:id="rId3"/>
    <p:sldId id="306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0"/>
    <a:srgbClr val="FFFFFF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2013. december 2.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Segédlet a Kommunikáció-akusztika tanulásához</a:t>
            </a:r>
          </a:p>
          <a:p>
            <a:r>
              <a:rPr lang="hu-HU" dirty="0" smtClean="0"/>
              <a:t>VIHIAV 035</a:t>
            </a: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dirty="0" smtClean="0"/>
              <a:t>Mikrofonok</a:t>
            </a:r>
            <a:br>
              <a:rPr lang="hu-HU" dirty="0" smtClean="0"/>
            </a:br>
            <a:r>
              <a:rPr lang="hu-HU" sz="27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Elvek, felépítés, jellemzők és alkalmazások</a:t>
            </a:r>
            <a:endParaRPr lang="hu-HU" sz="27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Augusztinovicz Fülöp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docens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BME </a:t>
            </a:r>
            <a:r>
              <a:rPr lang="hu-HU" sz="1600" i="0" kern="0" dirty="0">
                <a:latin typeface="+mn-lt"/>
              </a:rPr>
              <a:t>Hálózati Rendszerek és Szolgáltatások Tanszék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fulop</a:t>
            </a:r>
            <a:r>
              <a:rPr lang="hu-HU" sz="1600" i="0" kern="0" dirty="0" smtClean="0">
                <a:latin typeface="+mn-lt"/>
              </a:rPr>
              <a:t>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Kondenzátor</a:t>
            </a:r>
            <a:endParaRPr lang="de-DE" smtClean="0"/>
          </a:p>
        </p:txBody>
      </p:sp>
      <p:pic>
        <p:nvPicPr>
          <p:cNvPr id="10243" name="Picture 4" descr="B&amp;K494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5" r="17601"/>
          <a:stretch>
            <a:fillRect/>
          </a:stretch>
        </p:blipFill>
        <p:spPr>
          <a:xfrm>
            <a:off x="468313" y="908050"/>
            <a:ext cx="2125662" cy="2284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" r="9753"/>
          <a:stretch>
            <a:fillRect/>
          </a:stretch>
        </p:blipFill>
        <p:spPr bwMode="auto">
          <a:xfrm>
            <a:off x="3059113" y="1196975"/>
            <a:ext cx="5819775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394px-Oktava319-inter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57563"/>
            <a:ext cx="17986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Irányérzékeny mikrofonok</a:t>
            </a:r>
            <a:endParaRPr lang="de-DE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1268" name="Picture 4" descr="800px-Shotgun_micro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54006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parabolic-micro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141663"/>
            <a:ext cx="4176712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00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Műfejes mikrofonok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228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hu-HU" smtClean="0"/>
              <a:t>Műfejek hangfelvételek és természethű mérések számára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5" t="15138" r="17638" b="20607"/>
          <a:stretch>
            <a:fillRect/>
          </a:stretch>
        </p:blipFill>
        <p:spPr bwMode="auto">
          <a:xfrm>
            <a:off x="5257800" y="1524000"/>
            <a:ext cx="298608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800px-Dummy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r="22000"/>
          <a:stretch>
            <a:fillRect/>
          </a:stretch>
        </p:blipFill>
        <p:spPr bwMode="auto">
          <a:xfrm>
            <a:off x="838200" y="1676400"/>
            <a:ext cx="35020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7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dirty="0" err="1" smtClean="0"/>
              <a:t>Binaurális</a:t>
            </a:r>
            <a:r>
              <a:rPr lang="hu-HU" dirty="0" smtClean="0"/>
              <a:t> felvevő – lejátszó rendszer</a:t>
            </a:r>
          </a:p>
        </p:txBody>
      </p:sp>
      <p:pic>
        <p:nvPicPr>
          <p:cNvPr id="13315" name="Picture 3" descr="Jacklin-di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28162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85838"/>
            <a:ext cx="8229600" cy="7397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hu-HU" smtClean="0"/>
              <a:t>Egy egyszerű rendszer: binaurális felvétel és visszajátszás</a:t>
            </a:r>
          </a:p>
        </p:txBody>
      </p:sp>
      <p:pic>
        <p:nvPicPr>
          <p:cNvPr id="13317" name="Picture 5" descr="09969_pr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7999"/>
          <a:stretch>
            <a:fillRect/>
          </a:stretch>
        </p:blipFill>
        <p:spPr bwMode="auto">
          <a:xfrm>
            <a:off x="5181600" y="16764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1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Egy dinamikus mikrofon szerkezete</a:t>
            </a:r>
            <a:endParaRPr lang="de-DE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4340" name="Picture 4" descr="din_mikrofon_sé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3"/>
          <a:stretch/>
        </p:blipFill>
        <p:spPr bwMode="auto">
          <a:xfrm>
            <a:off x="298450" y="1343378"/>
            <a:ext cx="8545513" cy="500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4546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Koncentrált paraméteres modell</a:t>
            </a:r>
            <a:endParaRPr lang="de-DE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5364" name="Picture 5" descr="mikrofono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7" t="16647" r="18593" b="63347"/>
          <a:stretch>
            <a:fillRect/>
          </a:stretch>
        </p:blipFill>
        <p:spPr bwMode="auto">
          <a:xfrm>
            <a:off x="2987675" y="3305175"/>
            <a:ext cx="5184775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din_mikrofon_séma"/>
          <p:cNvPicPr>
            <a:picLocks noChangeAspect="1" noChangeArrowheads="1"/>
          </p:cNvPicPr>
          <p:nvPr/>
        </p:nvPicPr>
        <p:blipFill>
          <a:blip r:embed="rId3">
            <a:lum bright="-12000" contrast="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0" t="53990" r="57570" b="6636"/>
          <a:stretch>
            <a:fillRect/>
          </a:stretch>
        </p:blipFill>
        <p:spPr bwMode="auto">
          <a:xfrm>
            <a:off x="827088" y="1412875"/>
            <a:ext cx="252095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5271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2800" dirty="0" smtClean="0"/>
              <a:t>Frekvenciamenet egyszerűsített modellből /1</a:t>
            </a:r>
            <a:endParaRPr lang="en-US" sz="2800" dirty="0" smtClean="0"/>
          </a:p>
        </p:txBody>
      </p:sp>
      <p:pic>
        <p:nvPicPr>
          <p:cNvPr id="16388" name="Picture 4" descr="DOC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6" t="52393" r="8783" b="8546"/>
          <a:stretch>
            <a:fillRect/>
          </a:stretch>
        </p:blipFill>
        <p:spPr bwMode="auto">
          <a:xfrm>
            <a:off x="827088" y="1155549"/>
            <a:ext cx="7165445" cy="497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533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2800" dirty="0" smtClean="0"/>
              <a:t>Frekvenciamenet egyszerűsített modellből /2</a:t>
            </a:r>
            <a:endParaRPr lang="en-US" sz="28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4" descr="DOC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t="4095" r="8568" b="68170"/>
          <a:stretch>
            <a:fillRect/>
          </a:stretch>
        </p:blipFill>
        <p:spPr bwMode="auto">
          <a:xfrm>
            <a:off x="827088" y="1628775"/>
            <a:ext cx="74882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9899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Egy kis stúdió rendszertechnika</a:t>
            </a:r>
            <a:endParaRPr lang="de-DE" smtClean="0"/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98550"/>
            <a:ext cx="76200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951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Az első szénmikrofon</a:t>
            </a:r>
            <a:endParaRPr lang="hu-HU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74453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hu-HU" dirty="0" smtClean="0"/>
              <a:t>US Patent: „…an </a:t>
            </a:r>
            <a:r>
              <a:rPr lang="hu-HU" dirty="0" err="1" smtClean="0"/>
              <a:t>apparatus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transmitting</a:t>
            </a:r>
            <a:r>
              <a:rPr lang="hu-HU" dirty="0" smtClean="0"/>
              <a:t> </a:t>
            </a:r>
            <a:r>
              <a:rPr lang="hu-HU" dirty="0" err="1" smtClean="0"/>
              <a:t>vocal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other</a:t>
            </a:r>
            <a:r>
              <a:rPr lang="hu-HU" dirty="0" smtClean="0"/>
              <a:t> </a:t>
            </a:r>
            <a:r>
              <a:rPr lang="hu-HU" dirty="0" err="1" smtClean="0"/>
              <a:t>sounds</a:t>
            </a:r>
            <a:r>
              <a:rPr lang="hu-HU" dirty="0" smtClean="0"/>
              <a:t> </a:t>
            </a:r>
            <a:r>
              <a:rPr lang="hu-HU" dirty="0" err="1" smtClean="0"/>
              <a:t>telegraphically</a:t>
            </a:r>
            <a:r>
              <a:rPr lang="hu-HU" dirty="0" smtClean="0"/>
              <a:t>„ (1876)</a:t>
            </a:r>
          </a:p>
        </p:txBody>
      </p:sp>
      <p:pic>
        <p:nvPicPr>
          <p:cNvPr id="3076" name="Picture 4" descr="Alexander_Graham_B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36941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Bell_telef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598863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5029199" y="5607050"/>
            <a:ext cx="4001911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Másolat </a:t>
            </a:r>
            <a:r>
              <a:rPr lang="hu-H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u-H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u-H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hu-HU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Musée</a:t>
            </a:r>
            <a:r>
              <a:rPr lang="hu-H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des </a:t>
            </a:r>
            <a:r>
              <a:rPr lang="hu-H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Arts</a:t>
            </a:r>
            <a:r>
              <a:rPr lang="hu-H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et </a:t>
            </a:r>
            <a:r>
              <a:rPr lang="hu-HU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Métiers</a:t>
            </a:r>
            <a:r>
              <a:rPr lang="hu-H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Párizs</a:t>
            </a:r>
            <a:r>
              <a:rPr lang="hu-H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67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„modern” szénmikrofon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D709DC-CF32-43A5-B23D-AC096CB3964F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  <p:sp>
        <p:nvSpPr>
          <p:cNvPr id="6" name="AutoShape 2" descr="data:image/jpeg;base64,/9j/4AAQSkZJRgABAQAAAQABAAD/2wCEAAkGBxQTEhQUExQWFhUWGBoaGRgYGBoaGBoaFxsdFxgYGRgYHCggGBolHBoYITEhJSkuLi4uHB8zODMsNygtLisBCgoKDg0OGxAQGywkICQsLCwsLCwsLCwsLCwsLCwsLCwsLCwsLCwsLCwsLCwsLCwsLCwsLCwsLCwsLCwsLCwsLP/AABEIAMIBAwMBIgACEQEDEQH/xAAbAAACAwEBAQAAAAAAAAAAAAADBAIFBgABB//EAD8QAAECBAMECQIEBQMEAwAAAAECEQADITEEEkEFUWFxBhMiMoGRobHRwfBCUmLhFCMzcvEHFYIkQ5KyU2Oi/8QAGgEAAwEBAQEAAAAAAAAAAAAAAAECBAMFBv/EACsRAAICAgICAQMBCQAAAAAAAAABAhEDMRIhBEFREyJhMgUUQlJxgZGhsf/aAAwDAQACEQMRAD8A+aS8PwaDBIHPheDyVsH3iPM73GsemYHbIyJjVyhXA6xFMsuWpwHGJS72YcfeG1tpyoYKCxWWkn4/eJBDHXlE5EvKXrX3g2VnJI++MMD1CuHjEsxBGbu8eMeS1CxjsRh1zTQ2+/WAEGKAQSDT2iP8PlZ9bt97o7CSFJAJDpBfnDSQNau7fURSQmDTiA2T8ILwMEksCwP0jkrBX2gyRqL00jxCtRrbSAA8qWVCzvqaM1ILlYJDgHcPvhEUFQDivDUfvBES0qaukOgArl9kkEOBrf8AflHknMwzeBbQcYdThEmjO9X1BjwrOZlJcat5UG6HxCwKhmbtHR/H4EFOEAcGj+e9olMUEu3BvkekFl5WvXhfygSCxJYYeIpw+Y8LBLktQc/DfYQDF4kLsX3cN3jwgBQzZr+vKOE8yj0jrHHew68Wo91yOPxAZqTcrAJ0F/j1iUuStasopwEOYHZietCJhA17ZYFtCXo/OMsskntndQS0VDJ1JiOYPT2jQ7OlSRPV1i0JCXynJnSTuYu/jFXNbMTcVZqPuPtElCJZ2iakKDZFPwGngYscNhU9WVqyqNaE2+YB/AUzd12AobHjaBP4BoXkY0g9tJ5/tDZIU5FrwvOVVlgK3EXiKpah2hazj6iO0MzWznLGnoIiSN9YNJkvQCoDxDCzXBBvu4Q8hJagjXFqStHB9bE5KS9jDiFMeEARNIOUVgyCPGKQghXx9Y6BqQXjyKomzOhLJ4QfMQzVEDZ2I3VDQyhaSKd77vHAGQVJNWeJ4OUQoZhR7/MTkzU8QPXlExMzOmrC0UTYysgOGfc27jHi5KVJGalbwEkqAAIHN/SJYPCzCCFGnxESmo9suMXLRNUlCSQK1oRrEZYUVEju/e6GpUlItU/flBSr+0c6nyEZ5eUvSO6wP2BQlQDAFt30aPTJIsDb11EEViWJGc+Cfkx6nFj8x/8AGI/ep/BX0I/IqiX2sxDcD784ZkCvbHZU6gW0G4aWhuRiP7T438DBVITuY7xT9ouPmfzIT8d+ipVKDUcXs7cKw/s9DJKSHF+LROdhywaw1AD+UdgwEmhPa+/K8a8c4yXRnlFrYxg0FlEBwLkW4iFEFjZtHuzH3+IPI/lOApxxqHFfPWAS1ZQABdyKHU33R1oizsVuIJe3CkVGOxTkJlnmQ/JoltraJTlSHzEFn0e5aIYGQlCM58Oep8B6xlz5XHpGjFC+2eqHVhhVXt+8MSMGDLVMU+YWFMu8vr5RHAS1JIxCgSnMzkAgFnAr3jrBigrKiASLsHcDe0ZDQClzijuk3el6O3uYak4VU1K5hU5F3PrHmJw6XGRjTR6QIrck/Sm7y+sGhHqZKQhbll0IBF3hGYmg5xaTZAIGUvRzS1WqfLziODwpmzUoDOaAn58IBnYzBhKJQSxJ/EC7vYZdGhaYVAZFvQ2pFvjsDNweJTZMxDKFlMbh6ekLYxLrK56mUbirl6/EJv5GkKTZBmKAQHpuApz3QLESBJPZIUPxAORxEGVMXZihJG7tEc9AeEGxoSEoSlIoC5SSSXLuXLBrUgXYaKmbJyEKTY1HDeDD6MTnS7MLeMLJF0mru3A6Qts2aM5Sp2NW/UPsx3wzcWccsbVlthJDOfXhHGVWj1iK6JGQ1+p08IIJxprSpjeZ7OITxjoj1id0dFdEGZShaTZxDaCq+Vh6xPDiju/jA5iiLC8Z6od2EABDbzAy4ICC5L0+sL4nEgBh3jprFrsvCFFTVavThHLJl4o648d7CYfClIc1PoOUGmTGoan8o+pjyfPIISmqtTFrhtjp/h+uzdpy7tYWbV7+kYncu2aVS0IKwsymd0JUAQLUNjFhtLZaZC0ADMFCiiQS4DlwLC+sGxO0FTkS0kBIQBbVt8ExWDKJaFqJIUHFKCtA51ppSjXgQMR2bkTP7YGVwahxUajUPD0mVL/iGdKpZ1LAO1jlanKECgdakmxDFuB084s8RJCpqUpCQle53Ta5Kjm9OEUtCYBOzkKmLSrKwsUjfYCt3a5gMjArOYS3UUljLUKjlobjXWNBj9mKw0xEtQczEOli5I1cCxdqVgOKm9QOrR/VXVRP4fv7sIUqGrKyUEhSkA9pJYgFw+uU6x03BuXF92h/eCbRwstIlpS+Zu+PzGrEXbj6CDYKaXyLoseo+YmPLG7Q3U1RXy0s5KSE+lQ1vSFJcxOdTsogOC5DfvekXm0MHmSSLi4/MB9YzW0JgRLWcoch3Or6U1FPWPTx5ecbMcoU6KJC+snLUrMWUyQOe/xvF2rClakSkkJoxJISAbl340pdhFTsaW4R+pVfOLjDS0qnqKkukX5Py4xhyO5GyKpDeI2cpKAlSpdxZTka6U9YckYHESwoJQs9YWABBSvgoA9qxLQkpAzLypSUtQgnsu9K3NYcxKSjIJa53a1zbjoBYOLvEgS2Hg0CatOI6xHYLKSgqCVD8yQCcrPUWvFbMkvvFW3Wa/xDIZAczlZlEgsgKABuSSRVnoH+kMiZNQkhKgUquySyuOkFgJqwywn6fWIIljR2csTdhQPVnYRZHb0xKMhCUgMykg+IJ1J4wxsuZIFJ0qaaixAYahrxN/gdIrkz1ByEuo3Ue0f8wDGISVhWbPQP2cpHBreUa3+GwCyMs6ZKrZaXAp+Zh6xDE9HpJUerxklRIN6Ejd2XDwcohTMjiZBfMAoJI11b70jxOGKgQgFSg57IJtrTTnG26QzsZPw6JaxKEpOWoISVkAAEZy+ugFXjOT9jYqSKy5iSoUKCbc0GKTTG0zPYks320LYxGSYCN4V9Wh/aMpScoUkgsL0Kn1D6QrtSjUqB7BopEMsMhUWp400tEWYFLsPfxg4WDla4SLcveALxALhrUj1VVWYAKsRuHpHRISwbhUdCoopJKCkCjjfEp5RlzMeRLQcrTlZw/nFNtPEfhHKM83SHBNsb2Fh88wrNk25xf4idkSTqbfMK7Iw+SUkb6nxrBkyjOnhCW3Byw5kmME3ykbF0g8vCLRLSqYCAuqX1qzg6VBg8pJZnLbvkawbFYtRQJCmZPC/zDszAlOHTOHa1NQGqwCd5pwgEzxExPU5SSCC4CaObVLV0oTTxMPCXMOGdZPVILBxQFVWcB2etaRXplvUeDB/Ma840uxdr5ZMzDrAKZoPepUhnB3ihaEIy+MQwQdH/AG+IexMnq0IWElQV3lOKE2ZLPbV7vSLTGbJTkShqJFD/AIvBNnbNSEqmzv6UpiRVlKFg3uR7kQxp2dOnKlyxiJ6lLmZcsoKqptD+/juinly2QqYRnmGpDtTcKH6NDONxJnKOImh0uyEZsoD2KixYchuA4Q2VN60FWRspIyvej3AcisJfI2MYJLhCmBTcZmITmAcsaA83ELzMLNVnWa5FdhYDBQ1HZABbfFjKlqUtkkzEkEn+WEBKnAZISA4Z7xbYrZk2ZLR/LWmYlQ7bZUhAPdqajLRt9Yv8MkpMDMzgHf76xlemuGKELSAyVVH7eMa9ezlyVrDdl8wIqDvAIo7PSK3p5gs+EKhdFfA3icU3GVFzjdMwewrIO5TffnF1g1NNW9zw0GnpGb2PM7JTqC/yY1eLJTMSoMXq43G9iXFxexglsqhxKVJVnUGltXsBiaOA1OJ8N8NhSFJR1Z/mqNQZdw9MpBZrWA1rDGC6PqxJSsqaUFDtl6AVKRRn03Vi1VtSTJUEYYdYWKVTZiRqCAE0oKUAvSukMlAE7Bky0pmYpYCSxyAutb2JqwHBiW84qdqz8yysIEtBICJecZsoDE5XJJJHGpvSIzcalcwZhMMxRbMwyBvwoaw5D5gOK2MFrzju5iWCSHY0SCaCghDBYoApQkVJYl6tV2bwEWezsMlUxKFryFRZyCWLUBa0KKwjrJSksASKBnJZJIHBJ4VheTLnLUcylFABvYa9lnyi9KQANbQSpJ7JBBFFAOCLUe0JlFHUAfaGpMwuUkVFX4fnc+SvOBz1TASkZhUOKZSH1hp2LQoS5OVJl5W7ilM+8OXEH/iFy5VJs4GYQGKQZZH9xUS/hBZqGNgxq1h6awtPdYUwKQkmjkpDbnrwrCpexpsBtTas+f1UmYoKTLoiiQQ/6gLWpwEVm1E5lKbe19CaQ3hE9vMdA/jp8xDqx1gdy1aanT74ReONukTN0rHWR3lO2gAA5b90QGHTlCwCz2Jo/OCKwRSDnNSHAO7jugSpZYEhg1A58zzj2Eujz+7I51fp948gOQcfWOibAp8oAdVTq3DfFAoZpgG9Q940eLyhJyj2jOYU/wA1P9wjFlZowo12FWcwoaAwfo/IUuYrKQCHLnhpxOjRDCoOZ9Mp5vBNjJKXU5TWhaMMTSxlZKppCgygavx1vFptrC9UUBJJlrtV1WoSBTSElKQ7qNTe3sHMMDHJ0QS3AsOVQ0V0R2WmEmNhyEpUJofKUkOSfzg3Gga14s1YYZEhagFAPWz6/W0U0vaU1VUJCAkOS9ALOSGYVAveC4VK1pDKzqsNXJ0HnCkHG9l7sWamWf54Kk5Tlq9fC/3eFds7QTPmy5KQUSUh8v5lPV+H3ugu2ZXVJlyEMqeaqLulA3cd3nCEjZ01H8xwpYP4bpHDeN4PmIEGh8mSAesQVAXSNWFBB5O2ZCKScNTTsN49sl/KFZeKSpnop7nuvxeqTwPg8J7B2PikzyqbmyEHMSoKClaEB4KspdF1N2/PoB1cvN3UmYlJPJCSCqBTps0pK5s4obSWkZzvZy/mYrtpbMlzZ5R16cxYlHaJ7IAOVTZVHs2Box3RbY9SAh1BZLFwjK+XiVFncU5aQ1FWPkxCYgFcmYmYqYmYk1UTW4NDblB8Vhs+EmA//H6gPDZkS8uG6r+nlzB7sa1fXfHSkgYWaSbSz/6xztKZVXE+FpT1U6r5fVjGuwIUuSR3iksUpvl0I8b+EU3SHCJWnrEOCLj9/B4jsTHdkDM0xBDDRSfkGNOaHFkxlyibHA7SXMkowy1ZZSKhILO5c5jre0OGXNVOSlIyy0guQEpASLKKyzmz130akUmFWJzP2ZgNDZzxDs/3xi/wOKd5U50/hzCzPv1tHFMbCYXAIXMK5c1KlID5kAslRBAzWOZ65gKs3NDB7MnyiuYtZfK+TOSVuwdiLAE1MWa9hzJMszJZUrMpJKgasnutdjXV/pEcMqcmQsYhSnUuj97IMqjnU7/hYAtQ+T9AiuV1iULWlJqpjQ5BlYWF6k094RkT5ipJUpZSQpkgHLmBqcv5TawakX0jGdRLSOrUpRS5C1si+YkJSKnM991oEZxCULElLzEEnrUlSA7LZPdYsXJ4tvhpAUuCw0zKSSVLBJBqpSUgAdo17PCHZUzMl2G4Oe61W42cXpyg0jBTFobqpmZaXIAIYmrhjuAguK6PTJMtC1lIWABlKi6uP6TUF+BhNAKIw82YUDMopAIZanCbd0E9kQjtJaf6ctyP/Y/RIi823Pb+TKUlRCUheUkBwzmYXITXQE8IqJWGCiQkv+dZoMor2X7qBxgq+2PpLoSMrKN4AqeOsSwUooU6hlJOu42bi0NZkrUAOzLB7JLjMR+K3kPGPFAWUHJqHBI/xePR8bDX3Mx5sn8KCTSpqMcxJzXLfftCC5lO7vqa03wRXZFCwJLA8LwObh0kJOcgEPW/Aco1mcTOImaW0pHQ0tCgWAHkI9hcA5GSx85gwMUYWygdxBi66phmPEVr6GKnGymMYMiNWKtG3wa7HSnrEcOn+cEqPZfyHCEej2JC5Q/MmnlD+JTQLFxeMOpUdy02jhghaSjuKemoAtUXi92dJw03CqlqUoTw/VpQkuVXBKrEPSug5RR4dUuZJYHKupKnYncOV+bwXZswyylz28poTViGtexjoSWHR/aisOpeTIslOU5qjmyT9uY0GyJKcDIXiJgHWTCVS0CgGagyjR7DcHMJbD2QhU1WKmAJlIDEWCld5n3BqndCm19pHETOtUQmWCRLBIS7XIBuWagsGiWNfJLD4kImPMUnrphzEa9qoH6aGg5RczpnUzEoCw6hWhIGp5kRmP8AbuumpW5oczAXrmd9zxdbWS0yUveUv/zTl95frAw2V+D2mmfNKCgpUXKVuC43KSze/wBYu8NiFyWSoOnQPT/io93+005QEKwuHnJSpgtTOQCwzVAJsCaeceS14iZiGOYoKiFII/lhLUy6DRmvxrBQwuz+jyDO65KyQkkhJDFJINFatFti8ASQTLUZZUEuFso5jlBygMzkauLwnOwxlTAJcxOcAkSs6etAv2Rdv0kERc7A2iiYoJWP5iapuA+8oJ7Cr8DodIOXyFANrSEodKQAEpEtDaP2fmKzpAoS8IoWzMgcXPxFvjO3Ny/lPmr9gYzXTyckrlySrKmXVZYkZlVALbh7xyxLnkOk3xgZ3EyZaEMQCCHBIcp0LB2bcDxjIbZ2ItB62UBkuAKtp9I12HnpUo5Zal3YgFRfgBv304XMe/7VPWGMqeA5P9Netbgb49ecsclTZigpxdpGT2VtRKykLJSoMx4ctR68412Cx5btZVD8wb3NPOKDavRGZ+GTNQq7qQqu/T1ipw2Nn4ZX8xCuZDHxcEKHAjxjz5xrXZri+SPqeyMYkdxapTsWqRoe4SwPj4RosWuXiZRRNKUrSe+xQliKglTAkpzWJAaPmmyOkGEm/wBRQlKOp7A8XdPkY0UjDJIJl4hKkkd5lgaflChHK18lNNG4ly8MsJ7KGSBQKQoVsklzR6+HOCTpmGSO2hFASzhT5akAJdzUnLrWhjGJlG38VIG91lPuAY9nmU3bx0qt2Utem5IY6xaV+yTQ4vpKgJaSCAQ9E5B4qXl4VAMZfG43rD2SouKhFTZv6hDgENZIL6xXY/amz5ZrNmTeCEhD8CVknTRMKzelk0gjDSRIlqZ5iQVLp+tVvAJjpHG3pEuSWx44BMoDrwJabplisxY/Si//ACUw4xXYhaprpQBKlu4S7lTVBUoUJ4UA03wES1JRMWmaJs5SS5IVmD97vGpZw5OtoVwMybmSFINqKvXQM1/im6N2Hx0u5GXJmb6iOYdSSkgmrev+TABOVmCU1OujcC9ohipynCEpYh7pLtvc7qw/gcMwzZmKQ5rUAguWaoaNT+EcEJ4+XVyC9gN3OJT8IUAkkaO1fCOxICjU1cGm86ARDGzglISAK/if6GwgAgqWTVz5x0Lsr9MdBYGYOLBcMwFortoIfwi1lZQl2c7olOW6VkoAKrU9aWEYmrR2i+L6KjYmO6uZXuqofmNgJ7lmoYwmKw6kmoi86O7WFJcw8ifYxiyQNiafZfSyZShqkxo8HhFY2ck0BzFal6JT3lEmKahDGo3fUQ3srHKwyJuRyVgBO4Vd1DVrgWJA0jmpCo0vSLaOYfw8pxJlDtk0oPzHRRLE+A0LpYWaFS1ABK3llCDQhLkkqG8sSOcV2GxqVSzLdnUCX/ERmqTv7RPOG8JI6uQsJLFa7pPdBFa6VAcxaJZ5tHZy1S5SJYolLbjmc9rmzDwi52hKUMJKKy60pZR1JllK35tniv2bOmDDKckrKwlK1NRNTmL0uAHO+LDY02ZOwcwTalMxgpmdCh1RLCn4vSB6Gg07YsuapM6YvKl03ISkqFg537outr7R6hDoQFsApZz5aG2Xslywimwmy5mJw8khOZISQxYAHVVacDyEaLZ+ypEuVLROUJqkJCWDkFtCdRo3zB17ChfC9HjOmyp7gSwrrcxfOX7WU+bEvF/tXEBDFIT1hDJLBwDcvdoXmbXBIQgBR3DupHFr8h6RFKUIQqbNWyRVSzw0HtHCc76R1jGtiZmDDyVTl3bsp/Ms2HGrkxgcZtCSmYpawlcxRcqmOpTmvcHZA8DzhPpd0xXiZrSuzLTRG9tTwJ33jOVMRwk+k6Rdr2aPEdKVtlRmy8CEDwSigism7ZWa5U+JUT7iEUp4GPOqrCfjw2w5ssZe31p/CP8Ai6fqYeHSbOAmYVKH/wBjTR/+q+Qig6iljyjxGH3aRy+klorl8l7O2Rg8QMwTkV+aWXQf7kkuOT+EV46JJQXUtYBoFJqCo0AJYFJuWLWgASQQUkhW8U/zyi82dtNJfrAK9l3GVRDUWLDhRuUdseXJi39y/wBkSipadMz6tkrCsvWzHA1evKvH3g8jYgJqpSqVc1FHZtTSNDisJkPWS7NUGuXeK3H08YUxM4Zk/pCRXUgUrrRrx7Hj/SyrlExZHOLpi/8AtkvI2Rqit2q49IYlIKdSUE/pBAFHIFh46QvMmk5iku5Y1HOm45gacY9wQXMDMXL0eqmY9lxXe0a0kjPJthlA5x1YNb8nrfQfWB4uYpagSUqDuQQ+tnj2XiAMxpwc7qb3B9I8zHOAkFja5oa+TAxZILGJmM6cuV3I/ExYByanQCDS1Lyq7YIZq3YNSvl4QWfOCkZAmtLu3nCM0EKBFQHFNee+Ew7PJiARnJLnjuppxjnKksp/F6ROTh3Li2gH1rEZyQ9KHmx+sSygTcDHR4qctNCl25x7B2KjPKkhNhma7UpC0pIcu/J4ClZVd/mJyyAWF+IjKdUic4BQIYXtrXWKnF4JUuuhsYtkoIOe6uVL+0diZapgdhU6ab4iUORcZcT3YvSHIyZtU6K1EazDzUrAUghQ4Rg8Rs2rJNXAA5xDDTZ0guklPtGWeJmhST0fRjhgeBg0mRMT3SfAxk8D0wUGExAPEfEX+D6V4Y3JTzjlwY+y7lY2cm7kcQ8WeA22sEgpzIUGUnIWI3OBSKnD9IMKR/WH34Q2Ok2CTec/If4hVIOvgs8NMWAQkLCCSoJJZsxdqPv3RdYPCrmBi9dEvbiTU+kY6Z/qLhUf0pa5h4lh9Yrp/TnF4lYlIIkoVcIDMOJvZ9dITxurZSf4Po+Ox2GwgCZhCpg7spF/+RFEjnHzPpX0qnYxTE5ZSe6hPd58YT2tPCUnLQrpxyi5J3m3iYpQp2jljfK2tFsalJhyVIML4csHMazozgwXmrDpQHY67oqeRRVionsDomqcQVnKOTk8h9Y2MnolgpVJqkv+pY9h8xUY/bykACWoJUoVOvgBb2im2fPSpZzmjs5dRJO7jGbFky5W2lSLlBR2zSbT2NgMvYLuWZCtfL3IjP4zowyc0t1JZ6hi3L6hxHbUUQSBl4OG96xY7I2yoAImVQRYXS9MyDeh0P7xbjlh23ZNR9GFxuGym0KuY322NjBYWBUpqDSoO73jFTsOQTwjTDtWTZZ7D2gQerVYhkvX/ifp5bo8x2GZyA7hgHIZQYjwYH7EVShF5g8R1solV09le/eFAb/xeBERGT8bIpx/S9ikvqRp7KKQGmOQSxcg+tNxi4ROGXKgtlUVCrFL2Y8bRWzJYBImqZQcCznKbA7oKiaXAcJLGxDvq+W5v6R9BFpq0eY1TpnqTRRVQl7PqxcRFCzZwzM6uH3pHYjDFTVc6k+JYNRnr52iUhRSCkgvUOd43RQHJO9yUjtB9d78zHSZgoS1N1+HtBpJLLAS1Hctzdzy9oRkTlJLuFAmoPo0NoLH8Mo5rEau7GkFm4bOXc5m4VO6EJk2pNcpsbO8FlLJZT0FaXPDgImx0LrW5dwOFY6JTNpIc08gT6vHRNP5H/YyU1nKQAPH2g5mBif+5YBha14USgmr1FvGOQSLk/vGay6JKxahVw9i0d1rAZXDlxfzgkqQCRv+NYYThsveUGIoLs51gsfQmB2kgqBrUipD/wCbQcJUMwNHv9KnnEepTLJC9S4Y3s0TTMcZQ4e5O5rwwsmMDLUg9gCgYh3HGA/7dKoBUvVjZ6AMYkvHGWSHBBparb6cojLl5sxZt1W3sd4++EKkNOXyEl7KQpTJdrs4fkN8SVg0BWVKXLsK+b8XhnAygB/UyqAJ7QpwYj68ojLVmKFM51LGttdP3g4r4GpP5Cy0IQopUlqsQKClCG8Yd6PtmmzEih7KdbuHB/8ALzhHFzusUuozBySLHQ+DAw3sEth0Mbk/T5MZPOnxxdHbArl2L7WmvMI0T2fK/qTCyVAXgSprudSSfUx5LW1TWM2ONQSO72WeGLlI4xtFYjJKQgXYk87AeUYXY811gvrWNrj5X8pCkl2oedT8jwjj5EXQRf3FZNJWtSnLggeYJJPkIttly3UhqnTmTryit2fMAmEKLBYuXoRaNn0f2eFTEkfhIdw1Y6+NThQZG7I7e2BMy9aoZXqwPDV7H5jMSsyClxYhxwJr5hxH2vGYcTEFJjBbe2YiUc5NnpT/AI+Lx1clxdkpWLYPEuEPUjMg+Tj1EZfpJJEucoCxLjkaxoNnCsp7klR5NGf6ZL/mIH6A/k4+kcsT+0GuylmVg+x8RknBOi3HiKj2I8YRTNjzrMq0L/KtJ8i/0i80eWNoI9MudoywhQX2QySO0HBYgV4ZSnyhLDy5S5hRLLmr0I3OQSaNXwiz21LGrMCk1tQlJ9hFPiVoKmRKDmqhbKbU1YvG39nZeeBWZPIhUwk4TZWdJyqIcg1KlAByWANANQYgjHpW3Wd5JrccGrpziapecA23FzUWbUM4gSzlUCMtiK3FGchi8brOFB04oAlMtRPFgWbQHxiJXKUasQ26yjY8BV4mEuhJOlioG2mYgVHCFFYYLdLgLA7wtSr8LQ22NIIpBCSrMCAWPBrefzHgmKHaUAEqOjj62hKYyl5TmYU4lr8DDZlJUkAZlMKBVG+90QUHTsRa+2lZZVQ3+Y6EZalJDbo8ibkHRm5S24H78oJIN3L6iBJmJGrlvLygYW9d31jkXQZZUS6CzPEgAcqsxdmL2dnjwJpz9IihVwPDdCAbNQK7vLX1948WoAME3pxvCiAXb78oKXmEBg76WgCiKgD2g4UNPHstDGLxCzdAS3tx3lhEMJKQlQC2AJ10fe8HE0OR3kg0+z7QwYBKkqFQSQ2uWjVte4iwzJUkqfIRx1Fme8Vy2OYgML2AIJvwaJBDEG1r62+3hjo9xeDUlC1pBDBiwABBGrW109oudir/AOnl+PsmKnFTyoHKMpAIpbK3Kunrvhvo0t5RTqk+mvsIwefG8bNOB9lfLYKINwSPUwQKiO0UZJy9xObwVX3iBWLxyg+UUzo9jODWxzPY2+eMb/ZOISuXWygx/SRZTa/5j52FG4bl7GLjYW0TLZ6gs8PJG0QzSLk5VMoetCOB9jGo6PbRmIIEtpjCyjlUwH5rGF9iypGIl5VFy9KsUvuNvA0ixmdDClfYmMnTMnN5b44RxSXaK+p6ZoldJZhHZkpBsSqYnKDvNnEY3ac5cxWeaoE17KXy0Om/WLhHRGazpmy3/sbnUuxbhDaOjAlJzzZmZej2AF2e/MsOEVJN7RXJLRU4CSaqUGzDwSkVvyc+HGMH0ix4mzlNYGnIUjT9K+kKQgyZJv3lA34cd5OvpHznETiDvrXxikmiEMLVWIze7vgC5hAOVzw4DdDeBHWTJSfzKTTVnD+jx0clxbF7NRt1ggmlrcQrWM7NJzImSlBxoSKsKp8hF/t2YSGAckpp4lR+kUWLw4WUgJYbxRm3gtHb9lqsJx8juSF5eMUVkIcpBJruJ0S/pBZ2JvRlVc6AbgNBEMGhKP6lQ5IL19q7onOxigH73eAGX8O/yYv8R6S/JnZJOK1LlPoCdTHszDggKQeZ/LoBHssZhRLOz1cPwOu+OCMrAg+B9iILFQyhLP7nf8wqZzEh3+2jpc8F0uoK043vu0gEyYxIUnxeFYwxSDu8WjoWPBVPvhHQdCMoJYGvjByoEUvv+YWmJYjX7rBJaxuvGezu0TQuJq0I1jkjdQ/SBhKnIFYLFRJaFJNSHPryhyWohNA1C3OtISJJIB0g0yezNdvaCwaI1JqH+yY6eSzJpofXTTSPFT8qWOtfWCLxQUwYvwhhQIFIRx+7iGkScySHaxOgYFn4sDA1dW4YKF3Hho8T6sc3oCPSACEqexPZBYfRi8H2RP6ueU/hXUffMQvNADUofXg0diS6cwoUnMNSxNUvcxGWHONFwdOy26R4d0pmDSh5Gx8D7xTyy4jQ7KxAmy2LFwQeINx9Rxigx+GVJXlNQapO8fMeRgnwk8UtrX9DZJWrPUknl91iSkEMxIFm5xCSsEQbNv8A2jYmzlRY4Ha0yWpwWZmI3xsdkf6hT0C7tTcPgx87R2zfsj1PxD8uYwAe3+frCaA+nK/1SmZT2Q/Aaxmtr9NZ89wVMPvwjJzpmpdoEpT60oafO+OTuyiwmYrMTARx3wsFgD3O8wTNRz4RXLroVBFzAKxoOiGDzTVzdEhh/csN6JzecZ7DyzMUlKA6lUSN5O+NzOw/8Lh0ISRVzMVvIYKHi4bgOcZszdcI7f8AwqK9sqduYw5wEgk1NNMwyg/+OXzirlzlE1JtQc7vHs4zF5lJUAVF1Pdi7N4QnKxGUO5zCngb3Be0ez40Pp40jHk+6Q4A7lxRvCByB1VJkvvP2g1frC0mcVuctH0f13wefMUtIzEkJ9CRT4jvaZzqhnELSgOF6JdJJJLv3S2lARy4tCZjOsajZaQpKWUmoTpQwxOWnM3d14cx5QrAMUJLkG8RRNKqHTyItSAz5JZwb1pEZEx0sXffDQmQUa0pwjoMUPcF/OOirIMgVDSPerN4Hlyka8IP1gYG0ZEan+DyUDrSCBZB8/KImaNIlmBIhiJpMQUa3jlHcRHhVAB6qa5BZ2gvVnLncP6gv7QsFtHiJpLDkCIYUNLnkuVgF2D+H+I5M8WA3cxAEa1NaeBjlTqctdftodhQ4kg3MClTQHJa5p+8KqnEs71tceUSUhyAXrrBY6G8JPMkhaT2CeTG/vrGrVJl4uWz1rucGnaG/iIx4lUarPUceMGwuKXILg9l77tz/Mef5fifU+6PTXs0YsvHpnmNwMyQplBjodFDhxgKsQ7J8+W6NngsdKxKcsxlPcGp9L8xXhrHm0OgJ6vrsOsFJPdURxPZVY0EZ8WaUVWVU1/g6Sin3Ey8te6kFSdYhjNmzpJImS1pbhTztAUzY0KSemQ0OkwvNnGoGn35RyJkHw2EXNLS0KWT+UE+ghSoQuCfOHMNhlzFiWhJUolgkCpP35Rsth/6X4uZ2pzSUivaYrPJIt4kRpsJKwWAQSjtK1JIzKbeqyU/pFeBvHGWRrqK7HRXbB6PIwclc2cUmYQz3CSahCN5pX4EZbbO1utXlJJA3VdtOQr6747pP0mXiCSnuJYUoEh3YD68uEZpQs5AzHUu2774x38XxpXzmRkydUixkTSzpIrcNz+ImmZmRUVHz/mKqVNKSC2ZIPLmIYm4hJUctH42e3x4iPUMtEkryuaj6eW9oaSt05jQOzH3hFMyta/bRLNy+WvCsKGcyWINWoGv5/doRSchZQ3txgshYdnbc8ExMp0sq5qFAQAG67LY00IMEQi5ANa7+doqsNOyOFhxuI+28IsMEM1QoJD+kUiGWAQDUBhueOhWdOOY5VBvCOh9gY5BrHLjo6MpoBkxIGOjoYxqUOz9744CkdHQ/RLIixgWa8dHQDRNBrEU3+/zR0dDBDOHtM5fWIze4efzHR0NB7BYY0HMQ7izRUdHQnoHsU2Ysg0JvH0fozPV1koZj2kqzVNWBZ98eR0YM/6WaYbN7hBmKc1edb3vDE7Y+HUe1IlGhvLSfpHR0eNH9RoloZ2TsLDZh/00jT/tI+I16cOhCWQlKQNEgAekdHR6GDTM0tmZ/wBQ56k4NRSpSSVJBYkOCzimkfBukc1VsxYUAcsBuG4R7HRrW0D0VatP7fmCYz4+sdHR6ETI9nmCNW4wvOPbHjHR0MPYcnsDw9oZxGnL6GPY6AD3D/T6RDDKORVd3vHR0JCBzRf+2JbOHZ8T7R0dFPRJCXYR0dHRI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4" descr="data:image/jpeg;base64,/9j/4AAQSkZJRgABAQAAAQABAAD/2wCEAAkGBxQTEhQUExQWFhUWGBoaGRgYGBoaGBoaFxsdFxgYGRgYHCggGBolHBoYITEhJSkuLi4uHB8zODMsNygtLisBCgoKDg0OGxAQGywkICQsLCwsLCwsLCwsLCwsLCwsLCwsLCwsLCwsLCwsLCwsLCwsLCwsLCwsLCwsLCwsLCwsLP/AABEIAMIBAwMBIgACEQEDEQH/xAAbAAACAwEBAQAAAAAAAAAAAAADBAIFBgABB//EAD8QAAECBAMECQIEBQMEAwAAAAECEQADITEEEkEFUWFxBhMiMoGRobHRwfBCUmLhFCMzcvEHFYIkQ5KyU2Oi/8QAGgEAAwEBAQEAAAAAAAAAAAAAAAECBAMFBv/EACsRAAICAgICAQMBCQAAAAAAAAABAhEDMRIhBEFREyJhMgUUQlJxgZGhsf/aAAwDAQACEQMRAD8A+aS8PwaDBIHPheDyVsH3iPM73GsemYHbIyJjVyhXA6xFMsuWpwHGJS72YcfeG1tpyoYKCxWWkn4/eJBDHXlE5EvKXrX3g2VnJI++MMD1CuHjEsxBGbu8eMeS1CxjsRh1zTQ2+/WAEGKAQSDT2iP8PlZ9bt97o7CSFJAJDpBfnDSQNau7fURSQmDTiA2T8ILwMEksCwP0jkrBX2gyRqL00jxCtRrbSAA8qWVCzvqaM1ILlYJDgHcPvhEUFQDivDUfvBES0qaukOgArl9kkEOBrf8AflHknMwzeBbQcYdThEmjO9X1BjwrOZlJcat5UG6HxCwKhmbtHR/H4EFOEAcGj+e9olMUEu3BvkekFl5WvXhfygSCxJYYeIpw+Y8LBLktQc/DfYQDF4kLsX3cN3jwgBQzZr+vKOE8yj0jrHHew68Wo91yOPxAZqTcrAJ0F/j1iUuStasopwEOYHZietCJhA17ZYFtCXo/OMsskntndQS0VDJ1JiOYPT2jQ7OlSRPV1i0JCXynJnSTuYu/jFXNbMTcVZqPuPtElCJZ2iakKDZFPwGngYscNhU9WVqyqNaE2+YB/AUzd12AobHjaBP4BoXkY0g9tJ5/tDZIU5FrwvOVVlgK3EXiKpah2hazj6iO0MzWznLGnoIiSN9YNJkvQCoDxDCzXBBvu4Q8hJagjXFqStHB9bE5KS9jDiFMeEARNIOUVgyCPGKQghXx9Y6BqQXjyKomzOhLJ4QfMQzVEDZ2I3VDQyhaSKd77vHAGQVJNWeJ4OUQoZhR7/MTkzU8QPXlExMzOmrC0UTYysgOGfc27jHi5KVJGalbwEkqAAIHN/SJYPCzCCFGnxESmo9suMXLRNUlCSQK1oRrEZYUVEju/e6GpUlItU/flBSr+0c6nyEZ5eUvSO6wP2BQlQDAFt30aPTJIsDb11EEViWJGc+Cfkx6nFj8x/8AGI/ep/BX0I/IqiX2sxDcD784ZkCvbHZU6gW0G4aWhuRiP7T438DBVITuY7xT9ouPmfzIT8d+ipVKDUcXs7cKw/s9DJKSHF+LROdhywaw1AD+UdgwEmhPa+/K8a8c4yXRnlFrYxg0FlEBwLkW4iFEFjZtHuzH3+IPI/lOApxxqHFfPWAS1ZQABdyKHU33R1oizsVuIJe3CkVGOxTkJlnmQ/JoltraJTlSHzEFn0e5aIYGQlCM58Oep8B6xlz5XHpGjFC+2eqHVhhVXt+8MSMGDLVMU+YWFMu8vr5RHAS1JIxCgSnMzkAgFnAr3jrBigrKiASLsHcDe0ZDQClzijuk3el6O3uYak4VU1K5hU5F3PrHmJw6XGRjTR6QIrck/Sm7y+sGhHqZKQhbll0IBF3hGYmg5xaTZAIGUvRzS1WqfLziODwpmzUoDOaAn58IBnYzBhKJQSxJ/EC7vYZdGhaYVAZFvQ2pFvjsDNweJTZMxDKFlMbh6ekLYxLrK56mUbirl6/EJv5GkKTZBmKAQHpuApz3QLESBJPZIUPxAORxEGVMXZihJG7tEc9AeEGxoSEoSlIoC5SSSXLuXLBrUgXYaKmbJyEKTY1HDeDD6MTnS7MLeMLJF0mru3A6Qts2aM5Sp2NW/UPsx3wzcWccsbVlthJDOfXhHGVWj1iK6JGQ1+p08IIJxprSpjeZ7OITxjoj1id0dFdEGZShaTZxDaCq+Vh6xPDiju/jA5iiLC8Z6od2EABDbzAy4ICC5L0+sL4nEgBh3jprFrsvCFFTVavThHLJl4o648d7CYfClIc1PoOUGmTGoan8o+pjyfPIISmqtTFrhtjp/h+uzdpy7tYWbV7+kYncu2aVS0IKwsymd0JUAQLUNjFhtLZaZC0ADMFCiiQS4DlwLC+sGxO0FTkS0kBIQBbVt8ExWDKJaFqJIUHFKCtA51ppSjXgQMR2bkTP7YGVwahxUajUPD0mVL/iGdKpZ1LAO1jlanKECgdakmxDFuB084s8RJCpqUpCQle53Ta5Kjm9OEUtCYBOzkKmLSrKwsUjfYCt3a5gMjArOYS3UUljLUKjlobjXWNBj9mKw0xEtQczEOli5I1cCxdqVgOKm9QOrR/VXVRP4fv7sIUqGrKyUEhSkA9pJYgFw+uU6x03BuXF92h/eCbRwstIlpS+Zu+PzGrEXbj6CDYKaXyLoseo+YmPLG7Q3U1RXy0s5KSE+lQ1vSFJcxOdTsogOC5DfvekXm0MHmSSLi4/MB9YzW0JgRLWcoch3Or6U1FPWPTx5ecbMcoU6KJC+snLUrMWUyQOe/xvF2rClakSkkJoxJISAbl340pdhFTsaW4R+pVfOLjDS0qnqKkukX5Py4xhyO5GyKpDeI2cpKAlSpdxZTka6U9YckYHESwoJQs9YWABBSvgoA9qxLQkpAzLypSUtQgnsu9K3NYcxKSjIJa53a1zbjoBYOLvEgS2Hg0CatOI6xHYLKSgqCVD8yQCcrPUWvFbMkvvFW3Wa/xDIZAczlZlEgsgKABuSSRVnoH+kMiZNQkhKgUquySyuOkFgJqwywn6fWIIljR2csTdhQPVnYRZHb0xKMhCUgMykg+IJ1J4wxsuZIFJ0qaaixAYahrxN/gdIrkz1ByEuo3Ue0f8wDGISVhWbPQP2cpHBreUa3+GwCyMs6ZKrZaXAp+Zh6xDE9HpJUerxklRIN6Ejd2XDwcohTMjiZBfMAoJI11b70jxOGKgQgFSg57IJtrTTnG26QzsZPw6JaxKEpOWoISVkAAEZy+ugFXjOT9jYqSKy5iSoUKCbc0GKTTG0zPYks320LYxGSYCN4V9Wh/aMpScoUkgsL0Kn1D6QrtSjUqB7BopEMsMhUWp400tEWYFLsPfxg4WDla4SLcveALxALhrUj1VVWYAKsRuHpHRISwbhUdCoopJKCkCjjfEp5RlzMeRLQcrTlZw/nFNtPEfhHKM83SHBNsb2Fh88wrNk25xf4idkSTqbfMK7Iw+SUkb6nxrBkyjOnhCW3Byw5kmME3ykbF0g8vCLRLSqYCAuqX1qzg6VBg8pJZnLbvkawbFYtRQJCmZPC/zDszAlOHTOHa1NQGqwCd5pwgEzxExPU5SSCC4CaObVLV0oTTxMPCXMOGdZPVILBxQFVWcB2etaRXplvUeDB/Ma840uxdr5ZMzDrAKZoPepUhnB3ihaEIy+MQwQdH/AG+IexMnq0IWElQV3lOKE2ZLPbV7vSLTGbJTkShqJFD/AIvBNnbNSEqmzv6UpiRVlKFg3uR7kQxp2dOnKlyxiJ6lLmZcsoKqptD+/juinly2QqYRnmGpDtTcKH6NDONxJnKOImh0uyEZsoD2KixYchuA4Q2VN60FWRspIyvej3AcisJfI2MYJLhCmBTcZmITmAcsaA83ELzMLNVnWa5FdhYDBQ1HZABbfFjKlqUtkkzEkEn+WEBKnAZISA4Z7xbYrZk2ZLR/LWmYlQ7bZUhAPdqajLRt9Yv8MkpMDMzgHf76xlemuGKELSAyVVH7eMa9ezlyVrDdl8wIqDvAIo7PSK3p5gs+EKhdFfA3icU3GVFzjdMwewrIO5TffnF1g1NNW9zw0GnpGb2PM7JTqC/yY1eLJTMSoMXq43G9iXFxexglsqhxKVJVnUGltXsBiaOA1OJ8N8NhSFJR1Z/mqNQZdw9MpBZrWA1rDGC6PqxJSsqaUFDtl6AVKRRn03Vi1VtSTJUEYYdYWKVTZiRqCAE0oKUAvSukMlAE7Bky0pmYpYCSxyAutb2JqwHBiW84qdqz8yysIEtBICJecZsoDE5XJJJHGpvSIzcalcwZhMMxRbMwyBvwoaw5D5gOK2MFrzju5iWCSHY0SCaCghDBYoApQkVJYl6tV2bwEWezsMlUxKFryFRZyCWLUBa0KKwjrJSksASKBnJZJIHBJ4VheTLnLUcylFABvYa9lnyi9KQANbQSpJ7JBBFFAOCLUe0JlFHUAfaGpMwuUkVFX4fnc+SvOBz1TASkZhUOKZSH1hp2LQoS5OVJl5W7ilM+8OXEH/iFy5VJs4GYQGKQZZH9xUS/hBZqGNgxq1h6awtPdYUwKQkmjkpDbnrwrCpexpsBtTas+f1UmYoKTLoiiQQ/6gLWpwEVm1E5lKbe19CaQ3hE9vMdA/jp8xDqx1gdy1aanT74ReONukTN0rHWR3lO2gAA5b90QGHTlCwCz2Jo/OCKwRSDnNSHAO7jugSpZYEhg1A58zzj2Eujz+7I51fp948gOQcfWOibAp8oAdVTq3DfFAoZpgG9Q940eLyhJyj2jOYU/wA1P9wjFlZowo12FWcwoaAwfo/IUuYrKQCHLnhpxOjRDCoOZ9Mp5vBNjJKXU5TWhaMMTSxlZKppCgygavx1vFptrC9UUBJJlrtV1WoSBTSElKQ7qNTe3sHMMDHJ0QS3AsOVQ0V0R2WmEmNhyEpUJofKUkOSfzg3Gga14s1YYZEhagFAPWz6/W0U0vaU1VUJCAkOS9ALOSGYVAveC4VK1pDKzqsNXJ0HnCkHG9l7sWamWf54Kk5Tlq9fC/3eFds7QTPmy5KQUSUh8v5lPV+H3ugu2ZXVJlyEMqeaqLulA3cd3nCEjZ01H8xwpYP4bpHDeN4PmIEGh8mSAesQVAXSNWFBB5O2ZCKScNTTsN49sl/KFZeKSpnop7nuvxeqTwPg8J7B2PikzyqbmyEHMSoKClaEB4KspdF1N2/PoB1cvN3UmYlJPJCSCqBTps0pK5s4obSWkZzvZy/mYrtpbMlzZ5R16cxYlHaJ7IAOVTZVHs2Box3RbY9SAh1BZLFwjK+XiVFncU5aQ1FWPkxCYgFcmYmYqYmYk1UTW4NDblB8Vhs+EmA//H6gPDZkS8uG6r+nlzB7sa1fXfHSkgYWaSbSz/6xztKZVXE+FpT1U6r5fVjGuwIUuSR3iksUpvl0I8b+EU3SHCJWnrEOCLj9/B4jsTHdkDM0xBDDRSfkGNOaHFkxlyibHA7SXMkowy1ZZSKhILO5c5jre0OGXNVOSlIyy0guQEpASLKKyzmz130akUmFWJzP2ZgNDZzxDs/3xi/wOKd5U50/hzCzPv1tHFMbCYXAIXMK5c1KlID5kAslRBAzWOZ65gKs3NDB7MnyiuYtZfK+TOSVuwdiLAE1MWa9hzJMszJZUrMpJKgasnutdjXV/pEcMqcmQsYhSnUuj97IMqjnU7/hYAtQ+T9AiuV1iULWlJqpjQ5BlYWF6k094RkT5ipJUpZSQpkgHLmBqcv5TawakX0jGdRLSOrUpRS5C1si+YkJSKnM991oEZxCULElLzEEnrUlSA7LZPdYsXJ4tvhpAUuCw0zKSSVLBJBqpSUgAdo17PCHZUzMl2G4Oe61W42cXpyg0jBTFobqpmZaXIAIYmrhjuAguK6PTJMtC1lIWABlKi6uP6TUF+BhNAKIw82YUDMopAIZanCbd0E9kQjtJaf6ctyP/Y/RIi823Pb+TKUlRCUheUkBwzmYXITXQE8IqJWGCiQkv+dZoMor2X7qBxgq+2PpLoSMrKN4AqeOsSwUooU6hlJOu42bi0NZkrUAOzLB7JLjMR+K3kPGPFAWUHJqHBI/xePR8bDX3Mx5sn8KCTSpqMcxJzXLfftCC5lO7vqa03wRXZFCwJLA8LwObh0kJOcgEPW/Aco1mcTOImaW0pHQ0tCgWAHkI9hcA5GSx85gwMUYWygdxBi66phmPEVr6GKnGymMYMiNWKtG3wa7HSnrEcOn+cEqPZfyHCEej2JC5Q/MmnlD+JTQLFxeMOpUdy02jhghaSjuKemoAtUXi92dJw03CqlqUoTw/VpQkuVXBKrEPSug5RR4dUuZJYHKupKnYncOV+bwXZswyylz28poTViGtexjoSWHR/aisOpeTIslOU5qjmyT9uY0GyJKcDIXiJgHWTCVS0CgGagyjR7DcHMJbD2QhU1WKmAJlIDEWCld5n3BqndCm19pHETOtUQmWCRLBIS7XIBuWagsGiWNfJLD4kImPMUnrphzEa9qoH6aGg5RczpnUzEoCw6hWhIGp5kRmP8AbuumpW5oczAXrmd9zxdbWS0yUveUv/zTl95frAw2V+D2mmfNKCgpUXKVuC43KSze/wBYu8NiFyWSoOnQPT/io93+005QEKwuHnJSpgtTOQCwzVAJsCaeceS14iZiGOYoKiFII/lhLUy6DRmvxrBQwuz+jyDO65KyQkkhJDFJINFatFti8ASQTLUZZUEuFso5jlBygMzkauLwnOwxlTAJcxOcAkSs6etAv2Rdv0kERc7A2iiYoJWP5iapuA+8oJ7Cr8DodIOXyFANrSEodKQAEpEtDaP2fmKzpAoS8IoWzMgcXPxFvjO3Ny/lPmr9gYzXTyckrlySrKmXVZYkZlVALbh7xyxLnkOk3xgZ3EyZaEMQCCHBIcp0LB2bcDxjIbZ2ItB62UBkuAKtp9I12HnpUo5Zal3YgFRfgBv304XMe/7VPWGMqeA5P9Netbgb49ecsclTZigpxdpGT2VtRKykLJSoMx4ctR68412Cx5btZVD8wb3NPOKDavRGZ+GTNQq7qQqu/T1ipw2Nn4ZX8xCuZDHxcEKHAjxjz5xrXZri+SPqeyMYkdxapTsWqRoe4SwPj4RosWuXiZRRNKUrSe+xQliKglTAkpzWJAaPmmyOkGEm/wBRQlKOp7A8XdPkY0UjDJIJl4hKkkd5lgaflChHK18lNNG4ly8MsJ7KGSBQKQoVsklzR6+HOCTpmGSO2hFASzhT5akAJdzUnLrWhjGJlG38VIG91lPuAY9nmU3bx0qt2Utem5IY6xaV+yTQ4vpKgJaSCAQ9E5B4qXl4VAMZfG43rD2SouKhFTZv6hDgENZIL6xXY/amz5ZrNmTeCEhD8CVknTRMKzelk0gjDSRIlqZ5iQVLp+tVvAJjpHG3pEuSWx44BMoDrwJabplisxY/Si//ACUw4xXYhaprpQBKlu4S7lTVBUoUJ4UA03wES1JRMWmaJs5SS5IVmD97vGpZw5OtoVwMybmSFINqKvXQM1/im6N2Hx0u5GXJmb6iOYdSSkgmrev+TABOVmCU1OujcC9ohipynCEpYh7pLtvc7qw/gcMwzZmKQ5rUAguWaoaNT+EcEJ4+XVyC9gN3OJT8IUAkkaO1fCOxICjU1cGm86ARDGzglISAK/if6GwgAgqWTVz5x0Lsr9MdBYGYOLBcMwFortoIfwi1lZQl2c7olOW6VkoAKrU9aWEYmrR2i+L6KjYmO6uZXuqofmNgJ7lmoYwmKw6kmoi86O7WFJcw8ifYxiyQNiafZfSyZShqkxo8HhFY2ck0BzFal6JT3lEmKahDGo3fUQ3srHKwyJuRyVgBO4Vd1DVrgWJA0jmpCo0vSLaOYfw8pxJlDtk0oPzHRRLE+A0LpYWaFS1ABK3llCDQhLkkqG8sSOcV2GxqVSzLdnUCX/ERmqTv7RPOG8JI6uQsJLFa7pPdBFa6VAcxaJZ5tHZy1S5SJYolLbjmc9rmzDwi52hKUMJKKy60pZR1JllK35tniv2bOmDDKckrKwlK1NRNTmL0uAHO+LDY02ZOwcwTalMxgpmdCh1RLCn4vSB6Gg07YsuapM6YvKl03ISkqFg537outr7R6hDoQFsApZz5aG2Xslywimwmy5mJw8khOZISQxYAHVVacDyEaLZ+ypEuVLROUJqkJCWDkFtCdRo3zB17ChfC9HjOmyp7gSwrrcxfOX7WU+bEvF/tXEBDFIT1hDJLBwDcvdoXmbXBIQgBR3DupHFr8h6RFKUIQqbNWyRVSzw0HtHCc76R1jGtiZmDDyVTl3bsp/Ms2HGrkxgcZtCSmYpawlcxRcqmOpTmvcHZA8DzhPpd0xXiZrSuzLTRG9tTwJ33jOVMRwk+k6Rdr2aPEdKVtlRmy8CEDwSigism7ZWa5U+JUT7iEUp4GPOqrCfjw2w5ssZe31p/CP8Ai6fqYeHSbOAmYVKH/wBjTR/+q+Qig6iljyjxGH3aRy+klorl8l7O2Rg8QMwTkV+aWXQf7kkuOT+EV46JJQXUtYBoFJqCo0AJYFJuWLWgASQQUkhW8U/zyi82dtNJfrAK9l3GVRDUWLDhRuUdseXJi39y/wBkSipadMz6tkrCsvWzHA1evKvH3g8jYgJqpSqVc1FHZtTSNDisJkPWS7NUGuXeK3H08YUxM4Zk/pCRXUgUrrRrx7Hj/SyrlExZHOLpi/8AtkvI2Rqit2q49IYlIKdSUE/pBAFHIFh46QvMmk5iku5Y1HOm45gacY9wQXMDMXL0eqmY9lxXe0a0kjPJthlA5x1YNb8nrfQfWB4uYpagSUqDuQQ+tnj2XiAMxpwc7qb3B9I8zHOAkFja5oa+TAxZILGJmM6cuV3I/ExYByanQCDS1Lyq7YIZq3YNSvl4QWfOCkZAmtLu3nCM0EKBFQHFNee+Ew7PJiARnJLnjuppxjnKksp/F6ROTh3Li2gH1rEZyQ9KHmx+sSygTcDHR4qctNCl25x7B2KjPKkhNhma7UpC0pIcu/J4ClZVd/mJyyAWF+IjKdUic4BQIYXtrXWKnF4JUuuhsYtkoIOe6uVL+0diZapgdhU6ab4iUORcZcT3YvSHIyZtU6K1EazDzUrAUghQ4Rg8Rs2rJNXAA5xDDTZ0guklPtGWeJmhST0fRjhgeBg0mRMT3SfAxk8D0wUGExAPEfEX+D6V4Y3JTzjlwY+y7lY2cm7kcQ8WeA22sEgpzIUGUnIWI3OBSKnD9IMKR/WH34Q2Ok2CTec/If4hVIOvgs8NMWAQkLCCSoJJZsxdqPv3RdYPCrmBi9dEvbiTU+kY6Z/qLhUf0pa5h4lh9Yrp/TnF4lYlIIkoVcIDMOJvZ9dITxurZSf4Po+Ox2GwgCZhCpg7spF/+RFEjnHzPpX0qnYxTE5ZSe6hPd58YT2tPCUnLQrpxyi5J3m3iYpQp2jljfK2tFsalJhyVIML4csHMazozgwXmrDpQHY67oqeRRVionsDomqcQVnKOTk8h9Y2MnolgpVJqkv+pY9h8xUY/bykACWoJUoVOvgBb2im2fPSpZzmjs5dRJO7jGbFky5W2lSLlBR2zSbT2NgMvYLuWZCtfL3IjP4zowyc0t1JZ6hi3L6hxHbUUQSBl4OG96xY7I2yoAImVQRYXS9MyDeh0P7xbjlh23ZNR9GFxuGym0KuY322NjBYWBUpqDSoO73jFTsOQTwjTDtWTZZ7D2gQerVYhkvX/ifp5bo8x2GZyA7hgHIZQYjwYH7EVShF5g8R1solV09le/eFAb/xeBERGT8bIpx/S9ikvqRp7KKQGmOQSxcg+tNxi4ROGXKgtlUVCrFL2Y8bRWzJYBImqZQcCznKbA7oKiaXAcJLGxDvq+W5v6R9BFpq0eY1TpnqTRRVQl7PqxcRFCzZwzM6uH3pHYjDFTVc6k+JYNRnr52iUhRSCkgvUOd43RQHJO9yUjtB9d78zHSZgoS1N1+HtBpJLLAS1Hctzdzy9oRkTlJLuFAmoPo0NoLH8Mo5rEau7GkFm4bOXc5m4VO6EJk2pNcpsbO8FlLJZT0FaXPDgImx0LrW5dwOFY6JTNpIc08gT6vHRNP5H/YyU1nKQAPH2g5mBif+5YBha14USgmr1FvGOQSLk/vGay6JKxahVw9i0d1rAZXDlxfzgkqQCRv+NYYThsveUGIoLs51gsfQmB2kgqBrUipD/wCbQcJUMwNHv9KnnEepTLJC9S4Y3s0TTMcZQ4e5O5rwwsmMDLUg9gCgYh3HGA/7dKoBUvVjZ6AMYkvHGWSHBBparb6cojLl5sxZt1W3sd4++EKkNOXyEl7KQpTJdrs4fkN8SVg0BWVKXLsK+b8XhnAygB/UyqAJ7QpwYj68ojLVmKFM51LGttdP3g4r4GpP5Cy0IQopUlqsQKClCG8Yd6PtmmzEih7KdbuHB/8ALzhHFzusUuozBySLHQ+DAw3sEth0Mbk/T5MZPOnxxdHbArl2L7WmvMI0T2fK/qTCyVAXgSprudSSfUx5LW1TWM2ONQSO72WeGLlI4xtFYjJKQgXYk87AeUYXY811gvrWNrj5X8pCkl2oedT8jwjj5EXQRf3FZNJWtSnLggeYJJPkIttly3UhqnTmTryit2fMAmEKLBYuXoRaNn0f2eFTEkfhIdw1Y6+NThQZG7I7e2BMy9aoZXqwPDV7H5jMSsyClxYhxwJr5hxH2vGYcTEFJjBbe2YiUc5NnpT/AI+Lx1clxdkpWLYPEuEPUjMg+Tj1EZfpJJEucoCxLjkaxoNnCsp7klR5NGf6ZL/mIH6A/k4+kcsT+0GuylmVg+x8RknBOi3HiKj2I8YRTNjzrMq0L/KtJ8i/0i80eWNoI9MudoywhQX2QySO0HBYgV4ZSnyhLDy5S5hRLLmr0I3OQSaNXwiz21LGrMCk1tQlJ9hFPiVoKmRKDmqhbKbU1YvG39nZeeBWZPIhUwk4TZWdJyqIcg1KlAByWANANQYgjHpW3Wd5JrccGrpziapecA23FzUWbUM4gSzlUCMtiK3FGchi8brOFB04oAlMtRPFgWbQHxiJXKUasQ26yjY8BV4mEuhJOlioG2mYgVHCFFYYLdLgLA7wtSr8LQ22NIIpBCSrMCAWPBrefzHgmKHaUAEqOjj62hKYyl5TmYU4lr8DDZlJUkAZlMKBVG+90QUHTsRa+2lZZVQ3+Y6EZalJDbo8ibkHRm5S24H78oJIN3L6iBJmJGrlvLygYW9d31jkXQZZUS6CzPEgAcqsxdmL2dnjwJpz9IihVwPDdCAbNQK7vLX1948WoAME3pxvCiAXb78oKXmEBg76WgCiKgD2g4UNPHstDGLxCzdAS3tx3lhEMJKQlQC2AJ10fe8HE0OR3kg0+z7QwYBKkqFQSQ2uWjVte4iwzJUkqfIRx1Fme8Vy2OYgML2AIJvwaJBDEG1r62+3hjo9xeDUlC1pBDBiwABBGrW109oudir/AOnl+PsmKnFTyoHKMpAIpbK3Kunrvhvo0t5RTqk+mvsIwefG8bNOB9lfLYKINwSPUwQKiO0UZJy9xObwVX3iBWLxyg+UUzo9jODWxzPY2+eMb/ZOISuXWygx/SRZTa/5j52FG4bl7GLjYW0TLZ6gs8PJG0QzSLk5VMoetCOB9jGo6PbRmIIEtpjCyjlUwH5rGF9iypGIl5VFy9KsUvuNvA0ixmdDClfYmMnTMnN5b44RxSXaK+p6ZoldJZhHZkpBsSqYnKDvNnEY3ac5cxWeaoE17KXy0Om/WLhHRGazpmy3/sbnUuxbhDaOjAlJzzZmZej2AF2e/MsOEVJN7RXJLRU4CSaqUGzDwSkVvyc+HGMH0ix4mzlNYGnIUjT9K+kKQgyZJv3lA34cd5OvpHznETiDvrXxikmiEMLVWIze7vgC5hAOVzw4DdDeBHWTJSfzKTTVnD+jx0clxbF7NRt1ggmlrcQrWM7NJzImSlBxoSKsKp8hF/t2YSGAckpp4lR+kUWLw4WUgJYbxRm3gtHb9lqsJx8juSF5eMUVkIcpBJruJ0S/pBZ2JvRlVc6AbgNBEMGhKP6lQ5IL19q7onOxigH73eAGX8O/yYv8R6S/JnZJOK1LlPoCdTHszDggKQeZ/LoBHssZhRLOz1cPwOu+OCMrAg+B9iILFQyhLP7nf8wqZzEh3+2jpc8F0uoK043vu0gEyYxIUnxeFYwxSDu8WjoWPBVPvhHQdCMoJYGvjByoEUvv+YWmJYjX7rBJaxuvGezu0TQuJq0I1jkjdQ/SBhKnIFYLFRJaFJNSHPryhyWohNA1C3OtISJJIB0g0yezNdvaCwaI1JqH+yY6eSzJpofXTTSPFT8qWOtfWCLxQUwYvwhhQIFIRx+7iGkScySHaxOgYFn4sDA1dW4YKF3Hho8T6sc3oCPSACEqexPZBYfRi8H2RP6ueU/hXUffMQvNADUofXg0diS6cwoUnMNSxNUvcxGWHONFwdOy26R4d0pmDSh5Gx8D7xTyy4jQ7KxAmy2LFwQeINx9Rxigx+GVJXlNQapO8fMeRgnwk8UtrX9DZJWrPUknl91iSkEMxIFm5xCSsEQbNv8A2jYmzlRY4Ha0yWpwWZmI3xsdkf6hT0C7tTcPgx87R2zfsj1PxD8uYwAe3+frCaA+nK/1SmZT2Q/Aaxmtr9NZ89wVMPvwjJzpmpdoEpT60oafO+OTuyiwmYrMTARx3wsFgD3O8wTNRz4RXLroVBFzAKxoOiGDzTVzdEhh/csN6JzecZ7DyzMUlKA6lUSN5O+NzOw/8Lh0ISRVzMVvIYKHi4bgOcZszdcI7f8AwqK9sqduYw5wEgk1NNMwyg/+OXzirlzlE1JtQc7vHs4zF5lJUAVF1Pdi7N4QnKxGUO5zCngb3Be0ez40Pp40jHk+6Q4A7lxRvCByB1VJkvvP2g1frC0mcVuctH0f13wefMUtIzEkJ9CRT4jvaZzqhnELSgOF6JdJJJLv3S2lARy4tCZjOsajZaQpKWUmoTpQwxOWnM3d14cx5QrAMUJLkG8RRNKqHTyItSAz5JZwb1pEZEx0sXffDQmQUa0pwjoMUPcF/OOirIMgVDSPerN4Hlyka8IP1gYG0ZEan+DyUDrSCBZB8/KImaNIlmBIhiJpMQUa3jlHcRHhVAB6qa5BZ2gvVnLncP6gv7QsFtHiJpLDkCIYUNLnkuVgF2D+H+I5M8WA3cxAEa1NaeBjlTqctdftodhQ4kg3MClTQHJa5p+8KqnEs71tceUSUhyAXrrBY6G8JPMkhaT2CeTG/vrGrVJl4uWz1rucGnaG/iIx4lUarPUceMGwuKXILg9l77tz/Mef5fifU+6PTXs0YsvHpnmNwMyQplBjodFDhxgKsQ7J8+W6NngsdKxKcsxlPcGp9L8xXhrHm0OgJ6vrsOsFJPdURxPZVY0EZ8WaUVWVU1/g6Sin3Ey8te6kFSdYhjNmzpJImS1pbhTztAUzY0KSemQ0OkwvNnGoGn35RyJkHw2EXNLS0KWT+UE+ghSoQuCfOHMNhlzFiWhJUolgkCpP35Rsth/6X4uZ2pzSUivaYrPJIt4kRpsJKwWAQSjtK1JIzKbeqyU/pFeBvHGWRrqK7HRXbB6PIwclc2cUmYQz3CSahCN5pX4EZbbO1utXlJJA3VdtOQr6747pP0mXiCSnuJYUoEh3YD68uEZpQs5AzHUu2774x38XxpXzmRkydUixkTSzpIrcNz+ImmZmRUVHz/mKqVNKSC2ZIPLmIYm4hJUctH42e3x4iPUMtEkryuaj6eW9oaSt05jQOzH3hFMyta/bRLNy+WvCsKGcyWINWoGv5/doRSchZQ3txgshYdnbc8ExMp0sq5qFAQAG67LY00IMEQi5ANa7+doqsNOyOFhxuI+28IsMEM1QoJD+kUiGWAQDUBhueOhWdOOY5VBvCOh9gY5BrHLjo6MpoBkxIGOjoYxqUOz9744CkdHQ/RLIixgWa8dHQDRNBrEU3+/zR0dDBDOHtM5fWIze4efzHR0NB7BYY0HMQ7izRUdHQnoHsU2Ysg0JvH0fozPV1koZj2kqzVNWBZ98eR0YM/6WaYbN7hBmKc1edb3vDE7Y+HUe1IlGhvLSfpHR0eNH9RoloZ2TsLDZh/00jT/tI+I16cOhCWQlKQNEgAekdHR6GDTM0tmZ/wBQ56k4NRSpSSVJBYkOCzimkfBukc1VsxYUAcsBuG4R7HRrW0D0VatP7fmCYz4+sdHR6ETI9nmCNW4wvOPbHjHR0MPYcnsDw9oZxGnL6GPY6AD3D/T6RDDKORVd3vHR0JCBzRf+2JbOHZ8T7R0dFPRJCXYR0dHRIz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0" name="Picture 6" descr="http://users.atw.hu/parts/hangsz/szenm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1" y="3885901"/>
            <a:ext cx="3186544" cy="238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etpedia.hu/media/image/szen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23" y="856024"/>
            <a:ext cx="2190318" cy="28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images02.olx.hu/ui/11/28/22/1309080113_220572622_1-Fotok--CB-667-es-telefon-ela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466" y="1679033"/>
            <a:ext cx="4666575" cy="349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3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Alapelvek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981075"/>
            <a:ext cx="1727200" cy="504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mtClean="0"/>
              <a:t>Dinamikus</a:t>
            </a:r>
          </a:p>
        </p:txBody>
      </p:sp>
      <p:pic>
        <p:nvPicPr>
          <p:cNvPr id="4100" name="Picture 4" descr="dyn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2247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onm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96975"/>
            <a:ext cx="23717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cry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292600"/>
            <a:ext cx="12287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ribm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3860800"/>
            <a:ext cx="25622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635375" y="1025525"/>
            <a:ext cx="17272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/>
              <a:t>Kondenzátor</a:t>
            </a:r>
            <a:endParaRPr lang="hu-HU" sz="120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979613" y="4076700"/>
            <a:ext cx="10810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/>
              <a:t>Szalag</a:t>
            </a:r>
            <a:endParaRPr lang="hu-HU" sz="120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5437188" y="4149725"/>
            <a:ext cx="24479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/>
              <a:t>Piezoelektromos</a:t>
            </a:r>
          </a:p>
        </p:txBody>
      </p:sp>
    </p:spTree>
    <p:extLst>
      <p:ext uri="{BB962C8B-B14F-4D97-AF65-F5344CB8AC3E}">
        <p14:creationId xmlns:p14="http://schemas.microsoft.com/office/powerpoint/2010/main" val="138269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80" grpId="0" build="p"/>
      <p:bldP spid="3081" grpId="0" build="p"/>
      <p:bldP spid="308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Jellemzők</a:t>
            </a:r>
            <a:endParaRPr lang="de-DE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81000" indent="-381000" eaLnBrk="1" hangingPunct="1">
              <a:lnSpc>
                <a:spcPct val="90000"/>
              </a:lnSpc>
            </a:pPr>
            <a:r>
              <a:rPr lang="hu-HU" dirty="0" smtClean="0"/>
              <a:t>Érzékenység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hu-HU" b="1" dirty="0" err="1" smtClean="0"/>
              <a:t>mV</a:t>
            </a:r>
            <a:r>
              <a:rPr lang="hu-HU" b="1" dirty="0" smtClean="0"/>
              <a:t>/Pa,</a:t>
            </a:r>
            <a:r>
              <a:rPr lang="hu-HU" dirty="0" smtClean="0"/>
              <a:t> </a:t>
            </a:r>
            <a:r>
              <a:rPr lang="hu-HU" dirty="0" err="1" smtClean="0"/>
              <a:t>dBV</a:t>
            </a:r>
            <a:r>
              <a:rPr lang="hu-HU" dirty="0" smtClean="0"/>
              <a:t>/dB SPL,  stb. </a:t>
            </a:r>
            <a:r>
              <a:rPr lang="hu-HU" dirty="0" err="1" smtClean="0"/>
              <a:t>mV</a:t>
            </a:r>
            <a:r>
              <a:rPr lang="hu-HU" dirty="0" smtClean="0"/>
              <a:t>/20</a:t>
            </a:r>
            <a:r>
              <a:rPr lang="hu-HU" dirty="0" smtClean="0">
                <a:sym typeface="Symbol" pitchFamily="18" charset="2"/>
              </a:rPr>
              <a:t>Pa</a:t>
            </a:r>
          </a:p>
          <a:p>
            <a:pPr marL="800100" lvl="1" indent="-342900" eaLnBrk="1" hangingPunct="1">
              <a:lnSpc>
                <a:spcPct val="90000"/>
              </a:lnSpc>
            </a:pPr>
            <a:endParaRPr lang="hu-HU" dirty="0" smtClean="0"/>
          </a:p>
          <a:p>
            <a:pPr marL="381000" indent="-381000" eaLnBrk="1" hangingPunct="1">
              <a:lnSpc>
                <a:spcPct val="90000"/>
              </a:lnSpc>
            </a:pPr>
            <a:r>
              <a:rPr lang="hu-HU" dirty="0" smtClean="0"/>
              <a:t>Frekvenciamenet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hu-HU" b="1" dirty="0" err="1" smtClean="0"/>
              <a:t>dB</a:t>
            </a:r>
            <a:r>
              <a:rPr lang="hu-HU" dirty="0" err="1" smtClean="0"/>
              <a:t>-ben</a:t>
            </a:r>
            <a:r>
              <a:rPr lang="hu-HU" dirty="0" smtClean="0"/>
              <a:t> mért érzékenység a frekvencia függvényében, 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hu-HU" dirty="0" smtClean="0"/>
              <a:t>mindig a mikrofon főtengelyében</a:t>
            </a:r>
          </a:p>
          <a:p>
            <a:pPr marL="381000" indent="-381000" eaLnBrk="1" hangingPunct="1">
              <a:lnSpc>
                <a:spcPct val="90000"/>
              </a:lnSpc>
            </a:pPr>
            <a:endParaRPr lang="hu-HU" dirty="0" smtClean="0"/>
          </a:p>
          <a:p>
            <a:pPr marL="381000" indent="-381000" eaLnBrk="1" hangingPunct="1">
              <a:lnSpc>
                <a:spcPct val="90000"/>
              </a:lnSpc>
            </a:pPr>
            <a:r>
              <a:rPr lang="hu-HU" dirty="0" err="1" smtClean="0"/>
              <a:t>Iránykarakterisztika</a:t>
            </a:r>
            <a:endParaRPr lang="hu-HU" dirty="0" smtClean="0"/>
          </a:p>
          <a:p>
            <a:pPr marL="800100" lvl="1" indent="-342900" eaLnBrk="1" hangingPunct="1">
              <a:lnSpc>
                <a:spcPct val="90000"/>
              </a:lnSpc>
            </a:pPr>
            <a:r>
              <a:rPr lang="hu-HU" b="1" dirty="0" err="1" smtClean="0"/>
              <a:t>dB</a:t>
            </a:r>
            <a:r>
              <a:rPr lang="hu-HU" dirty="0" err="1" smtClean="0"/>
              <a:t>-ben</a:t>
            </a:r>
            <a:r>
              <a:rPr lang="hu-HU" dirty="0" smtClean="0"/>
              <a:t> mért érzékenység az irány függvényében, 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hu-HU" dirty="0" smtClean="0"/>
              <a:t>paraméter a frekvencia</a:t>
            </a:r>
          </a:p>
          <a:p>
            <a:pPr marL="800100" lvl="1" indent="-342900" eaLnBrk="1" hangingPunct="1">
              <a:lnSpc>
                <a:spcPct val="90000"/>
              </a:lnSpc>
            </a:pPr>
            <a:endParaRPr lang="hu-HU" dirty="0" smtClean="0"/>
          </a:p>
          <a:p>
            <a:pPr marL="381000" indent="-381000" eaLnBrk="1" hangingPunct="1">
              <a:lnSpc>
                <a:spcPct val="90000"/>
              </a:lnSpc>
            </a:pPr>
            <a:r>
              <a:rPr lang="hu-HU" dirty="0" smtClean="0"/>
              <a:t>Torzítás v. dinamika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hu-HU" dirty="0" smtClean="0"/>
              <a:t>az eredeti, tiszta szinuszos hangra adott válaszban egyéb frekvencián megjelenő komponensek aránya, </a:t>
            </a:r>
            <a:r>
              <a:rPr lang="hu-HU" b="1" dirty="0" smtClean="0"/>
              <a:t>%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hu-HU" dirty="0" smtClean="0"/>
              <a:t>torzítás nélküli maximális és az alapzaj által meghatározott minimális kimenő feszültség viszonya </a:t>
            </a:r>
            <a:r>
              <a:rPr lang="hu-HU" b="1" dirty="0" err="1" smtClean="0"/>
              <a:t>dB</a:t>
            </a:r>
            <a:r>
              <a:rPr lang="hu-HU" dirty="0" err="1" smtClean="0"/>
              <a:t>-ben</a:t>
            </a:r>
            <a:endParaRPr lang="hu-HU" dirty="0" smtClean="0"/>
          </a:p>
          <a:p>
            <a:pPr marL="381000" indent="-381000" eaLnBrk="1" hangingPunct="1">
              <a:lnSpc>
                <a:spcPct val="90000"/>
              </a:lnSpc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4141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3200" dirty="0" smtClean="0"/>
              <a:t>Iránykarakterisztikák</a:t>
            </a:r>
            <a:endParaRPr lang="de-DE" sz="3200" dirty="0" smtClean="0"/>
          </a:p>
        </p:txBody>
      </p:sp>
      <p:pic>
        <p:nvPicPr>
          <p:cNvPr id="6147" name="Picture 4" descr="600px-Polar_pattern_omnidire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5175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600px-Polar_pattern_cardio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765175"/>
            <a:ext cx="3097213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Polar_pattern_supercardio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776288"/>
            <a:ext cx="3097212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lar_pattern_figure_eigh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689350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lar_pattern_direction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89350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3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Alkalmazások</a:t>
            </a:r>
            <a:endParaRPr lang="de-DE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endParaRPr lang="hu-HU" smtClean="0"/>
          </a:p>
          <a:p>
            <a:pPr eaLnBrk="1" hangingPunct="1">
              <a:lnSpc>
                <a:spcPct val="90000"/>
              </a:lnSpc>
            </a:pPr>
            <a:r>
              <a:rPr lang="hu-HU" smtClean="0"/>
              <a:t>műszaki jellemzők alapján</a:t>
            </a:r>
          </a:p>
          <a:p>
            <a:pPr eaLnBrk="1" hangingPunct="1">
              <a:lnSpc>
                <a:spcPct val="90000"/>
              </a:lnSpc>
            </a:pPr>
            <a:endParaRPr lang="hu-HU" smtClean="0"/>
          </a:p>
          <a:p>
            <a:pPr lvl="1" eaLnBrk="1" hangingPunct="1">
              <a:lnSpc>
                <a:spcPct val="90000"/>
              </a:lnSpc>
            </a:pPr>
            <a:r>
              <a:rPr lang="hu-HU" smtClean="0"/>
              <a:t>legnagyobb érzékenységű, de rossz frekvencia menetű: </a:t>
            </a:r>
            <a:r>
              <a:rPr lang="hu-HU" smtClean="0">
                <a:solidFill>
                  <a:srgbClr val="FF3300"/>
                </a:solidFill>
              </a:rPr>
              <a:t>piezo</a:t>
            </a:r>
            <a:br>
              <a:rPr lang="hu-HU" smtClean="0">
                <a:solidFill>
                  <a:srgbClr val="FF3300"/>
                </a:solidFill>
              </a:rPr>
            </a:br>
            <a:r>
              <a:rPr lang="hu-HU" smtClean="0"/>
              <a:t>(</a:t>
            </a:r>
            <a:r>
              <a:rPr lang="hu-HU" smtClean="0">
                <a:solidFill>
                  <a:srgbClr val="0000CC"/>
                </a:solidFill>
              </a:rPr>
              <a:t>hordozható eszközökben</a:t>
            </a:r>
            <a:r>
              <a:rPr lang="hu-HU" smtClean="0"/>
              <a:t>, sérülésre nem érzékeny)</a:t>
            </a:r>
          </a:p>
          <a:p>
            <a:pPr lvl="1" eaLnBrk="1" hangingPunct="1">
              <a:lnSpc>
                <a:spcPct val="90000"/>
              </a:lnSpc>
            </a:pPr>
            <a:r>
              <a:rPr lang="hu-HU" smtClean="0"/>
              <a:t>közepes érzékenységű, igen jó frekvenciamenetű: </a:t>
            </a:r>
            <a:r>
              <a:rPr lang="hu-HU" smtClean="0">
                <a:solidFill>
                  <a:srgbClr val="FF3300"/>
                </a:solidFill>
              </a:rPr>
              <a:t>kondenzátor</a:t>
            </a:r>
            <a:br>
              <a:rPr lang="hu-HU" smtClean="0">
                <a:solidFill>
                  <a:srgbClr val="FF3300"/>
                </a:solidFill>
              </a:rPr>
            </a:br>
            <a:r>
              <a:rPr lang="hu-HU" smtClean="0">
                <a:solidFill>
                  <a:srgbClr val="0000CC"/>
                </a:solidFill>
              </a:rPr>
              <a:t>(mérésekre, stúdiótechnikában)</a:t>
            </a:r>
          </a:p>
          <a:p>
            <a:pPr lvl="1" eaLnBrk="1" hangingPunct="1">
              <a:lnSpc>
                <a:spcPct val="90000"/>
              </a:lnSpc>
            </a:pPr>
            <a:r>
              <a:rPr lang="hu-HU" smtClean="0"/>
              <a:t>kis érzékenységű, de stabil, olcsó és elfogadható frekvenciamenetű:</a:t>
            </a:r>
            <a:br>
              <a:rPr lang="hu-HU" smtClean="0"/>
            </a:br>
            <a:r>
              <a:rPr lang="hu-HU" smtClean="0"/>
              <a:t>	</a:t>
            </a:r>
            <a:r>
              <a:rPr lang="hu-HU" smtClean="0">
                <a:solidFill>
                  <a:srgbClr val="FF3300"/>
                </a:solidFill>
              </a:rPr>
              <a:t>dinamikus </a:t>
            </a:r>
            <a:r>
              <a:rPr lang="hu-HU" smtClean="0">
                <a:solidFill>
                  <a:srgbClr val="0000CC"/>
                </a:solidFill>
              </a:rPr>
              <a:t>(ének, beszéd, általános felhasználásra)</a:t>
            </a:r>
          </a:p>
          <a:p>
            <a:pPr lvl="1" eaLnBrk="1" hangingPunct="1">
              <a:lnSpc>
                <a:spcPct val="90000"/>
              </a:lnSpc>
            </a:pPr>
            <a:r>
              <a:rPr lang="hu-HU" smtClean="0"/>
              <a:t>speciális iránykarakterisztikájú, kellemes hangú: </a:t>
            </a:r>
            <a:r>
              <a:rPr lang="hu-HU" smtClean="0">
                <a:solidFill>
                  <a:srgbClr val="FF3300"/>
                </a:solidFill>
              </a:rPr>
              <a:t>szalag</a:t>
            </a:r>
            <a:br>
              <a:rPr lang="hu-HU" smtClean="0">
                <a:solidFill>
                  <a:srgbClr val="FF3300"/>
                </a:solidFill>
              </a:rPr>
            </a:br>
            <a:r>
              <a:rPr lang="hu-HU" smtClean="0">
                <a:solidFill>
                  <a:srgbClr val="0000CC"/>
                </a:solidFill>
              </a:rPr>
              <a:t>hangszeres zene és ének, stúdiótechnikai</a:t>
            </a:r>
          </a:p>
          <a:p>
            <a:pPr lvl="1" eaLnBrk="1" hangingPunct="1">
              <a:lnSpc>
                <a:spcPct val="90000"/>
              </a:lnSpc>
            </a:pPr>
            <a:endParaRPr lang="hu-HU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hu-HU" smtClean="0"/>
              <a:t>Ár alapján</a:t>
            </a:r>
          </a:p>
          <a:p>
            <a:pPr lvl="1" eaLnBrk="1" hangingPunct="1">
              <a:lnSpc>
                <a:spcPct val="90000"/>
              </a:lnSpc>
            </a:pPr>
            <a:r>
              <a:rPr lang="hu-HU" smtClean="0"/>
              <a:t>stúdiótechnikában kondenzátor, szalag</a:t>
            </a:r>
          </a:p>
          <a:p>
            <a:pPr lvl="1" eaLnBrk="1" hangingPunct="1">
              <a:lnSpc>
                <a:spcPct val="90000"/>
              </a:lnSpc>
            </a:pPr>
            <a:r>
              <a:rPr lang="hu-HU" smtClean="0"/>
              <a:t>mobil eszközökben piezo</a:t>
            </a:r>
          </a:p>
          <a:p>
            <a:pPr lvl="1" eaLnBrk="1" hangingPunct="1">
              <a:lnSpc>
                <a:spcPct val="90000"/>
              </a:lnSpc>
            </a:pPr>
            <a:r>
              <a:rPr lang="hu-HU" smtClean="0"/>
              <a:t>méréstechnikában kondenzátor </a:t>
            </a:r>
            <a:endParaRPr lang="de-DE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3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22463" y="0"/>
            <a:ext cx="5584648" cy="792163"/>
          </a:xfrm>
        </p:spPr>
        <p:txBody>
          <a:bodyPr/>
          <a:lstStyle/>
          <a:p>
            <a:pPr eaLnBrk="1" hangingPunct="1"/>
            <a:r>
              <a:rPr lang="hu-HU" dirty="0" smtClean="0"/>
              <a:t>Dinamikus mikrofon</a:t>
            </a:r>
            <a:endParaRPr lang="de-DE" dirty="0" smtClean="0"/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6" y="1027288"/>
            <a:ext cx="1437634" cy="539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268413"/>
            <a:ext cx="6249987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0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Dinamikus / 2</a:t>
            </a:r>
            <a:endParaRPr lang="de-DE" smtClean="0"/>
          </a:p>
        </p:txBody>
      </p:sp>
      <p:pic>
        <p:nvPicPr>
          <p:cNvPr id="9219" name="Picture 4" descr="site_image_super_55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1" r="28329"/>
          <a:stretch>
            <a:fillRect/>
          </a:stretch>
        </p:blipFill>
        <p:spPr bwMode="auto">
          <a:xfrm>
            <a:off x="539750" y="1628775"/>
            <a:ext cx="2303463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site_img_us_rc_55sh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133600"/>
            <a:ext cx="53276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48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93</TotalTime>
  <Words>185</Words>
  <Application>Microsoft Office PowerPoint</Application>
  <PresentationFormat>Diavetítés a képernyőre (4:3 oldalarány)</PresentationFormat>
  <Paragraphs>61</Paragraphs>
  <Slides>18</Slides>
  <Notes>0</Notes>
  <HiddenSlides>1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HRSZ</vt:lpstr>
      <vt:lpstr>Mikrofonok Elvek, felépítés, jellemzők és alkalmazások</vt:lpstr>
      <vt:lpstr>Az első szénmikrofon</vt:lpstr>
      <vt:lpstr>Egy „modern” szénmikrofon</vt:lpstr>
      <vt:lpstr>Alapelvek</vt:lpstr>
      <vt:lpstr>Jellemzők</vt:lpstr>
      <vt:lpstr>Iránykarakterisztikák</vt:lpstr>
      <vt:lpstr>Alkalmazások</vt:lpstr>
      <vt:lpstr>Dinamikus mikrofon</vt:lpstr>
      <vt:lpstr>Dinamikus / 2</vt:lpstr>
      <vt:lpstr>Kondenzátor</vt:lpstr>
      <vt:lpstr>Irányérzékeny mikrofonok</vt:lpstr>
      <vt:lpstr>Műfejes mikrofonok</vt:lpstr>
      <vt:lpstr>Binaurális felvevő – lejátszó rendszer</vt:lpstr>
      <vt:lpstr>Egy dinamikus mikrofon szerkezete</vt:lpstr>
      <vt:lpstr>Koncentrált paraméteres modell</vt:lpstr>
      <vt:lpstr>Frekvenciamenet egyszerűsített modellből /1</vt:lpstr>
      <vt:lpstr>Frekvenciamenet egyszerűsített modellből /2</vt:lpstr>
      <vt:lpstr>Egy kis stúdió rendszertechnika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fulop</cp:lastModifiedBy>
  <cp:revision>19</cp:revision>
  <dcterms:created xsi:type="dcterms:W3CDTF">2013-02-08T13:47:53Z</dcterms:created>
  <dcterms:modified xsi:type="dcterms:W3CDTF">2013-12-02T14:57:42Z</dcterms:modified>
</cp:coreProperties>
</file>