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2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3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április 1.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dirty="0" smtClean="0"/>
              <a:t>Hangszórók, hangsugárzók</a:t>
            </a:r>
            <a:br>
              <a:rPr lang="hu-HU" dirty="0" smtClean="0"/>
            </a:b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Hangszórók beépítése, hangdobozok típusai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Miért kell hangdoboz?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Beépítési módok:</a:t>
            </a:r>
          </a:p>
          <a:p>
            <a:pPr lvl="1" eaLnBrk="1" hangingPunct="1"/>
            <a:r>
              <a:rPr lang="hu-HU" smtClean="0"/>
              <a:t>hangfal</a:t>
            </a:r>
          </a:p>
          <a:p>
            <a:pPr lvl="1" eaLnBrk="1" hangingPunct="1"/>
            <a:r>
              <a:rPr lang="hu-HU" smtClean="0"/>
              <a:t>zárt doboz</a:t>
            </a:r>
          </a:p>
          <a:p>
            <a:pPr lvl="1" eaLnBrk="1" hangingPunct="1"/>
            <a:r>
              <a:rPr lang="hu-HU" smtClean="0"/>
              <a:t>mélyreflex doboz</a:t>
            </a:r>
          </a:p>
          <a:p>
            <a:pPr lvl="1" eaLnBrk="1" hangingPunct="1"/>
            <a:r>
              <a:rPr lang="hu-HU" smtClean="0"/>
              <a:t>sáváteresztő mélysugárzó (subwoofer, „mélyláda, nyomóláda”)</a:t>
            </a:r>
          </a:p>
          <a:p>
            <a:pPr lvl="1" eaLnBrk="1" hangingPunct="1"/>
            <a:endParaRPr lang="hu-HU" smtClean="0"/>
          </a:p>
        </p:txBody>
      </p:sp>
      <p:pic>
        <p:nvPicPr>
          <p:cNvPr id="11268" name="Picture 4" descr="seal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860800"/>
            <a:ext cx="1335088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bandpas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3860800"/>
            <a:ext cx="2382837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bassreflex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862388"/>
            <a:ext cx="131286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52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Hangsugárzók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4330700" cy="5762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hu-HU" smtClean="0"/>
              <a:t>2-utas, 3-utas bass-reflex doboz</a:t>
            </a:r>
          </a:p>
        </p:txBody>
      </p:sp>
      <p:pic>
        <p:nvPicPr>
          <p:cNvPr id="12292" name="Picture 4" descr="2-utas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2" r="48125"/>
          <a:stretch>
            <a:fillRect/>
          </a:stretch>
        </p:blipFill>
        <p:spPr bwMode="auto">
          <a:xfrm>
            <a:off x="1763713" y="1412875"/>
            <a:ext cx="1976437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3-u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981075"/>
            <a:ext cx="38100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026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Hangsugárzók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Mélysugárzó (subwoofer)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47529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4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Hangsugárzók / 2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Linear array, cluster </a:t>
            </a:r>
          </a:p>
        </p:txBody>
      </p:sp>
      <p:pic>
        <p:nvPicPr>
          <p:cNvPr id="14340" name="Picture 4" descr="LedZepp_Meyersou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698500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73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Hangszórók jellemzői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229600" cy="5532614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Max. elektromos teljesítmény, </a:t>
            </a:r>
            <a:r>
              <a:rPr lang="hu-HU" b="1" dirty="0" smtClean="0"/>
              <a:t>W</a:t>
            </a:r>
            <a:r>
              <a:rPr lang="hu-HU" dirty="0" smtClean="0"/>
              <a:t> – </a:t>
            </a:r>
            <a:r>
              <a:rPr lang="hu-HU" dirty="0" smtClean="0">
                <a:solidFill>
                  <a:srgbClr val="FF3300"/>
                </a:solidFill>
              </a:rPr>
              <a:t>nem azonos a lesugárzottal!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>
                <a:sym typeface="Symbol" pitchFamily="18" charset="2"/>
              </a:rPr>
              <a:t> = </a:t>
            </a:r>
            <a:r>
              <a:rPr lang="hu-HU" dirty="0" err="1" smtClean="0"/>
              <a:t>P</a:t>
            </a:r>
            <a:r>
              <a:rPr lang="hu-HU" baseline="-25000" dirty="0" err="1" smtClean="0"/>
              <a:t>akusztikai</a:t>
            </a:r>
            <a:r>
              <a:rPr lang="hu-HU" dirty="0" smtClean="0"/>
              <a:t>/</a:t>
            </a:r>
            <a:r>
              <a:rPr lang="hu-HU" dirty="0" err="1" smtClean="0"/>
              <a:t>P</a:t>
            </a:r>
            <a:r>
              <a:rPr lang="hu-HU" baseline="-25000" dirty="0" err="1" smtClean="0"/>
              <a:t>elektromos</a:t>
            </a:r>
            <a:r>
              <a:rPr lang="hu-HU" dirty="0" smtClean="0"/>
              <a:t>=4-20%!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Impedancia, </a:t>
            </a:r>
            <a:r>
              <a:rPr lang="hu-HU" b="1" dirty="0" smtClean="0"/>
              <a:t>ohm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az elektromos kapcsok felől látott impedancia abszolút értéke sávközépen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Érzékenység, </a:t>
            </a:r>
            <a:r>
              <a:rPr lang="hu-HU" b="1" dirty="0" smtClean="0"/>
              <a:t>dB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Szinuszos jel hatására keletkező </a:t>
            </a:r>
            <a:r>
              <a:rPr lang="hu-HU" dirty="0" err="1" smtClean="0"/>
              <a:t>dB-ben</a:t>
            </a:r>
            <a:r>
              <a:rPr lang="hu-HU" dirty="0" smtClean="0"/>
              <a:t> mért hangnyomás a tengelyben, sávközépen, 1 m-en, névleges teljesítménynél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Frekvenciamenet, </a:t>
            </a:r>
            <a:r>
              <a:rPr lang="hu-HU" b="1" dirty="0" smtClean="0"/>
              <a:t>dB vs. f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szinuszos jel hatására keletkező hangnyomásszint relatív értéke a tengelyben, 1 m-en, a frekvencia függvényében mérve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Irányítottság – </a:t>
            </a:r>
            <a:r>
              <a:rPr lang="hu-HU" dirty="0" err="1" smtClean="0"/>
              <a:t>iránykarakterisztika</a:t>
            </a:r>
            <a:r>
              <a:rPr lang="hu-HU" dirty="0" smtClean="0"/>
              <a:t>, </a:t>
            </a:r>
            <a:r>
              <a:rPr lang="hu-HU" b="1" dirty="0" smtClean="0"/>
              <a:t>dB vs. </a:t>
            </a:r>
            <a:r>
              <a:rPr lang="hu-HU" b="1" dirty="0" smtClean="0">
                <a:sym typeface="Symbol" pitchFamily="18" charset="2"/>
              </a:rPr>
              <a:t>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irány függvényében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Torzítás, </a:t>
            </a:r>
            <a:r>
              <a:rPr lang="hu-HU" b="1" dirty="0" smtClean="0"/>
              <a:t>%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dirty="0" smtClean="0"/>
              <a:t>szinuszos jel sugárzásakor a </a:t>
            </a:r>
            <a:r>
              <a:rPr lang="hu-HU" dirty="0" err="1" smtClean="0"/>
              <a:t>felharmonikusok</a:t>
            </a:r>
            <a:r>
              <a:rPr lang="hu-HU" dirty="0" smtClean="0"/>
              <a:t> eredő amplitúdójának viszonya az alaphanghoz</a:t>
            </a:r>
          </a:p>
        </p:txBody>
      </p:sp>
    </p:spTree>
    <p:extLst>
      <p:ext uri="{BB962C8B-B14F-4D97-AF65-F5344CB8AC3E}">
        <p14:creationId xmlns:p14="http://schemas.microsoft.com/office/powerpoint/2010/main" val="22434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Frekvenciamenetek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2386013" cy="5218113"/>
          </a:xfrm>
        </p:spPr>
        <p:txBody>
          <a:bodyPr/>
          <a:lstStyle/>
          <a:p>
            <a:pPr eaLnBrk="1" hangingPunct="1"/>
            <a:r>
              <a:rPr lang="hu-HU" smtClean="0"/>
              <a:t>mélysugárzó</a:t>
            </a:r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magassugárzó</a:t>
            </a:r>
          </a:p>
        </p:txBody>
      </p:sp>
      <p:pic>
        <p:nvPicPr>
          <p:cNvPr id="16388" name="Picture 4" descr="woofer_frme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1196975"/>
            <a:ext cx="59912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tweeter_frm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4068763"/>
            <a:ext cx="59912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580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Hangváltó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16113"/>
            <a:ext cx="8316912" cy="334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857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Frekvenciamenetek / 2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3-utas hangsugárzó frekvenciamenete</a:t>
            </a:r>
          </a:p>
        </p:txBody>
      </p:sp>
      <p:pic>
        <p:nvPicPr>
          <p:cNvPr id="18436" name="Picture 4" descr="alto3utas_frme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755967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62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Frekvenciamenetek összehasonlítása</a:t>
            </a:r>
          </a:p>
        </p:txBody>
      </p:sp>
      <p:grpSp>
        <p:nvGrpSpPr>
          <p:cNvPr id="19459" name="Group 9"/>
          <p:cNvGrpSpPr>
            <a:grpSpLocks/>
          </p:cNvGrpSpPr>
          <p:nvPr/>
        </p:nvGrpSpPr>
        <p:grpSpPr bwMode="auto">
          <a:xfrm>
            <a:off x="1331913" y="1341438"/>
            <a:ext cx="6624637" cy="1801812"/>
            <a:chOff x="612" y="663"/>
            <a:chExt cx="4672" cy="1453"/>
          </a:xfrm>
        </p:grpSpPr>
        <p:pic>
          <p:nvPicPr>
            <p:cNvPr id="19461" name="Picture 4" descr="sealed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663"/>
              <a:ext cx="841" cy="1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Picture 5" descr="bandpass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" y="663"/>
              <a:ext cx="1501" cy="1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6" descr="bassreflex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664"/>
              <a:ext cx="827" cy="1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0" name="Picture 8" descr="comparis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500438"/>
            <a:ext cx="56165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66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Iránykarakterisztikák / 1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060575"/>
            <a:ext cx="7345363" cy="425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9750" y="1268413"/>
            <a:ext cx="70056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hu-HU" sz="1800" i="0">
                <a:latin typeface="Arial" charset="0"/>
              </a:rPr>
              <a:t>Hangfalba helyezett kerek, ideális dugattyú elméleti iránykarakterisztikái különböző frekvenciákon</a:t>
            </a:r>
          </a:p>
        </p:txBody>
      </p:sp>
    </p:spTree>
    <p:extLst>
      <p:ext uri="{BB962C8B-B14F-4D97-AF65-F5344CB8AC3E}">
        <p14:creationId xmlns:p14="http://schemas.microsoft.com/office/powerpoint/2010/main" val="91317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dinamikus hangszóró</a:t>
            </a:r>
          </a:p>
        </p:txBody>
      </p:sp>
      <p:pic>
        <p:nvPicPr>
          <p:cNvPr id="3075" name="Picture 4" descr="din_hangsz_metszet"/>
          <p:cNvPicPr>
            <a:picLocks noChangeAspect="1" noChangeArrowheads="1"/>
          </p:cNvPicPr>
          <p:nvPr/>
        </p:nvPicPr>
        <p:blipFill>
          <a:blip r:embed="rId2" cstate="print">
            <a:lum bright="-6000" contrast="4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3" t="16310" r="22685" b="9450"/>
          <a:stretch>
            <a:fillRect/>
          </a:stretch>
        </p:blipFill>
        <p:spPr bwMode="auto">
          <a:xfrm rot="5279438">
            <a:off x="2410619" y="-315118"/>
            <a:ext cx="4321175" cy="792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71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Iránykarakterisztikák / 2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Tweeter iránykarakterisztikája</a:t>
            </a:r>
          </a:p>
        </p:txBody>
      </p:sp>
      <p:pic>
        <p:nvPicPr>
          <p:cNvPr id="21508" name="Picture 4" descr="tweeter_iranyk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92375"/>
            <a:ext cx="3810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966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vevőtér hatása</a:t>
            </a:r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12875"/>
            <a:ext cx="7024687" cy="431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113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hangosítás alapelvei</a:t>
            </a:r>
          </a:p>
        </p:txBody>
      </p:sp>
      <p:pic>
        <p:nvPicPr>
          <p:cNvPr id="23555" name="Picture 4" descr="LedZepp_Meyersoun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68413"/>
            <a:ext cx="626427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551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Hangsugárzók / 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Linear</a:t>
            </a:r>
            <a:r>
              <a:rPr lang="hu-HU" dirty="0" smtClean="0"/>
              <a:t> </a:t>
            </a:r>
            <a:r>
              <a:rPr lang="hu-HU" dirty="0" err="1" smtClean="0"/>
              <a:t>array</a:t>
            </a:r>
            <a:r>
              <a:rPr lang="hu-HU" dirty="0" smtClean="0"/>
              <a:t>, </a:t>
            </a:r>
            <a:r>
              <a:rPr lang="hu-HU" dirty="0" err="1" smtClean="0"/>
              <a:t>cluster</a:t>
            </a:r>
            <a:r>
              <a:rPr lang="hu-HU" dirty="0" smtClean="0"/>
              <a:t> </a:t>
            </a:r>
          </a:p>
        </p:txBody>
      </p:sp>
      <p:pic>
        <p:nvPicPr>
          <p:cNvPr id="24580" name="Picture 4" descr="LedZepp_Meyersou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21380"/>
            <a:ext cx="698500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961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Curvilinear array iránykarakterisztikái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9392" r="23424" b="36719"/>
          <a:stretch>
            <a:fillRect/>
          </a:stretch>
        </p:blipFill>
        <p:spPr bwMode="auto">
          <a:xfrm>
            <a:off x="468313" y="836613"/>
            <a:ext cx="7812087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089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Egy kis rendszertechnika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25635" r="5704" b="12744"/>
          <a:stretch>
            <a:fillRect/>
          </a:stretch>
        </p:blipFill>
        <p:spPr bwMode="auto">
          <a:xfrm>
            <a:off x="827088" y="1268413"/>
            <a:ext cx="7559675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0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Az elektrodinamikus átalakító elve</a:t>
            </a:r>
          </a:p>
        </p:txBody>
      </p:sp>
      <p:sp>
        <p:nvSpPr>
          <p:cNvPr id="4099" name="Freeform 5"/>
          <p:cNvSpPr>
            <a:spLocks/>
          </p:cNvSpPr>
          <p:nvPr/>
        </p:nvSpPr>
        <p:spPr bwMode="auto">
          <a:xfrm>
            <a:off x="3419475" y="908050"/>
            <a:ext cx="1944688" cy="1441450"/>
          </a:xfrm>
          <a:custGeom>
            <a:avLst/>
            <a:gdLst>
              <a:gd name="T0" fmla="*/ 0 w 1225"/>
              <a:gd name="T1" fmla="*/ 229335013 h 908"/>
              <a:gd name="T2" fmla="*/ 0 w 1225"/>
              <a:gd name="T3" fmla="*/ 2147483647 h 908"/>
              <a:gd name="T4" fmla="*/ 1943041762 w 1225"/>
              <a:gd name="T5" fmla="*/ 2147483647 h 908"/>
              <a:gd name="T6" fmla="*/ 2147483647 w 1225"/>
              <a:gd name="T7" fmla="*/ 1257558763 h 908"/>
              <a:gd name="T8" fmla="*/ 2147483647 w 1225"/>
              <a:gd name="T9" fmla="*/ 0 h 9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5" h="908">
                <a:moveTo>
                  <a:pt x="0" y="91"/>
                </a:moveTo>
                <a:lnTo>
                  <a:pt x="0" y="908"/>
                </a:lnTo>
                <a:lnTo>
                  <a:pt x="771" y="908"/>
                </a:lnTo>
                <a:lnTo>
                  <a:pt x="1225" y="499"/>
                </a:lnTo>
                <a:lnTo>
                  <a:pt x="1225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627313" y="4286250"/>
            <a:ext cx="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endParaRPr lang="en-US" sz="1800" i="0">
              <a:latin typeface="Arial" charset="0"/>
            </a:endParaRPr>
          </a:p>
        </p:txBody>
      </p:sp>
      <p:sp>
        <p:nvSpPr>
          <p:cNvPr id="4101" name="Line 10"/>
          <p:cNvSpPr>
            <a:spLocks noChangeShapeType="1"/>
          </p:cNvSpPr>
          <p:nvPr/>
        </p:nvSpPr>
        <p:spPr bwMode="auto">
          <a:xfrm flipV="1">
            <a:off x="4643438" y="981075"/>
            <a:ext cx="0" cy="136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02" name="Line 12"/>
          <p:cNvSpPr>
            <a:spLocks noChangeShapeType="1"/>
          </p:cNvSpPr>
          <p:nvPr/>
        </p:nvSpPr>
        <p:spPr bwMode="auto">
          <a:xfrm flipV="1">
            <a:off x="3563938" y="2781300"/>
            <a:ext cx="720725" cy="863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grpSp>
        <p:nvGrpSpPr>
          <p:cNvPr id="4103" name="Group 17"/>
          <p:cNvGrpSpPr>
            <a:grpSpLocks/>
          </p:cNvGrpSpPr>
          <p:nvPr/>
        </p:nvGrpSpPr>
        <p:grpSpPr bwMode="auto">
          <a:xfrm>
            <a:off x="3419475" y="3213100"/>
            <a:ext cx="1905000" cy="2017713"/>
            <a:chOff x="2200" y="1207"/>
            <a:chExt cx="1200" cy="1271"/>
          </a:xfrm>
        </p:grpSpPr>
        <p:sp>
          <p:nvSpPr>
            <p:cNvPr id="4149" name="Freeform 14"/>
            <p:cNvSpPr>
              <a:spLocks/>
            </p:cNvSpPr>
            <p:nvPr/>
          </p:nvSpPr>
          <p:spPr bwMode="auto">
            <a:xfrm>
              <a:off x="2200" y="1207"/>
              <a:ext cx="1179" cy="1271"/>
            </a:xfrm>
            <a:custGeom>
              <a:avLst/>
              <a:gdLst>
                <a:gd name="T0" fmla="*/ 0 w 1179"/>
                <a:gd name="T1" fmla="*/ 1271 h 1271"/>
                <a:gd name="T2" fmla="*/ 0 w 1179"/>
                <a:gd name="T3" fmla="*/ 409 h 1271"/>
                <a:gd name="T4" fmla="*/ 771 w 1179"/>
                <a:gd name="T5" fmla="*/ 409 h 1271"/>
                <a:gd name="T6" fmla="*/ 1179 w 1179"/>
                <a:gd name="T7" fmla="*/ 0 h 1271"/>
                <a:gd name="T8" fmla="*/ 408 w 1179"/>
                <a:gd name="T9" fmla="*/ 0 h 1271"/>
                <a:gd name="T10" fmla="*/ 0 w 1179"/>
                <a:gd name="T11" fmla="*/ 409 h 12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79" h="1271">
                  <a:moveTo>
                    <a:pt x="0" y="1271"/>
                  </a:moveTo>
                  <a:lnTo>
                    <a:pt x="0" y="409"/>
                  </a:lnTo>
                  <a:lnTo>
                    <a:pt x="771" y="409"/>
                  </a:lnTo>
                  <a:lnTo>
                    <a:pt x="1179" y="0"/>
                  </a:lnTo>
                  <a:lnTo>
                    <a:pt x="408" y="0"/>
                  </a:lnTo>
                  <a:lnTo>
                    <a:pt x="0" y="409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endParaRPr lang="hu-HU"/>
            </a:p>
          </p:txBody>
        </p:sp>
        <p:sp>
          <p:nvSpPr>
            <p:cNvPr id="4150" name="Line 15"/>
            <p:cNvSpPr>
              <a:spLocks noChangeShapeType="1"/>
            </p:cNvSpPr>
            <p:nvPr/>
          </p:nvSpPr>
          <p:spPr bwMode="auto">
            <a:xfrm>
              <a:off x="2971" y="1616"/>
              <a:ext cx="0" cy="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endParaRPr lang="hu-HU"/>
            </a:p>
          </p:txBody>
        </p:sp>
        <p:sp>
          <p:nvSpPr>
            <p:cNvPr id="4151" name="Line 16"/>
            <p:cNvSpPr>
              <a:spLocks noChangeShapeType="1"/>
            </p:cNvSpPr>
            <p:nvPr/>
          </p:nvSpPr>
          <p:spPr bwMode="auto">
            <a:xfrm>
              <a:off x="3400" y="1207"/>
              <a:ext cx="0" cy="9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endParaRPr lang="hu-HU"/>
            </a:p>
          </p:txBody>
        </p:sp>
      </p:grpSp>
      <p:sp>
        <p:nvSpPr>
          <p:cNvPr id="4104" name="Text Box 18"/>
          <p:cNvSpPr txBox="1">
            <a:spLocks noChangeArrowheads="1"/>
          </p:cNvSpPr>
          <p:nvPr/>
        </p:nvSpPr>
        <p:spPr bwMode="auto">
          <a:xfrm>
            <a:off x="3708400" y="1484313"/>
            <a:ext cx="5032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sz="1800" i="0">
                <a:solidFill>
                  <a:srgbClr val="00CC00"/>
                </a:solidFill>
                <a:latin typeface="Arial" charset="0"/>
              </a:rPr>
              <a:t>É</a:t>
            </a:r>
          </a:p>
        </p:txBody>
      </p:sp>
      <p:sp>
        <p:nvSpPr>
          <p:cNvPr id="4105" name="Text Box 19"/>
          <p:cNvSpPr txBox="1">
            <a:spLocks noChangeArrowheads="1"/>
          </p:cNvSpPr>
          <p:nvPr/>
        </p:nvSpPr>
        <p:spPr bwMode="auto">
          <a:xfrm>
            <a:off x="3779838" y="4437063"/>
            <a:ext cx="5032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sz="1800" i="0">
                <a:solidFill>
                  <a:srgbClr val="00CC00"/>
                </a:solidFill>
                <a:latin typeface="Arial" charset="0"/>
              </a:rPr>
              <a:t>D</a:t>
            </a:r>
          </a:p>
        </p:txBody>
      </p:sp>
      <p:sp>
        <p:nvSpPr>
          <p:cNvPr id="4106" name="Line 20"/>
          <p:cNvSpPr>
            <a:spLocks noChangeShapeType="1"/>
          </p:cNvSpPr>
          <p:nvPr/>
        </p:nvSpPr>
        <p:spPr bwMode="auto">
          <a:xfrm>
            <a:off x="3492500" y="2492375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07" name="Line 21"/>
          <p:cNvSpPr>
            <a:spLocks noChangeShapeType="1"/>
          </p:cNvSpPr>
          <p:nvPr/>
        </p:nvSpPr>
        <p:spPr bwMode="auto">
          <a:xfrm>
            <a:off x="3851275" y="2492375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08" name="Line 22"/>
          <p:cNvSpPr>
            <a:spLocks noChangeShapeType="1"/>
          </p:cNvSpPr>
          <p:nvPr/>
        </p:nvSpPr>
        <p:spPr bwMode="auto">
          <a:xfrm>
            <a:off x="4500563" y="2492375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09" name="Line 23"/>
          <p:cNvSpPr>
            <a:spLocks noChangeShapeType="1"/>
          </p:cNvSpPr>
          <p:nvPr/>
        </p:nvSpPr>
        <p:spPr bwMode="auto">
          <a:xfrm>
            <a:off x="4716463" y="2492375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0" name="Line 24"/>
          <p:cNvSpPr>
            <a:spLocks noChangeShapeType="1"/>
          </p:cNvSpPr>
          <p:nvPr/>
        </p:nvSpPr>
        <p:spPr bwMode="auto">
          <a:xfrm>
            <a:off x="4859338" y="2347913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1" name="Line 25"/>
          <p:cNvSpPr>
            <a:spLocks noChangeShapeType="1"/>
          </p:cNvSpPr>
          <p:nvPr/>
        </p:nvSpPr>
        <p:spPr bwMode="auto">
          <a:xfrm>
            <a:off x="5076825" y="2132013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2" name="Line 26"/>
          <p:cNvSpPr>
            <a:spLocks noChangeShapeType="1"/>
          </p:cNvSpPr>
          <p:nvPr/>
        </p:nvSpPr>
        <p:spPr bwMode="auto">
          <a:xfrm>
            <a:off x="5292725" y="1916113"/>
            <a:ext cx="0" cy="1081087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3" name="Line 27"/>
          <p:cNvSpPr>
            <a:spLocks noChangeShapeType="1"/>
          </p:cNvSpPr>
          <p:nvPr/>
        </p:nvSpPr>
        <p:spPr bwMode="auto">
          <a:xfrm>
            <a:off x="4284663" y="2492375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4" name="Line 28"/>
          <p:cNvSpPr>
            <a:spLocks noChangeShapeType="1"/>
          </p:cNvSpPr>
          <p:nvPr/>
        </p:nvSpPr>
        <p:spPr bwMode="auto">
          <a:xfrm>
            <a:off x="4067175" y="2492375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grpSp>
        <p:nvGrpSpPr>
          <p:cNvPr id="4115" name="Group 34"/>
          <p:cNvGrpSpPr>
            <a:grpSpLocks/>
          </p:cNvGrpSpPr>
          <p:nvPr/>
        </p:nvGrpSpPr>
        <p:grpSpPr bwMode="auto">
          <a:xfrm>
            <a:off x="3995738" y="2492375"/>
            <a:ext cx="1008062" cy="1079500"/>
            <a:chOff x="612" y="2024"/>
            <a:chExt cx="635" cy="680"/>
          </a:xfrm>
        </p:grpSpPr>
        <p:sp>
          <p:nvSpPr>
            <p:cNvPr id="4145" name="Oval 29"/>
            <p:cNvSpPr>
              <a:spLocks noChangeArrowheads="1"/>
            </p:cNvSpPr>
            <p:nvPr/>
          </p:nvSpPr>
          <p:spPr bwMode="auto">
            <a:xfrm>
              <a:off x="612" y="2614"/>
              <a:ext cx="91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146" name="Oval 30"/>
            <p:cNvSpPr>
              <a:spLocks noChangeArrowheads="1"/>
            </p:cNvSpPr>
            <p:nvPr/>
          </p:nvSpPr>
          <p:spPr bwMode="auto">
            <a:xfrm>
              <a:off x="1156" y="2024"/>
              <a:ext cx="91" cy="9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4147" name="Line 31"/>
            <p:cNvSpPr>
              <a:spLocks noChangeShapeType="1"/>
            </p:cNvSpPr>
            <p:nvPr/>
          </p:nvSpPr>
          <p:spPr bwMode="auto">
            <a:xfrm flipV="1">
              <a:off x="624" y="2048"/>
              <a:ext cx="544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endParaRPr lang="hu-HU"/>
            </a:p>
          </p:txBody>
        </p:sp>
        <p:sp>
          <p:nvSpPr>
            <p:cNvPr id="4148" name="Line 33"/>
            <p:cNvSpPr>
              <a:spLocks noChangeShapeType="1"/>
            </p:cNvSpPr>
            <p:nvPr/>
          </p:nvSpPr>
          <p:spPr bwMode="auto">
            <a:xfrm flipV="1">
              <a:off x="700" y="2076"/>
              <a:ext cx="544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endParaRPr lang="hu-HU"/>
            </a:p>
          </p:txBody>
        </p:sp>
      </p:grpSp>
      <p:sp>
        <p:nvSpPr>
          <p:cNvPr id="4116" name="Line 35"/>
          <p:cNvSpPr>
            <a:spLocks noChangeShapeType="1"/>
          </p:cNvSpPr>
          <p:nvPr/>
        </p:nvSpPr>
        <p:spPr bwMode="auto">
          <a:xfrm flipH="1">
            <a:off x="1331913" y="3500438"/>
            <a:ext cx="2663825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7" name="Line 36"/>
          <p:cNvSpPr>
            <a:spLocks noChangeShapeType="1"/>
          </p:cNvSpPr>
          <p:nvPr/>
        </p:nvSpPr>
        <p:spPr bwMode="auto">
          <a:xfrm flipH="1">
            <a:off x="1331913" y="2565400"/>
            <a:ext cx="3527425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18" name="Oval 37"/>
          <p:cNvSpPr>
            <a:spLocks noChangeArrowheads="1"/>
          </p:cNvSpPr>
          <p:nvPr/>
        </p:nvSpPr>
        <p:spPr bwMode="auto">
          <a:xfrm>
            <a:off x="1163638" y="2862263"/>
            <a:ext cx="331787" cy="350837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4119" name="Line 40"/>
          <p:cNvSpPr>
            <a:spLocks noChangeShapeType="1"/>
          </p:cNvSpPr>
          <p:nvPr/>
        </p:nvSpPr>
        <p:spPr bwMode="auto">
          <a:xfrm>
            <a:off x="1331913" y="2565400"/>
            <a:ext cx="0" cy="2873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0" name="Line 41"/>
          <p:cNvSpPr>
            <a:spLocks noChangeShapeType="1"/>
          </p:cNvSpPr>
          <p:nvPr/>
        </p:nvSpPr>
        <p:spPr bwMode="auto">
          <a:xfrm>
            <a:off x="1331913" y="3213100"/>
            <a:ext cx="0" cy="287338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1" name="Line 42"/>
          <p:cNvSpPr>
            <a:spLocks noChangeShapeType="1"/>
          </p:cNvSpPr>
          <p:nvPr/>
        </p:nvSpPr>
        <p:spPr bwMode="auto">
          <a:xfrm>
            <a:off x="1187450" y="3040063"/>
            <a:ext cx="28892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2" name="Line 43"/>
          <p:cNvSpPr>
            <a:spLocks noChangeShapeType="1"/>
          </p:cNvSpPr>
          <p:nvPr/>
        </p:nvSpPr>
        <p:spPr bwMode="auto">
          <a:xfrm>
            <a:off x="1908175" y="2420938"/>
            <a:ext cx="719138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3" name="Text Box 44"/>
          <p:cNvSpPr txBox="1">
            <a:spLocks noChangeArrowheads="1"/>
          </p:cNvSpPr>
          <p:nvPr/>
        </p:nvSpPr>
        <p:spPr bwMode="auto">
          <a:xfrm>
            <a:off x="2051050" y="2205038"/>
            <a:ext cx="2889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i="0">
                <a:solidFill>
                  <a:srgbClr val="0000CC"/>
                </a:solidFill>
                <a:latin typeface="Arial" charset="0"/>
              </a:rPr>
              <a:t>i</a:t>
            </a:r>
          </a:p>
        </p:txBody>
      </p:sp>
      <p:sp>
        <p:nvSpPr>
          <p:cNvPr id="4124" name="Text Box 45"/>
          <p:cNvSpPr txBox="1">
            <a:spLocks noChangeArrowheads="1"/>
          </p:cNvSpPr>
          <p:nvPr/>
        </p:nvSpPr>
        <p:spPr bwMode="auto">
          <a:xfrm>
            <a:off x="3203575" y="2924175"/>
            <a:ext cx="288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sz="1800" i="0">
                <a:solidFill>
                  <a:srgbClr val="00CC00"/>
                </a:solidFill>
                <a:latin typeface="Arial" charset="0"/>
              </a:rPr>
              <a:t>B</a:t>
            </a:r>
          </a:p>
        </p:txBody>
      </p:sp>
      <p:sp>
        <p:nvSpPr>
          <p:cNvPr id="4125" name="Line 46"/>
          <p:cNvSpPr>
            <a:spLocks noChangeShapeType="1"/>
          </p:cNvSpPr>
          <p:nvPr/>
        </p:nvSpPr>
        <p:spPr bwMode="auto">
          <a:xfrm>
            <a:off x="4572000" y="3068638"/>
            <a:ext cx="2232025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6" name="Line 47"/>
          <p:cNvSpPr>
            <a:spLocks noChangeShapeType="1"/>
          </p:cNvSpPr>
          <p:nvPr/>
        </p:nvSpPr>
        <p:spPr bwMode="auto">
          <a:xfrm>
            <a:off x="5003800" y="414972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7" name="Line 48"/>
          <p:cNvSpPr>
            <a:spLocks noChangeShapeType="1"/>
          </p:cNvSpPr>
          <p:nvPr/>
        </p:nvSpPr>
        <p:spPr bwMode="auto">
          <a:xfrm>
            <a:off x="5003800" y="4292600"/>
            <a:ext cx="6477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8" name="Line 49"/>
          <p:cNvSpPr>
            <a:spLocks noChangeShapeType="1"/>
          </p:cNvSpPr>
          <p:nvPr/>
        </p:nvSpPr>
        <p:spPr bwMode="auto">
          <a:xfrm>
            <a:off x="6804025" y="3068638"/>
            <a:ext cx="0" cy="1223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29" name="Line 50"/>
          <p:cNvSpPr>
            <a:spLocks noChangeShapeType="1"/>
          </p:cNvSpPr>
          <p:nvPr/>
        </p:nvSpPr>
        <p:spPr bwMode="auto">
          <a:xfrm>
            <a:off x="6300788" y="4292600"/>
            <a:ext cx="503237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0" name="Line 51"/>
          <p:cNvSpPr>
            <a:spLocks noChangeShapeType="1"/>
          </p:cNvSpPr>
          <p:nvPr/>
        </p:nvSpPr>
        <p:spPr bwMode="auto">
          <a:xfrm>
            <a:off x="5651500" y="42926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1" name="Line 52"/>
          <p:cNvSpPr>
            <a:spLocks noChangeShapeType="1"/>
          </p:cNvSpPr>
          <p:nvPr/>
        </p:nvSpPr>
        <p:spPr bwMode="auto">
          <a:xfrm>
            <a:off x="6300788" y="42926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2" name="Line 53"/>
          <p:cNvSpPr>
            <a:spLocks noChangeShapeType="1"/>
          </p:cNvSpPr>
          <p:nvPr/>
        </p:nvSpPr>
        <p:spPr bwMode="auto">
          <a:xfrm>
            <a:off x="5651500" y="4724400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3" name="Line 54"/>
          <p:cNvSpPr>
            <a:spLocks noChangeShapeType="1"/>
          </p:cNvSpPr>
          <p:nvPr/>
        </p:nvSpPr>
        <p:spPr bwMode="auto">
          <a:xfrm flipV="1">
            <a:off x="5795963" y="4652963"/>
            <a:ext cx="144462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4" name="Line 55"/>
          <p:cNvSpPr>
            <a:spLocks noChangeShapeType="1"/>
          </p:cNvSpPr>
          <p:nvPr/>
        </p:nvSpPr>
        <p:spPr bwMode="auto">
          <a:xfrm flipV="1">
            <a:off x="6084888" y="4724400"/>
            <a:ext cx="144462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5" name="Line 56"/>
          <p:cNvSpPr>
            <a:spLocks noChangeShapeType="1"/>
          </p:cNvSpPr>
          <p:nvPr/>
        </p:nvSpPr>
        <p:spPr bwMode="auto">
          <a:xfrm flipH="1" flipV="1">
            <a:off x="5795963" y="4724400"/>
            <a:ext cx="144462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6" name="Line 57"/>
          <p:cNvSpPr>
            <a:spLocks noChangeShapeType="1"/>
          </p:cNvSpPr>
          <p:nvPr/>
        </p:nvSpPr>
        <p:spPr bwMode="auto">
          <a:xfrm flipH="1" flipV="1">
            <a:off x="6084888" y="4652963"/>
            <a:ext cx="144462" cy="71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7" name="Text Box 58"/>
          <p:cNvSpPr txBox="1">
            <a:spLocks noChangeArrowheads="1"/>
          </p:cNvSpPr>
          <p:nvPr/>
        </p:nvSpPr>
        <p:spPr bwMode="auto">
          <a:xfrm>
            <a:off x="5867400" y="4365625"/>
            <a:ext cx="360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i="0">
                <a:solidFill>
                  <a:srgbClr val="FF3300"/>
                </a:solidFill>
                <a:latin typeface="Arial" charset="0"/>
              </a:rPr>
              <a:t>v</a:t>
            </a:r>
          </a:p>
        </p:txBody>
      </p:sp>
      <p:sp>
        <p:nvSpPr>
          <p:cNvPr id="4138" name="Line 59"/>
          <p:cNvSpPr>
            <a:spLocks noChangeShapeType="1"/>
          </p:cNvSpPr>
          <p:nvPr/>
        </p:nvSpPr>
        <p:spPr bwMode="auto">
          <a:xfrm>
            <a:off x="5795963" y="2997200"/>
            <a:ext cx="288925" cy="1444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39" name="Line 60"/>
          <p:cNvSpPr>
            <a:spLocks noChangeShapeType="1"/>
          </p:cNvSpPr>
          <p:nvPr/>
        </p:nvSpPr>
        <p:spPr bwMode="auto">
          <a:xfrm flipH="1">
            <a:off x="5795963" y="2997200"/>
            <a:ext cx="288925" cy="144463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40" name="Text Box 61"/>
          <p:cNvSpPr txBox="1">
            <a:spLocks noChangeArrowheads="1"/>
          </p:cNvSpPr>
          <p:nvPr/>
        </p:nvSpPr>
        <p:spPr bwMode="auto">
          <a:xfrm>
            <a:off x="5724525" y="2708275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sz="1800" i="0">
                <a:solidFill>
                  <a:srgbClr val="FF3300"/>
                </a:solidFill>
                <a:latin typeface="Arial" charset="0"/>
              </a:rPr>
              <a:t>f</a:t>
            </a:r>
          </a:p>
        </p:txBody>
      </p:sp>
      <p:sp>
        <p:nvSpPr>
          <p:cNvPr id="4141" name="Line 62"/>
          <p:cNvSpPr>
            <a:spLocks noChangeShapeType="1"/>
          </p:cNvSpPr>
          <p:nvPr/>
        </p:nvSpPr>
        <p:spPr bwMode="auto">
          <a:xfrm>
            <a:off x="4500563" y="3068638"/>
            <a:ext cx="50323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42" name="Line 63"/>
          <p:cNvSpPr>
            <a:spLocks noChangeShapeType="1"/>
          </p:cNvSpPr>
          <p:nvPr/>
        </p:nvSpPr>
        <p:spPr bwMode="auto">
          <a:xfrm flipH="1">
            <a:off x="4211638" y="2781300"/>
            <a:ext cx="523875" cy="5572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43" name="Line 64"/>
          <p:cNvSpPr>
            <a:spLocks noChangeShapeType="1"/>
          </p:cNvSpPr>
          <p:nvPr/>
        </p:nvSpPr>
        <p:spPr bwMode="auto">
          <a:xfrm>
            <a:off x="3676650" y="2509838"/>
            <a:ext cx="0" cy="1152525"/>
          </a:xfrm>
          <a:prstGeom prst="line">
            <a:avLst/>
          </a:prstGeom>
          <a:noFill/>
          <a:ln w="127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4144" name="Text Box 65"/>
          <p:cNvSpPr txBox="1">
            <a:spLocks noChangeArrowheads="1"/>
          </p:cNvSpPr>
          <p:nvPr/>
        </p:nvSpPr>
        <p:spPr bwMode="auto">
          <a:xfrm>
            <a:off x="4284663" y="2708275"/>
            <a:ext cx="215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sz="1800" i="0">
                <a:solidFill>
                  <a:srgbClr val="0000CC"/>
                </a:solidFill>
                <a:latin typeface="Arial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191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Az elektrodinamikus átalakító / 1</a:t>
            </a:r>
          </a:p>
        </p:txBody>
      </p:sp>
      <p:sp>
        <p:nvSpPr>
          <p:cNvPr id="5123" name="Rectangle 37"/>
          <p:cNvSpPr>
            <a:spLocks noChangeArrowheads="1"/>
          </p:cNvSpPr>
          <p:nvPr/>
        </p:nvSpPr>
        <p:spPr bwMode="auto">
          <a:xfrm>
            <a:off x="0" y="311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4" name="Object 36"/>
          <p:cNvGraphicFramePr>
            <a:graphicFrameLocks noChangeAspect="1"/>
          </p:cNvGraphicFramePr>
          <p:nvPr/>
        </p:nvGraphicFramePr>
        <p:xfrm>
          <a:off x="4616450" y="5373688"/>
          <a:ext cx="596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596900" imgH="812800" progId="Equation.DSMT4">
                  <p:embed/>
                </p:oleObj>
              </mc:Choice>
              <mc:Fallback>
                <p:oleObj name="Equation" r:id="rId3" imgW="5969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5373688"/>
                        <a:ext cx="5969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5" name="Group 6"/>
          <p:cNvGrpSpPr>
            <a:grpSpLocks/>
          </p:cNvGrpSpPr>
          <p:nvPr/>
        </p:nvGrpSpPr>
        <p:grpSpPr bwMode="auto">
          <a:xfrm>
            <a:off x="5476875" y="1997075"/>
            <a:ext cx="644525" cy="671513"/>
            <a:chOff x="2064" y="1207"/>
            <a:chExt cx="362" cy="363"/>
          </a:xfrm>
        </p:grpSpPr>
        <p:sp>
          <p:nvSpPr>
            <p:cNvPr id="5153" name="Rectangle 4"/>
            <p:cNvSpPr>
              <a:spLocks noChangeArrowheads="1"/>
            </p:cNvSpPr>
            <p:nvPr/>
          </p:nvSpPr>
          <p:spPr bwMode="auto">
            <a:xfrm>
              <a:off x="2154" y="1207"/>
              <a:ext cx="182" cy="36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Freeform 5"/>
            <p:cNvSpPr>
              <a:spLocks/>
            </p:cNvSpPr>
            <p:nvPr/>
          </p:nvSpPr>
          <p:spPr bwMode="auto">
            <a:xfrm>
              <a:off x="2064" y="1298"/>
              <a:ext cx="362" cy="182"/>
            </a:xfrm>
            <a:custGeom>
              <a:avLst/>
              <a:gdLst>
                <a:gd name="T0" fmla="*/ 0 w 362"/>
                <a:gd name="T1" fmla="*/ 182 h 182"/>
                <a:gd name="T2" fmla="*/ 362 w 362"/>
                <a:gd name="T3" fmla="*/ 0 h 182"/>
                <a:gd name="T4" fmla="*/ 362 w 362"/>
                <a:gd name="T5" fmla="*/ 182 h 182"/>
                <a:gd name="T6" fmla="*/ 0 w 362"/>
                <a:gd name="T7" fmla="*/ 0 h 182"/>
                <a:gd name="T8" fmla="*/ 0 w 362"/>
                <a:gd name="T9" fmla="*/ 182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" h="182">
                  <a:moveTo>
                    <a:pt x="0" y="182"/>
                  </a:moveTo>
                  <a:lnTo>
                    <a:pt x="362" y="0"/>
                  </a:lnTo>
                  <a:lnTo>
                    <a:pt x="362" y="182"/>
                  </a:lnTo>
                  <a:lnTo>
                    <a:pt x="0" y="0"/>
                  </a:lnTo>
                  <a:lnTo>
                    <a:pt x="0" y="182"/>
                  </a:lnTo>
                  <a:close/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5126" name="Freeform 8"/>
          <p:cNvSpPr>
            <a:spLocks/>
          </p:cNvSpPr>
          <p:nvPr/>
        </p:nvSpPr>
        <p:spPr bwMode="auto">
          <a:xfrm>
            <a:off x="4105275" y="1411288"/>
            <a:ext cx="1693863" cy="585787"/>
          </a:xfrm>
          <a:custGeom>
            <a:avLst/>
            <a:gdLst>
              <a:gd name="T0" fmla="*/ 2147483647 w 953"/>
              <a:gd name="T1" fmla="*/ 1082480787 h 317"/>
              <a:gd name="T2" fmla="*/ 2147483647 w 953"/>
              <a:gd name="T3" fmla="*/ 0 h 317"/>
              <a:gd name="T4" fmla="*/ 0 w 953"/>
              <a:gd name="T5" fmla="*/ 0 h 31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3" h="317">
                <a:moveTo>
                  <a:pt x="953" y="317"/>
                </a:moveTo>
                <a:lnTo>
                  <a:pt x="953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7" name="Freeform 9"/>
          <p:cNvSpPr>
            <a:spLocks/>
          </p:cNvSpPr>
          <p:nvPr/>
        </p:nvSpPr>
        <p:spPr bwMode="auto">
          <a:xfrm>
            <a:off x="4105275" y="2668588"/>
            <a:ext cx="1693863" cy="671512"/>
          </a:xfrm>
          <a:custGeom>
            <a:avLst/>
            <a:gdLst>
              <a:gd name="T0" fmla="*/ 2147483647 w 953"/>
              <a:gd name="T1" fmla="*/ 0 h 363"/>
              <a:gd name="T2" fmla="*/ 2147483647 w 953"/>
              <a:gd name="T3" fmla="*/ 1242226904 h 363"/>
              <a:gd name="T4" fmla="*/ 0 w 953"/>
              <a:gd name="T5" fmla="*/ 1242226904 h 3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3" h="363">
                <a:moveTo>
                  <a:pt x="953" y="0"/>
                </a:moveTo>
                <a:lnTo>
                  <a:pt x="953" y="363"/>
                </a:lnTo>
                <a:lnTo>
                  <a:pt x="0" y="363"/>
                </a:lnTo>
              </a:path>
            </a:pathLst>
          </a:cu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8" name="Oval 10"/>
          <p:cNvSpPr>
            <a:spLocks noChangeArrowheads="1"/>
          </p:cNvSpPr>
          <p:nvPr/>
        </p:nvSpPr>
        <p:spPr bwMode="auto">
          <a:xfrm>
            <a:off x="4017963" y="3287713"/>
            <a:ext cx="79375" cy="841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11"/>
          <p:cNvSpPr>
            <a:spLocks noChangeArrowheads="1"/>
          </p:cNvSpPr>
          <p:nvPr/>
        </p:nvSpPr>
        <p:spPr bwMode="auto">
          <a:xfrm>
            <a:off x="4017963" y="1365250"/>
            <a:ext cx="79375" cy="82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/>
        </p:nvSpPr>
        <p:spPr bwMode="auto">
          <a:xfrm>
            <a:off x="4024313" y="1914525"/>
            <a:ext cx="0" cy="92233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1" name="Line 13"/>
          <p:cNvSpPr>
            <a:spLocks noChangeShapeType="1"/>
          </p:cNvSpPr>
          <p:nvPr/>
        </p:nvSpPr>
        <p:spPr bwMode="auto">
          <a:xfrm>
            <a:off x="4749800" y="1243013"/>
            <a:ext cx="72707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2" name="Freeform 14"/>
          <p:cNvSpPr>
            <a:spLocks/>
          </p:cNvSpPr>
          <p:nvPr/>
        </p:nvSpPr>
        <p:spPr bwMode="auto">
          <a:xfrm>
            <a:off x="4832350" y="2333625"/>
            <a:ext cx="644525" cy="1760538"/>
          </a:xfrm>
          <a:custGeom>
            <a:avLst/>
            <a:gdLst>
              <a:gd name="T0" fmla="*/ 1144386985 w 363"/>
              <a:gd name="T1" fmla="*/ 0 h 952"/>
              <a:gd name="T2" fmla="*/ 0 w 363"/>
              <a:gd name="T3" fmla="*/ 0 h 952"/>
              <a:gd name="T4" fmla="*/ 0 w 363"/>
              <a:gd name="T5" fmla="*/ 2147483647 h 952"/>
              <a:gd name="T6" fmla="*/ 999368860 w 363"/>
              <a:gd name="T7" fmla="*/ 2147483647 h 9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3" h="952">
                <a:moveTo>
                  <a:pt x="363" y="0"/>
                </a:moveTo>
                <a:lnTo>
                  <a:pt x="0" y="0"/>
                </a:lnTo>
                <a:lnTo>
                  <a:pt x="0" y="952"/>
                </a:lnTo>
                <a:lnTo>
                  <a:pt x="317" y="952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3" name="Freeform 15"/>
          <p:cNvSpPr>
            <a:spLocks/>
          </p:cNvSpPr>
          <p:nvPr/>
        </p:nvSpPr>
        <p:spPr bwMode="auto">
          <a:xfrm>
            <a:off x="6121400" y="2333625"/>
            <a:ext cx="727075" cy="1760538"/>
          </a:xfrm>
          <a:custGeom>
            <a:avLst/>
            <a:gdLst>
              <a:gd name="T0" fmla="*/ 0 w 409"/>
              <a:gd name="T1" fmla="*/ 0 h 952"/>
              <a:gd name="T2" fmla="*/ 1292513583 w 409"/>
              <a:gd name="T3" fmla="*/ 0 h 952"/>
              <a:gd name="T4" fmla="*/ 1292513583 w 409"/>
              <a:gd name="T5" fmla="*/ 2147483647 h 952"/>
              <a:gd name="T6" fmla="*/ 287576828 w 409"/>
              <a:gd name="T7" fmla="*/ 2147483647 h 9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9" h="952">
                <a:moveTo>
                  <a:pt x="0" y="0"/>
                </a:moveTo>
                <a:lnTo>
                  <a:pt x="409" y="0"/>
                </a:lnTo>
                <a:lnTo>
                  <a:pt x="409" y="952"/>
                </a:lnTo>
                <a:lnTo>
                  <a:pt x="91" y="952"/>
                </a:ln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4" name="Oval 16"/>
          <p:cNvSpPr>
            <a:spLocks noChangeArrowheads="1"/>
          </p:cNvSpPr>
          <p:nvPr/>
        </p:nvSpPr>
        <p:spPr bwMode="auto">
          <a:xfrm>
            <a:off x="6194425" y="4030663"/>
            <a:ext cx="79375" cy="82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Oval 17"/>
          <p:cNvSpPr>
            <a:spLocks noChangeArrowheads="1"/>
          </p:cNvSpPr>
          <p:nvPr/>
        </p:nvSpPr>
        <p:spPr bwMode="auto">
          <a:xfrm>
            <a:off x="5427663" y="4043363"/>
            <a:ext cx="79375" cy="825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Line 18"/>
          <p:cNvSpPr>
            <a:spLocks noChangeShapeType="1"/>
          </p:cNvSpPr>
          <p:nvPr/>
        </p:nvSpPr>
        <p:spPr bwMode="auto">
          <a:xfrm flipH="1">
            <a:off x="4832350" y="2333625"/>
            <a:ext cx="158750" cy="1682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>
            <a:off x="4832350" y="3927475"/>
            <a:ext cx="158750" cy="1682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 flipH="1">
            <a:off x="6686550" y="3927475"/>
            <a:ext cx="160338" cy="1682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39" name="Line 21"/>
          <p:cNvSpPr>
            <a:spLocks noChangeShapeType="1"/>
          </p:cNvSpPr>
          <p:nvPr/>
        </p:nvSpPr>
        <p:spPr bwMode="auto">
          <a:xfrm>
            <a:off x="6686550" y="2333625"/>
            <a:ext cx="160338" cy="1682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0" name="Text Box 23"/>
          <p:cNvSpPr txBox="1">
            <a:spLocks noChangeArrowheads="1"/>
          </p:cNvSpPr>
          <p:nvPr/>
        </p:nvSpPr>
        <p:spPr bwMode="auto">
          <a:xfrm>
            <a:off x="4991100" y="908050"/>
            <a:ext cx="88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i="0">
                <a:solidFill>
                  <a:srgbClr val="0000CC"/>
                </a:solidFill>
                <a:latin typeface="Arial" charset="0"/>
              </a:rPr>
              <a:t>i</a:t>
            </a:r>
            <a:endParaRPr lang="hu-HU" i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5141" name="Line 26"/>
          <p:cNvSpPr>
            <a:spLocks noChangeShapeType="1"/>
          </p:cNvSpPr>
          <p:nvPr/>
        </p:nvSpPr>
        <p:spPr bwMode="auto">
          <a:xfrm>
            <a:off x="5476875" y="4179888"/>
            <a:ext cx="0" cy="585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2" name="Line 27"/>
          <p:cNvSpPr>
            <a:spLocks noChangeShapeType="1"/>
          </p:cNvSpPr>
          <p:nvPr/>
        </p:nvSpPr>
        <p:spPr bwMode="auto">
          <a:xfrm>
            <a:off x="6235700" y="4168775"/>
            <a:ext cx="0" cy="585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3" name="Line 28"/>
          <p:cNvSpPr>
            <a:spLocks noChangeShapeType="1"/>
          </p:cNvSpPr>
          <p:nvPr/>
        </p:nvSpPr>
        <p:spPr bwMode="auto">
          <a:xfrm>
            <a:off x="5476875" y="4430713"/>
            <a:ext cx="7254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4" name="Line 29"/>
          <p:cNvSpPr>
            <a:spLocks noChangeShapeType="1"/>
          </p:cNvSpPr>
          <p:nvPr/>
        </p:nvSpPr>
        <p:spPr bwMode="auto">
          <a:xfrm flipV="1">
            <a:off x="5557838" y="4348163"/>
            <a:ext cx="241300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5" name="Line 30"/>
          <p:cNvSpPr>
            <a:spLocks noChangeShapeType="1"/>
          </p:cNvSpPr>
          <p:nvPr/>
        </p:nvSpPr>
        <p:spPr bwMode="auto">
          <a:xfrm flipH="1" flipV="1">
            <a:off x="5878513" y="4348163"/>
            <a:ext cx="242887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6" name="Line 31"/>
          <p:cNvSpPr>
            <a:spLocks noChangeShapeType="1"/>
          </p:cNvSpPr>
          <p:nvPr/>
        </p:nvSpPr>
        <p:spPr bwMode="auto">
          <a:xfrm flipH="1" flipV="1">
            <a:off x="5557838" y="4430713"/>
            <a:ext cx="241300" cy="841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7" name="Line 32"/>
          <p:cNvSpPr>
            <a:spLocks noChangeShapeType="1"/>
          </p:cNvSpPr>
          <p:nvPr/>
        </p:nvSpPr>
        <p:spPr bwMode="auto">
          <a:xfrm flipV="1">
            <a:off x="5878513" y="4430713"/>
            <a:ext cx="242887" cy="841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48" name="Text Box 33"/>
          <p:cNvSpPr txBox="1">
            <a:spLocks noChangeArrowheads="1"/>
          </p:cNvSpPr>
          <p:nvPr/>
        </p:nvSpPr>
        <p:spPr bwMode="auto">
          <a:xfrm>
            <a:off x="5719763" y="4514850"/>
            <a:ext cx="403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hu-HU" i="0">
                <a:solidFill>
                  <a:srgbClr val="FF3300"/>
                </a:solidFill>
                <a:latin typeface="Arial" charset="0"/>
              </a:rPr>
              <a:t>v</a:t>
            </a:r>
          </a:p>
        </p:txBody>
      </p:sp>
      <p:sp>
        <p:nvSpPr>
          <p:cNvPr id="5149" name="Line 39"/>
          <p:cNvSpPr>
            <a:spLocks noChangeShapeType="1"/>
          </p:cNvSpPr>
          <p:nvPr/>
        </p:nvSpPr>
        <p:spPr bwMode="auto">
          <a:xfrm>
            <a:off x="6283325" y="2251075"/>
            <a:ext cx="320675" cy="1682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50" name="Line 40"/>
          <p:cNvSpPr>
            <a:spLocks noChangeShapeType="1"/>
          </p:cNvSpPr>
          <p:nvPr/>
        </p:nvSpPr>
        <p:spPr bwMode="auto">
          <a:xfrm flipH="1">
            <a:off x="6283325" y="2251075"/>
            <a:ext cx="320675" cy="1682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graphicFrame>
        <p:nvGraphicFramePr>
          <p:cNvPr id="5151" name="Object 43"/>
          <p:cNvGraphicFramePr>
            <a:graphicFrameLocks noChangeAspect="1"/>
          </p:cNvGraphicFramePr>
          <p:nvPr/>
        </p:nvGraphicFramePr>
        <p:xfrm>
          <a:off x="6369050" y="1484313"/>
          <a:ext cx="2667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2667000" imgH="990600" progId="Equation.DSMT4">
                  <p:embed/>
                </p:oleObj>
              </mc:Choice>
              <mc:Fallback>
                <p:oleObj name="Equation" r:id="rId5" imgW="2667000" imgH="990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0" y="1484313"/>
                        <a:ext cx="2667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2" name="Object 44"/>
          <p:cNvGraphicFramePr>
            <a:graphicFrameLocks noChangeAspect="1"/>
          </p:cNvGraphicFramePr>
          <p:nvPr/>
        </p:nvGraphicFramePr>
        <p:xfrm>
          <a:off x="755650" y="1628775"/>
          <a:ext cx="3162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7" imgW="3162300" imgH="1041400" progId="Equation.DSMT4">
                  <p:embed/>
                </p:oleObj>
              </mc:Choice>
              <mc:Fallback>
                <p:oleObj name="Equation" r:id="rId7" imgW="3162300" imgH="10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628775"/>
                        <a:ext cx="31623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4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Frekvenciamenet</a:t>
            </a: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2771775" y="1052513"/>
          <a:ext cx="34163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3416300" imgH="2032000" progId="Equation.DSMT4">
                  <p:embed/>
                </p:oleObj>
              </mc:Choice>
              <mc:Fallback>
                <p:oleObj name="Equation" r:id="rId3" imgW="3416300" imgH="2032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052513"/>
                        <a:ext cx="34163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Line 6"/>
          <p:cNvSpPr>
            <a:spLocks noChangeShapeType="1"/>
          </p:cNvSpPr>
          <p:nvPr/>
        </p:nvSpPr>
        <p:spPr bwMode="auto">
          <a:xfrm>
            <a:off x="2844800" y="6024563"/>
            <a:ext cx="410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endParaRPr lang="hu-HU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7021513" y="5953125"/>
            <a:ext cx="863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u-HU"/>
              <a:t>lg </a:t>
            </a:r>
            <a:r>
              <a:rPr lang="hu-HU">
                <a:sym typeface="Symbol" pitchFamily="18" charset="2"/>
              </a:rPr>
              <a:t>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2268538" y="3508375"/>
            <a:ext cx="8636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Ctr="1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hu-HU"/>
              <a:t>lg </a:t>
            </a:r>
            <a:r>
              <a:rPr lang="hu-HU" i="0">
                <a:sym typeface="Symbol" pitchFamily="18" charset="2"/>
              </a:rPr>
              <a:t></a:t>
            </a:r>
            <a:r>
              <a:rPr lang="hu-HU">
                <a:sym typeface="Symbol" pitchFamily="18" charset="2"/>
              </a:rPr>
              <a:t>H</a:t>
            </a:r>
            <a:r>
              <a:rPr lang="hu-HU" i="0">
                <a:sym typeface="Symbol" pitchFamily="18" charset="2"/>
              </a:rPr>
              <a:t></a:t>
            </a:r>
          </a:p>
        </p:txBody>
      </p:sp>
      <p:grpSp>
        <p:nvGrpSpPr>
          <p:cNvPr id="6151" name="Group 21"/>
          <p:cNvGrpSpPr>
            <a:grpSpLocks/>
          </p:cNvGrpSpPr>
          <p:nvPr/>
        </p:nvGrpSpPr>
        <p:grpSpPr bwMode="auto">
          <a:xfrm>
            <a:off x="3060700" y="3503613"/>
            <a:ext cx="3600450" cy="2805112"/>
            <a:chOff x="748" y="2341"/>
            <a:chExt cx="2268" cy="1767"/>
          </a:xfrm>
        </p:grpSpPr>
        <p:sp>
          <p:nvSpPr>
            <p:cNvPr id="6154" name="Line 5"/>
            <p:cNvSpPr>
              <a:spLocks noChangeShapeType="1"/>
            </p:cNvSpPr>
            <p:nvPr/>
          </p:nvSpPr>
          <p:spPr bwMode="auto">
            <a:xfrm flipV="1">
              <a:off x="748" y="2341"/>
              <a:ext cx="0" cy="17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endParaRPr lang="hu-HU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V="1">
              <a:off x="930" y="3022"/>
              <a:ext cx="362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1292" y="3022"/>
              <a:ext cx="409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839" y="3294"/>
              <a:ext cx="19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2245" y="3158"/>
              <a:ext cx="771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>
              <a:off x="1292" y="2795"/>
              <a:ext cx="0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60" name="Line 16"/>
            <p:cNvSpPr>
              <a:spLocks noChangeShapeType="1"/>
            </p:cNvSpPr>
            <p:nvPr/>
          </p:nvSpPr>
          <p:spPr bwMode="auto">
            <a:xfrm>
              <a:off x="2472" y="3158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auto">
            <a:xfrm>
              <a:off x="959" y="2795"/>
              <a:ext cx="2001" cy="817"/>
            </a:xfrm>
            <a:custGeom>
              <a:avLst/>
              <a:gdLst>
                <a:gd name="T0" fmla="*/ 15 w 2001"/>
                <a:gd name="T1" fmla="*/ 817 h 817"/>
                <a:gd name="T2" fmla="*/ 15 w 2001"/>
                <a:gd name="T3" fmla="*/ 771 h 817"/>
                <a:gd name="T4" fmla="*/ 106 w 2001"/>
                <a:gd name="T5" fmla="*/ 590 h 817"/>
                <a:gd name="T6" fmla="*/ 196 w 2001"/>
                <a:gd name="T7" fmla="*/ 408 h 817"/>
                <a:gd name="T8" fmla="*/ 287 w 2001"/>
                <a:gd name="T9" fmla="*/ 227 h 817"/>
                <a:gd name="T10" fmla="*/ 332 w 2001"/>
                <a:gd name="T11" fmla="*/ 0 h 817"/>
                <a:gd name="T12" fmla="*/ 378 w 2001"/>
                <a:gd name="T13" fmla="*/ 227 h 817"/>
                <a:gd name="T14" fmla="*/ 456 w 2001"/>
                <a:gd name="T15" fmla="*/ 383 h 817"/>
                <a:gd name="T16" fmla="*/ 504 w 2001"/>
                <a:gd name="T17" fmla="*/ 434 h 817"/>
                <a:gd name="T18" fmla="*/ 571 w 2001"/>
                <a:gd name="T19" fmla="*/ 475 h 817"/>
                <a:gd name="T20" fmla="*/ 693 w 2001"/>
                <a:gd name="T21" fmla="*/ 488 h 817"/>
                <a:gd name="T22" fmla="*/ 1368 w 2001"/>
                <a:gd name="T23" fmla="*/ 488 h 817"/>
                <a:gd name="T24" fmla="*/ 1469 w 2001"/>
                <a:gd name="T25" fmla="*/ 519 h 817"/>
                <a:gd name="T26" fmla="*/ 1561 w 2001"/>
                <a:gd name="T27" fmla="*/ 559 h 817"/>
                <a:gd name="T28" fmla="*/ 1734 w 2001"/>
                <a:gd name="T29" fmla="*/ 647 h 817"/>
                <a:gd name="T30" fmla="*/ 1842 w 2001"/>
                <a:gd name="T31" fmla="*/ 712 h 817"/>
                <a:gd name="T32" fmla="*/ 2001 w 2001"/>
                <a:gd name="T33" fmla="*/ 800 h 8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01" h="817">
                  <a:moveTo>
                    <a:pt x="15" y="817"/>
                  </a:moveTo>
                  <a:cubicBezTo>
                    <a:pt x="7" y="813"/>
                    <a:pt x="0" y="809"/>
                    <a:pt x="15" y="771"/>
                  </a:cubicBezTo>
                  <a:cubicBezTo>
                    <a:pt x="30" y="733"/>
                    <a:pt x="76" y="650"/>
                    <a:pt x="106" y="590"/>
                  </a:cubicBezTo>
                  <a:cubicBezTo>
                    <a:pt x="136" y="530"/>
                    <a:pt x="166" y="468"/>
                    <a:pt x="196" y="408"/>
                  </a:cubicBezTo>
                  <a:cubicBezTo>
                    <a:pt x="226" y="348"/>
                    <a:pt x="264" y="295"/>
                    <a:pt x="287" y="227"/>
                  </a:cubicBezTo>
                  <a:cubicBezTo>
                    <a:pt x="310" y="159"/>
                    <a:pt x="317" y="0"/>
                    <a:pt x="332" y="0"/>
                  </a:cubicBezTo>
                  <a:cubicBezTo>
                    <a:pt x="347" y="0"/>
                    <a:pt x="357" y="163"/>
                    <a:pt x="378" y="227"/>
                  </a:cubicBezTo>
                  <a:cubicBezTo>
                    <a:pt x="399" y="291"/>
                    <a:pt x="435" y="349"/>
                    <a:pt x="456" y="383"/>
                  </a:cubicBezTo>
                  <a:cubicBezTo>
                    <a:pt x="477" y="417"/>
                    <a:pt x="485" y="419"/>
                    <a:pt x="504" y="434"/>
                  </a:cubicBezTo>
                  <a:cubicBezTo>
                    <a:pt x="523" y="449"/>
                    <a:pt x="540" y="466"/>
                    <a:pt x="571" y="475"/>
                  </a:cubicBezTo>
                  <a:cubicBezTo>
                    <a:pt x="602" y="484"/>
                    <a:pt x="560" y="486"/>
                    <a:pt x="693" y="488"/>
                  </a:cubicBezTo>
                  <a:cubicBezTo>
                    <a:pt x="826" y="490"/>
                    <a:pt x="1239" y="483"/>
                    <a:pt x="1368" y="488"/>
                  </a:cubicBezTo>
                  <a:cubicBezTo>
                    <a:pt x="1497" y="493"/>
                    <a:pt x="1437" y="507"/>
                    <a:pt x="1469" y="519"/>
                  </a:cubicBezTo>
                  <a:cubicBezTo>
                    <a:pt x="1501" y="531"/>
                    <a:pt x="1517" y="538"/>
                    <a:pt x="1561" y="559"/>
                  </a:cubicBezTo>
                  <a:cubicBezTo>
                    <a:pt x="1605" y="580"/>
                    <a:pt x="1687" y="622"/>
                    <a:pt x="1734" y="647"/>
                  </a:cubicBezTo>
                  <a:cubicBezTo>
                    <a:pt x="1781" y="672"/>
                    <a:pt x="1797" y="686"/>
                    <a:pt x="1842" y="712"/>
                  </a:cubicBezTo>
                  <a:cubicBezTo>
                    <a:pt x="1887" y="738"/>
                    <a:pt x="1976" y="786"/>
                    <a:pt x="2001" y="800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/>
            <a:p>
              <a:endParaRPr lang="hu-HU"/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auto">
            <a:xfrm>
              <a:off x="1565" y="3158"/>
              <a:ext cx="816" cy="27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6163" name="Text Box 19"/>
            <p:cNvSpPr txBox="1">
              <a:spLocks noChangeArrowheads="1"/>
            </p:cNvSpPr>
            <p:nvPr/>
          </p:nvSpPr>
          <p:spPr bwMode="auto">
            <a:xfrm>
              <a:off x="1156" y="3974"/>
              <a:ext cx="22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hu-HU">
                  <a:sym typeface="Symbol" pitchFamily="18" charset="2"/>
                </a:rPr>
                <a:t></a:t>
              </a:r>
              <a:r>
                <a:rPr lang="hu-HU" baseline="-25000">
                  <a:sym typeface="Symbol" pitchFamily="18" charset="2"/>
                </a:rPr>
                <a:t>0</a:t>
              </a:r>
              <a:endParaRPr lang="hu-HU">
                <a:sym typeface="Symbol" pitchFamily="18" charset="2"/>
              </a:endParaRPr>
            </a:p>
          </p:txBody>
        </p:sp>
        <p:sp>
          <p:nvSpPr>
            <p:cNvPr id="6164" name="Text Box 20"/>
            <p:cNvSpPr txBox="1">
              <a:spLocks noChangeArrowheads="1"/>
            </p:cNvSpPr>
            <p:nvPr/>
          </p:nvSpPr>
          <p:spPr bwMode="auto">
            <a:xfrm>
              <a:off x="2336" y="3974"/>
              <a:ext cx="227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Ctr="1">
              <a:spAutoFit/>
            </a:bodyPr>
            <a:lstStyle>
              <a:lvl1pPr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hu-HU">
                  <a:sym typeface="Symbol" pitchFamily="18" charset="2"/>
                </a:rPr>
                <a:t></a:t>
              </a:r>
              <a:r>
                <a:rPr lang="hu-HU" baseline="-25000">
                  <a:sym typeface="Symbol" pitchFamily="18" charset="2"/>
                </a:rPr>
                <a:t>r</a:t>
              </a:r>
              <a:endParaRPr lang="hu-HU">
                <a:sym typeface="Symbol" pitchFamily="18" charset="2"/>
              </a:endParaRPr>
            </a:p>
          </p:txBody>
        </p:sp>
      </p:grpSp>
      <p:cxnSp>
        <p:nvCxnSpPr>
          <p:cNvPr id="3" name="Egyenes összekötő 2"/>
          <p:cNvCxnSpPr/>
          <p:nvPr/>
        </p:nvCxnSpPr>
        <p:spPr bwMode="auto">
          <a:xfrm flipH="1">
            <a:off x="2124075" y="1052513"/>
            <a:ext cx="4537075" cy="1871662"/>
          </a:xfrm>
          <a:prstGeom prst="line">
            <a:avLst/>
          </a:prstGeom>
          <a:ln/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 bwMode="auto">
          <a:xfrm flipH="1" flipV="1">
            <a:off x="2124075" y="765175"/>
            <a:ext cx="4689475" cy="2311400"/>
          </a:xfrm>
          <a:prstGeom prst="line">
            <a:avLst/>
          </a:prstGeom>
          <a:ln/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831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Hangszórófajták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76263"/>
          </a:xfrm>
        </p:spPr>
        <p:txBody>
          <a:bodyPr/>
          <a:lstStyle/>
          <a:p>
            <a:pPr eaLnBrk="1" hangingPunct="1"/>
            <a:r>
              <a:rPr lang="hu-HU" smtClean="0"/>
              <a:t>Mélyhangú (woofer)</a:t>
            </a:r>
          </a:p>
        </p:txBody>
      </p:sp>
      <p:pic>
        <p:nvPicPr>
          <p:cNvPr id="7172" name="Picture 4" descr="woo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25538"/>
            <a:ext cx="357346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41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Hangszórófajták / 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7921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smtClean="0"/>
              <a:t>Középhangú dómsugárzó                     Magashangú (tweeter)</a:t>
            </a:r>
          </a:p>
          <a:p>
            <a:pPr eaLnBrk="1" hangingPunct="1">
              <a:buFontTx/>
              <a:buNone/>
            </a:pPr>
            <a:r>
              <a:rPr lang="hu-HU" smtClean="0"/>
              <a:t>     (midrange)</a:t>
            </a:r>
          </a:p>
        </p:txBody>
      </p:sp>
      <p:pic>
        <p:nvPicPr>
          <p:cNvPr id="8196" name="Picture 4" descr="mid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33670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twe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76475"/>
            <a:ext cx="17970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33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Hangszórófajták / 3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Koaxiális (szélessávú)                                 Hangoszlop</a:t>
            </a:r>
          </a:p>
        </p:txBody>
      </p:sp>
      <p:pic>
        <p:nvPicPr>
          <p:cNvPr id="9220" name="Picture 4" descr="koaxiá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34766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oszl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2595563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9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Hangszórófajták / 3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4333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u-HU" smtClean="0"/>
              <a:t>Tölcséres hangszórók</a:t>
            </a:r>
          </a:p>
        </p:txBody>
      </p:sp>
      <p:pic>
        <p:nvPicPr>
          <p:cNvPr id="10244" name="Picture 4" descr="magastölc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34861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tolc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381635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9181"/>
      </p:ext>
    </p:extLst>
  </p:cSld>
  <p:clrMapOvr>
    <a:masterClrMapping/>
  </p:clrMapOvr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42</TotalTime>
  <Words>272</Words>
  <Application>Microsoft Office PowerPoint</Application>
  <PresentationFormat>Diavetítés a képernyőre (4:3 oldalarány)</PresentationFormat>
  <Paragraphs>86</Paragraphs>
  <Slides>25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7" baseType="lpstr">
      <vt:lpstr>HRSZ</vt:lpstr>
      <vt:lpstr>Equation</vt:lpstr>
      <vt:lpstr>Hangszórók, hangsugárzók </vt:lpstr>
      <vt:lpstr>A dinamikus hangszóró</vt:lpstr>
      <vt:lpstr>Az elektrodinamikus átalakító elve</vt:lpstr>
      <vt:lpstr>Az elektrodinamikus átalakító / 1</vt:lpstr>
      <vt:lpstr>Frekvenciamenet</vt:lpstr>
      <vt:lpstr>Hangszórófajták</vt:lpstr>
      <vt:lpstr>Hangszórófajták / 2</vt:lpstr>
      <vt:lpstr>Hangszórófajták / 3</vt:lpstr>
      <vt:lpstr>Hangszórófajták / 3 </vt:lpstr>
      <vt:lpstr>Hangszórók beépítése, hangdobozok típusai</vt:lpstr>
      <vt:lpstr>Hangsugárzók</vt:lpstr>
      <vt:lpstr>Hangsugárzók </vt:lpstr>
      <vt:lpstr>Hangsugárzók / 2</vt:lpstr>
      <vt:lpstr>Hangszórók jellemzői</vt:lpstr>
      <vt:lpstr>Frekvenciamenetek</vt:lpstr>
      <vt:lpstr>Hangváltó</vt:lpstr>
      <vt:lpstr>Frekvenciamenetek / 2</vt:lpstr>
      <vt:lpstr>Frekvenciamenetek összehasonlítása</vt:lpstr>
      <vt:lpstr>Iránykarakterisztikák / 1</vt:lpstr>
      <vt:lpstr>Iránykarakterisztikák / 2</vt:lpstr>
      <vt:lpstr>A vevőtér hatása</vt:lpstr>
      <vt:lpstr>A hangosítás alapelvei</vt:lpstr>
      <vt:lpstr>Hangsugárzók / 2</vt:lpstr>
      <vt:lpstr>Curvilinear array iránykarakterisztikái</vt:lpstr>
      <vt:lpstr>Egy kis rendszertechnika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16</cp:revision>
  <dcterms:created xsi:type="dcterms:W3CDTF">2013-02-08T13:47:53Z</dcterms:created>
  <dcterms:modified xsi:type="dcterms:W3CDTF">2013-03-31T23:37:50Z</dcterms:modified>
</cp:coreProperties>
</file>