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29.png" ContentType="image/png"/>
  <Override PartName="/ppt/media/image21.jpeg" ContentType="image/jpeg"/>
  <Override PartName="/ppt/media/image2.wmf" ContentType="image/x-wmf"/>
  <Override PartName="/ppt/media/image11.png" ContentType="image/png"/>
  <Override PartName="/ppt/media/image6.wmf" ContentType="image/x-wmf"/>
  <Override PartName="/ppt/media/image12.png" ContentType="image/png"/>
  <Override PartName="/ppt/media/image20.jpeg" ContentType="image/jpeg"/>
  <Override PartName="/ppt/media/image7.wmf" ContentType="image/x-wmf"/>
  <Override PartName="/ppt/media/image30.jpeg" ContentType="image/jpeg"/>
  <Override PartName="/ppt/media/image3.jpeg" ContentType="image/jpeg"/>
  <Override PartName="/ppt/media/image13.wmf" ContentType="image/x-wmf"/>
  <Override PartName="/ppt/media/image9.wmf" ContentType="image/x-wmf"/>
  <Override PartName="/ppt/media/image10.jpeg" ContentType="image/jpeg"/>
  <Override PartName="/ppt/media/image14.png" ContentType="image/png"/>
  <Override PartName="/ppt/media/image8.wmf" ContentType="image/x-wmf"/>
  <Override PartName="/ppt/media/image31.jpeg" ContentType="image/jpeg"/>
  <Override PartName="/ppt/media/image19.jpeg" ContentType="image/jpeg"/>
  <Override PartName="/ppt/media/image25.png" ContentType="image/png"/>
  <Override PartName="/ppt/media/image32.jpeg" ContentType="image/jpeg"/>
  <Override PartName="/ppt/media/image4.png" ContentType="image/png"/>
  <Override PartName="/ppt/media/image27.png" ContentType="image/png"/>
  <Override PartName="/ppt/media/image28.png" ContentType="image/png"/>
  <Override PartName="/ppt/media/image1.wmf" ContentType="image/x-wmf"/>
  <Override PartName="/ppt/media/image5.wmf" ContentType="image/x-wmf"/>
  <Override PartName="/ppt/media/image16.jpeg" ContentType="image/jpeg"/>
  <Override PartName="/ppt/media/image17.jpeg" ContentType="image/jpeg"/>
  <Override PartName="/ppt/media/image26.png" ContentType="image/png"/>
  <Override PartName="/ppt/media/image15.png" ContentType="image/png"/>
  <Override PartName="/ppt/media/image18.jpeg" ContentType="image/jpeg"/>
  <Override PartName="/ppt/media/image22.png" ContentType="image/png"/>
  <Override PartName="/ppt/media/image23.png" ContentType="image/png"/>
  <Override PartName="/ppt/media/image24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943BA2D-7DEB-43D0-A398-5A10849D2E5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1908335-317E-4728-8262-908E2639B82C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wmf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wmf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hu-HU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hu-HU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© </a:t>
            </a:r>
            <a:r>
              <a:rPr b="0" lang="en-US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2" name="Picture 5" descr=""/>
          <p:cNvPicPr/>
          <p:nvPr/>
        </p:nvPicPr>
        <p:blipFill>
          <a:blip r:embed="rId2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fld id="{B6E5F00C-D97B-4011-A0F6-B58854CDD4B7}" type="slidenum">
              <a:rPr b="0" lang="en-US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5" name="Picture 1" descr=""/>
          <p:cNvPicPr/>
          <p:nvPr/>
        </p:nvPicPr>
        <p:blipFill>
          <a:blip r:embed="rId3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pic>
        <p:nvPicPr>
          <p:cNvPr id="6" name="Picture 9" descr=""/>
          <p:cNvPicPr/>
          <p:nvPr/>
        </p:nvPicPr>
        <p:blipFill>
          <a:blip r:embed="rId4"/>
          <a:stretch/>
        </p:blipFill>
        <p:spPr>
          <a:xfrm>
            <a:off x="-12600" y="-12600"/>
            <a:ext cx="9168840" cy="2925000"/>
          </a:xfrm>
          <a:prstGeom prst="rect">
            <a:avLst/>
          </a:prstGeom>
          <a:ln>
            <a:noFill/>
          </a:ln>
        </p:spPr>
      </p:pic>
      <p:sp>
        <p:nvSpPr>
          <p:cNvPr id="7" name="CustomShape 5"/>
          <p:cNvSpPr/>
          <p:nvPr/>
        </p:nvSpPr>
        <p:spPr>
          <a:xfrm>
            <a:off x="8748720" y="574560"/>
            <a:ext cx="407160" cy="16740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Line 6"/>
          <p:cNvSpPr/>
          <p:nvPr/>
        </p:nvSpPr>
        <p:spPr>
          <a:xfrm flipV="1">
            <a:off x="776160" y="2912760"/>
            <a:ext cx="797220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9" name="Kép 34" descr="muegyetem"/>
          <p:cNvPicPr/>
          <p:nvPr/>
        </p:nvPicPr>
        <p:blipFill>
          <a:blip r:embed="rId5"/>
          <a:stretch/>
        </p:blipFill>
        <p:spPr>
          <a:xfrm>
            <a:off x="7552440" y="5978520"/>
            <a:ext cx="1399320" cy="391320"/>
          </a:xfrm>
          <a:prstGeom prst="rect">
            <a:avLst/>
          </a:prstGeom>
          <a:ln>
            <a:noFill/>
          </a:ln>
        </p:spPr>
      </p:pic>
      <p:sp>
        <p:nvSpPr>
          <p:cNvPr id="10" name="CustomShape 7"/>
          <p:cNvSpPr/>
          <p:nvPr/>
        </p:nvSpPr>
        <p:spPr>
          <a:xfrm>
            <a:off x="7552440" y="5316120"/>
            <a:ext cx="1399320" cy="576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Budapest, </a:t>
            </a:r>
            <a:br/>
            <a:fld id="{DF80C153-14BC-455D-B531-E502ED533258}" type="datetime1">
              <a:rPr b="0" lang="hu-HU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2021.10.20.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11" name="Picture 6" descr=""/>
          <p:cNvPicPr/>
          <p:nvPr/>
        </p:nvPicPr>
        <p:blipFill>
          <a:blip r:embed="rId6"/>
          <a:stretch/>
        </p:blipFill>
        <p:spPr>
          <a:xfrm>
            <a:off x="776160" y="574560"/>
            <a:ext cx="5586480" cy="1674000"/>
          </a:xfrm>
          <a:prstGeom prst="rect">
            <a:avLst/>
          </a:prstGeom>
          <a:ln>
            <a:noFill/>
          </a:ln>
        </p:spPr>
      </p:pic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hu-HU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hu-HU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© </a:t>
            </a:r>
            <a:r>
              <a:rPr b="0" lang="en-US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52" name="Picture 5" descr=""/>
          <p:cNvPicPr/>
          <p:nvPr/>
        </p:nvPicPr>
        <p:blipFill>
          <a:blip r:embed="rId2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5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fld id="{457DF8F7-B21A-45F2-90EA-11D56B67CC55}" type="slidenum">
              <a:rPr b="0" lang="en-US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55" name="Picture 1" descr=""/>
          <p:cNvPicPr/>
          <p:nvPr/>
        </p:nvPicPr>
        <p:blipFill>
          <a:blip r:embed="rId3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hu-HU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hu-HU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© </a:t>
            </a:r>
            <a:r>
              <a:rPr b="0" lang="en-US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6" name="Picture 5" descr=""/>
          <p:cNvPicPr/>
          <p:nvPr/>
        </p:nvPicPr>
        <p:blipFill>
          <a:blip r:embed="rId2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97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fld id="{DBF976E7-582B-4822-94F2-90A386BC1440}" type="slidenum">
              <a:rPr b="0" lang="en-US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pic>
        <p:nvPicPr>
          <p:cNvPr id="99" name="Picture 1" descr=""/>
          <p:cNvPicPr/>
          <p:nvPr/>
        </p:nvPicPr>
        <p:blipFill>
          <a:blip r:embed="rId3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pic>
        <p:nvPicPr>
          <p:cNvPr id="100" name="Picture 9" descr=""/>
          <p:cNvPicPr/>
          <p:nvPr/>
        </p:nvPicPr>
        <p:blipFill>
          <a:blip r:embed="rId4"/>
          <a:stretch/>
        </p:blipFill>
        <p:spPr>
          <a:xfrm>
            <a:off x="-12600" y="-12600"/>
            <a:ext cx="9168840" cy="2925000"/>
          </a:xfrm>
          <a:prstGeom prst="rect">
            <a:avLst/>
          </a:prstGeom>
          <a:ln>
            <a:noFill/>
          </a:ln>
        </p:spPr>
      </p:pic>
      <p:pic>
        <p:nvPicPr>
          <p:cNvPr id="101" name="Kép 34" descr="muegyetem"/>
          <p:cNvPicPr/>
          <p:nvPr/>
        </p:nvPicPr>
        <p:blipFill>
          <a:blip r:embed="rId5"/>
          <a:stretch/>
        </p:blipFill>
        <p:spPr>
          <a:xfrm>
            <a:off x="7388280" y="5872320"/>
            <a:ext cx="1399320" cy="39132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0" y="3767040"/>
            <a:ext cx="9154440" cy="273312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3" name="Kép 34" descr="muegyetem"/>
          <p:cNvPicPr/>
          <p:nvPr/>
        </p:nvPicPr>
        <p:blipFill>
          <a:blip r:embed="rId6"/>
          <a:stretch/>
        </p:blipFill>
        <p:spPr>
          <a:xfrm>
            <a:off x="7332840" y="3110040"/>
            <a:ext cx="1399320" cy="391320"/>
          </a:xfrm>
          <a:prstGeom prst="rect">
            <a:avLst/>
          </a:prstGeom>
          <a:ln>
            <a:noFill/>
          </a:ln>
        </p:spPr>
      </p:pic>
      <p:pic>
        <p:nvPicPr>
          <p:cNvPr id="104" name="Picture 6" descr=""/>
          <p:cNvPicPr/>
          <p:nvPr/>
        </p:nvPicPr>
        <p:blipFill>
          <a:blip r:embed="rId7"/>
          <a:stretch/>
        </p:blipFill>
        <p:spPr>
          <a:xfrm>
            <a:off x="917640" y="1952640"/>
            <a:ext cx="5168160" cy="1548720"/>
          </a:xfrm>
          <a:prstGeom prst="rect">
            <a:avLst/>
          </a:prstGeom>
          <a:ln>
            <a:noFill/>
          </a:ln>
        </p:spPr>
      </p:pic>
      <p:sp>
        <p:nvSpPr>
          <p:cNvPr id="10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76160" y="3083040"/>
            <a:ext cx="6552360" cy="93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GB" sz="2800" spc="-1" strike="noStrike">
                <a:solidFill>
                  <a:srgbClr val="b41020"/>
                </a:solidFill>
                <a:latin typeface="Arial"/>
                <a:ea typeface="ＭＳ Ｐゴシック"/>
              </a:rPr>
              <a:t>Acoustic Drone Detection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776160" y="4203000"/>
            <a:ext cx="6552360" cy="9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n-GB" sz="2200" spc="-1" strike="noStrike">
                <a:solidFill>
                  <a:srgbClr val="777679"/>
                </a:solidFill>
                <a:latin typeface="Arial"/>
                <a:ea typeface="ＭＳ Ｐゴシック"/>
              </a:rPr>
              <a:t>Subtitle and brief description of the presentation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776160" y="5316120"/>
            <a:ext cx="655236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GB" sz="2000" spc="-1" strike="noStrike">
                <a:solidFill>
                  <a:srgbClr val="871829"/>
                </a:solidFill>
                <a:latin typeface="Arial"/>
                <a:ea typeface="ＭＳ Ｐゴシック"/>
              </a:rPr>
              <a:t>P. Fiala, G. Firtha, P. Rucz, A.B. Nagy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776160" y="5779080"/>
            <a:ext cx="655236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ＭＳ Ｐゴシック"/>
              </a:rPr>
              <a:t>Department of Networked Systems and Services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hu-HU" sz="2000" spc="-1" strike="noStrike">
                <a:solidFill>
                  <a:srgbClr val="262626"/>
                </a:solidFill>
                <a:latin typeface="Arial"/>
                <a:ea typeface="ＭＳ Ｐゴシック"/>
              </a:rPr>
              <a:t>mail</a:t>
            </a:r>
            <a:r>
              <a:rPr b="0" lang="en-GB" sz="2000" spc="-1" strike="noStrike">
                <a:solidFill>
                  <a:srgbClr val="262626"/>
                </a:solidFill>
                <a:latin typeface="Arial"/>
                <a:ea typeface="ＭＳ Ｐゴシック"/>
              </a:rPr>
              <a:t>address</a:t>
            </a:r>
            <a:r>
              <a:rPr b="0" lang="hu-HU" sz="2000" spc="-1" strike="noStrike">
                <a:solidFill>
                  <a:srgbClr val="262626"/>
                </a:solidFill>
                <a:latin typeface="Arial"/>
                <a:ea typeface="ＭＳ Ｐゴシック"/>
              </a:rPr>
              <a:t>@hit.bme.hu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Project Background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69640" y="1230840"/>
            <a:ext cx="8580960" cy="51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GINOP-2.2.1-2017-00087</a:t>
            </a:r>
            <a:endParaRPr b="0" lang="en-US" sz="28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Development of a Complex Sensor System to Detect and Classify Unmanned Aerial Vehicles</a:t>
            </a:r>
            <a:endParaRPr b="0" lang="en-US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Participants</a:t>
            </a:r>
            <a:endParaRPr b="0" lang="en-US" sz="24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Military National Security Service (KNBSZ)</a:t>
            </a:r>
            <a:endParaRPr b="0" lang="en-US" sz="24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BME VIK: HVT, LAST</a:t>
            </a:r>
            <a:endParaRPr b="0" lang="en-US" sz="24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BME GPK: MOGI (Mechatronics Dept.)</a:t>
            </a:r>
            <a:endParaRPr b="0" lang="en-US" sz="24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Humansoft / 4iG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269640" y="5394960"/>
            <a:ext cx="1488240" cy="83664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2011680" y="5297760"/>
            <a:ext cx="2123280" cy="119412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4389120" y="5448600"/>
            <a:ext cx="3017160" cy="84528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4"/>
          <a:stretch/>
        </p:blipFill>
        <p:spPr>
          <a:xfrm>
            <a:off x="7589520" y="5029200"/>
            <a:ext cx="1302480" cy="130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Detection principles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69640" y="1230840"/>
            <a:ext cx="8580960" cy="51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Radio Source Localization – MNSS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RADAR, MicroDoppler – HVT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Optical Detection – MOGI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Multispectral Detection (heat) – MOGI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Acoustic Detection – LAST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Sensor fusion – 4iG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3911400" y="3703680"/>
            <a:ext cx="5232240" cy="266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Laboratory measurements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rcRect l="0" t="11092" r="22226" b="7419"/>
          <a:stretch/>
        </p:blipFill>
        <p:spPr>
          <a:xfrm>
            <a:off x="6675840" y="1188720"/>
            <a:ext cx="2284920" cy="201132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rcRect l="0" t="0" r="20001" b="4181"/>
          <a:stretch/>
        </p:blipFill>
        <p:spPr>
          <a:xfrm>
            <a:off x="6766560" y="3383640"/>
            <a:ext cx="2194200" cy="210240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182880" y="1119960"/>
            <a:ext cx="6294240" cy="354312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4"/>
          <a:stretch/>
        </p:blipFill>
        <p:spPr>
          <a:xfrm>
            <a:off x="3747600" y="4235040"/>
            <a:ext cx="3018600" cy="225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acoustic focusing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 rot="10800000">
            <a:off x="6035400" y="4754520"/>
            <a:ext cx="2960640" cy="166104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5854320" y="1828800"/>
            <a:ext cx="2832120" cy="280908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190080" y="1463040"/>
            <a:ext cx="5844600" cy="359676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6163920" y="1188720"/>
            <a:ext cx="261396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Cross Arrangement and its directivity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acoustic localization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1377720" y="1280160"/>
            <a:ext cx="6760080" cy="498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Hardware and software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263160" y="1210320"/>
            <a:ext cx="3851280" cy="369792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4925160" y="1280160"/>
            <a:ext cx="3944160" cy="196668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3537000" y="3200400"/>
            <a:ext cx="5285520" cy="320004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4"/>
          <a:srcRect l="0" t="0" r="10178" b="0"/>
          <a:stretch/>
        </p:blipFill>
        <p:spPr>
          <a:xfrm>
            <a:off x="4846320" y="3566160"/>
            <a:ext cx="3798360" cy="237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Test measurements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365760" y="1172880"/>
            <a:ext cx="8432640" cy="495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r>
              <a:rPr b="1" lang="en-GB" sz="2600" spc="-1" strike="noStrike" cap="all">
                <a:solidFill>
                  <a:srgbClr val="871829"/>
                </a:solidFill>
                <a:latin typeface="Arial"/>
                <a:ea typeface="ＭＳ Ｐゴシック"/>
              </a:rPr>
              <a:t>Final demonstration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648360" y="1188720"/>
            <a:ext cx="7946640" cy="529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Application>LibreOffice/6.4.7.2$Linux_X86_64 LibreOffice_project/40$Build-2</Application>
  <Words>48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2017-10-02T12:00:02Z</dcterms:created>
  <dc:creator>gabor</dc:creator>
  <dc:description/>
  <dc:language>en-US</dc:language>
  <cp:lastModifiedBy/>
  <cp:lastPrinted>2017-02-26T16:06:22Z</cp:lastPrinted>
  <dcterms:modified xsi:type="dcterms:W3CDTF">2021-10-20T14:04:48Z</dcterms:modified>
  <cp:revision>97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