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322" r:id="rId3"/>
    <p:sldId id="264" r:id="rId4"/>
    <p:sldId id="323" r:id="rId5"/>
    <p:sldId id="324" r:id="rId6"/>
    <p:sldId id="325" r:id="rId7"/>
    <p:sldId id="328" r:id="rId8"/>
    <p:sldId id="332" r:id="rId9"/>
    <p:sldId id="319" r:id="rId10"/>
    <p:sldId id="330" r:id="rId11"/>
    <p:sldId id="329" r:id="rId12"/>
    <p:sldId id="326" r:id="rId13"/>
    <p:sldId id="327" r:id="rId14"/>
    <p:sldId id="333" r:id="rId15"/>
  </p:sldIdLst>
  <p:sldSz cx="9144000" cy="6858000" type="screen4x3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BB4"/>
    <a:srgbClr val="871828"/>
    <a:srgbClr val="6D6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1"/>
    <p:restoredTop sz="94718"/>
  </p:normalViewPr>
  <p:slideViewPr>
    <p:cSldViewPr snapToGrid="0" snapToObjects="1">
      <p:cViewPr varScale="1">
        <p:scale>
          <a:sx n="112" d="100"/>
          <a:sy n="112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943BA2D-7DEB-43D0-A398-5A10849D2E5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79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70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46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90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9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82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40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11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71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12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12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Overview of Activities </a:t>
            </a:r>
            <a:r>
              <a:rPr lang="hu-HU" altLang="en-US"/>
              <a:t>of</a:t>
            </a:r>
            <a:r>
              <a:rPr lang="en-US" altLang="en-US"/>
              <a:t> the Department of Networked Systems and Services</a:t>
            </a: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BB90-850D-4B03-BAE6-7221B753A3E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4366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66267" y="95251"/>
            <a:ext cx="5785200" cy="844728"/>
          </a:xfrm>
          <a:prstGeom prst="rect">
            <a:avLst/>
          </a:prstGeom>
        </p:spPr>
        <p:txBody>
          <a:bodyPr anchor="b" anchorCtr="0"/>
          <a:lstStyle>
            <a:lvl1pPr algn="r">
              <a:defRPr sz="2600" b="1" cap="all" baseline="0">
                <a:solidFill>
                  <a:srgbClr val="871829"/>
                </a:solidFill>
              </a:defRPr>
            </a:lvl1pPr>
          </a:lstStyle>
          <a:p>
            <a:r>
              <a:rPr lang="hu-HU" noProof="0" dirty="0"/>
              <a:t>A FÓLIA CÍME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631" y="1230923"/>
            <a:ext cx="8581836" cy="513470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060968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© </a:t>
            </a:r>
            <a:r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2" name="Picture 5"/>
          <p:cNvPicPr/>
          <p:nvPr/>
        </p:nvPicPr>
        <p:blipFill>
          <a:blip r:embed="rId14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B6E5F00C-D97B-4011-A0F6-B58854CDD4B7}" type="slidenum"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 lang="en-US" sz="1000" b="0" strike="noStrike" spc="-1">
              <a:latin typeface="Arial"/>
            </a:endParaRPr>
          </a:p>
        </p:txBody>
      </p:sp>
      <p:pic>
        <p:nvPicPr>
          <p:cNvPr id="5" name="Picture 1"/>
          <p:cNvPicPr/>
          <p:nvPr/>
        </p:nvPicPr>
        <p:blipFill>
          <a:blip r:embed="rId15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pic>
        <p:nvPicPr>
          <p:cNvPr id="6" name="Picture 9"/>
          <p:cNvPicPr/>
          <p:nvPr/>
        </p:nvPicPr>
        <p:blipFill>
          <a:blip r:embed="rId16"/>
          <a:stretch/>
        </p:blipFill>
        <p:spPr>
          <a:xfrm>
            <a:off x="-12600" y="-12600"/>
            <a:ext cx="9168840" cy="2925000"/>
          </a:xfrm>
          <a:prstGeom prst="rect">
            <a:avLst/>
          </a:prstGeom>
          <a:ln>
            <a:noFill/>
          </a:ln>
        </p:spPr>
      </p:pic>
      <p:sp>
        <p:nvSpPr>
          <p:cNvPr id="7" name="CustomShape 5"/>
          <p:cNvSpPr/>
          <p:nvPr/>
        </p:nvSpPr>
        <p:spPr>
          <a:xfrm>
            <a:off x="8748720" y="574560"/>
            <a:ext cx="407160" cy="16740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Line 6"/>
          <p:cNvSpPr/>
          <p:nvPr/>
        </p:nvSpPr>
        <p:spPr>
          <a:xfrm flipV="1">
            <a:off x="776160" y="2912760"/>
            <a:ext cx="797220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9" name="Kép 34" descr="muegyetem"/>
          <p:cNvPicPr/>
          <p:nvPr/>
        </p:nvPicPr>
        <p:blipFill>
          <a:blip r:embed="rId17"/>
          <a:stretch/>
        </p:blipFill>
        <p:spPr>
          <a:xfrm>
            <a:off x="7552440" y="5978520"/>
            <a:ext cx="1399320" cy="391320"/>
          </a:xfrm>
          <a:prstGeom prst="rect">
            <a:avLst/>
          </a:prstGeom>
          <a:ln>
            <a:noFill/>
          </a:ln>
        </p:spPr>
      </p:pic>
      <p:sp>
        <p:nvSpPr>
          <p:cNvPr id="10" name="CustomShape 7"/>
          <p:cNvSpPr/>
          <p:nvPr/>
        </p:nvSpPr>
        <p:spPr>
          <a:xfrm>
            <a:off x="7552440" y="5316120"/>
            <a:ext cx="1399320" cy="57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Budapest, </a:t>
            </a:r>
            <a:br/>
            <a:fld id="{DF80C153-14BC-455D-B531-E502ED533258}" type="datetime1">
              <a:rPr lang="hu-HU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2021. 10. 21.</a:t>
            </a:fld>
            <a:endParaRPr lang="en-US" sz="1600" b="0" strike="noStrike" spc="-1">
              <a:latin typeface="Arial"/>
            </a:endParaRPr>
          </a:p>
        </p:txBody>
      </p:sp>
      <p:pic>
        <p:nvPicPr>
          <p:cNvPr id="11" name="Picture 6"/>
          <p:cNvPicPr/>
          <p:nvPr/>
        </p:nvPicPr>
        <p:blipFill>
          <a:blip r:embed="rId15"/>
          <a:stretch/>
        </p:blipFill>
        <p:spPr>
          <a:xfrm>
            <a:off x="776160" y="574560"/>
            <a:ext cx="5586480" cy="1674000"/>
          </a:xfrm>
          <a:prstGeom prst="rect">
            <a:avLst/>
          </a:prstGeom>
          <a:ln>
            <a:noFill/>
          </a:ln>
        </p:spPr>
      </p:pic>
      <p:sp>
        <p:nvSpPr>
          <p:cNvPr id="1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© </a:t>
            </a:r>
            <a:r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52" name="Picture 5"/>
          <p:cNvPicPr/>
          <p:nvPr/>
        </p:nvPicPr>
        <p:blipFill>
          <a:blip r:embed="rId16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53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457DF8F7-B21A-45F2-90EA-11D56B67CC55}" type="slidenum"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 lang="en-US" sz="1000" b="0" strike="noStrike" spc="-1">
              <a:latin typeface="Arial"/>
            </a:endParaRPr>
          </a:p>
        </p:txBody>
      </p:sp>
      <p:pic>
        <p:nvPicPr>
          <p:cNvPr id="55" name="Picture 1"/>
          <p:cNvPicPr/>
          <p:nvPr/>
        </p:nvPicPr>
        <p:blipFill>
          <a:blip r:embed="rId17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sp>
        <p:nvSpPr>
          <p:cNvPr id="5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76160" y="3083040"/>
            <a:ext cx="6552360" cy="93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en-GB" sz="2800" b="1" strike="noStrike" spc="-1" dirty="0">
                <a:solidFill>
                  <a:srgbClr val="B41020"/>
                </a:solidFill>
                <a:latin typeface="Arial"/>
                <a:ea typeface="ＭＳ Ｐゴシック"/>
              </a:rPr>
              <a:t>ANIMA project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776159" y="3658712"/>
            <a:ext cx="8008611" cy="9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en-GB" sz="2200" spc="-1" dirty="0">
                <a:solidFill>
                  <a:srgbClr val="777679"/>
                </a:solidFill>
                <a:ea typeface="ＭＳ Ｐゴシック"/>
              </a:rPr>
              <a:t>Aviation Noise Impact Management through novel Approaches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776160" y="5316120"/>
            <a:ext cx="65523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871829"/>
                </a:solidFill>
                <a:latin typeface="Arial"/>
                <a:ea typeface="ＭＳ Ｐゴシック"/>
              </a:rPr>
              <a:t>F</a:t>
            </a:r>
            <a:r>
              <a:rPr lang="en-GB" sz="2000" b="1" spc="-1" dirty="0">
                <a:solidFill>
                  <a:srgbClr val="871829"/>
                </a:solidFill>
                <a:ea typeface="ＭＳ Ｐゴシック"/>
              </a:rPr>
              <a:t>. Márki, P. </a:t>
            </a:r>
            <a:r>
              <a:rPr lang="en-GB" sz="2000" b="1" spc="-1" dirty="0" err="1">
                <a:solidFill>
                  <a:srgbClr val="871829"/>
                </a:solidFill>
                <a:ea typeface="ＭＳ Ｐゴシック"/>
              </a:rPr>
              <a:t>Rucz</a:t>
            </a:r>
            <a:r>
              <a:rPr lang="en-GB" sz="2000" b="1" spc="-1" dirty="0">
                <a:solidFill>
                  <a:srgbClr val="871829"/>
                </a:solidFill>
                <a:ea typeface="ＭＳ Ｐゴシック"/>
              </a:rPr>
              <a:t>, </a:t>
            </a:r>
            <a:r>
              <a:rPr lang="en-GB" sz="2000" b="1" strike="noStrike" spc="-1" dirty="0">
                <a:solidFill>
                  <a:srgbClr val="871829"/>
                </a:solidFill>
                <a:latin typeface="Arial"/>
                <a:ea typeface="ＭＳ Ｐゴシック"/>
              </a:rPr>
              <a:t>G. </a:t>
            </a:r>
            <a:r>
              <a:rPr lang="en-GB" sz="2000" b="1" strike="noStrike" spc="-1" dirty="0" err="1">
                <a:solidFill>
                  <a:srgbClr val="871829"/>
                </a:solidFill>
                <a:latin typeface="Arial"/>
                <a:ea typeface="ＭＳ Ｐゴシック"/>
              </a:rPr>
              <a:t>Firtha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776160" y="5779080"/>
            <a:ext cx="6552360" cy="7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GB" sz="2000" spc="-1" dirty="0">
                <a:solidFill>
                  <a:srgbClr val="262626"/>
                </a:solidFill>
                <a:ea typeface="ＭＳ Ｐゴシック"/>
              </a:rPr>
              <a:t>Budapest University of Technology and Economics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virtual community tool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5825-A9C0-CD4D-8F33-77FE41D6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00" y="1001"/>
            <a:ext cx="8578800" cy="68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7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virtual community tool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49CB5-AC11-9C46-B0FC-434F705C8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6" t="19670" r="32208" b="21495"/>
          <a:stretch/>
        </p:blipFill>
        <p:spPr>
          <a:xfrm>
            <a:off x="314130" y="1194815"/>
            <a:ext cx="8515741" cy="5286455"/>
          </a:xfrm>
          <a:prstGeom prst="rect">
            <a:avLst/>
          </a:prstGeom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A34F2E0A-C8EB-C84B-9100-6601393FCB99}"/>
              </a:ext>
            </a:extLst>
          </p:cNvPr>
          <p:cNvSpPr txBox="1">
            <a:spLocks/>
          </p:cNvSpPr>
          <p:nvPr/>
        </p:nvSpPr>
        <p:spPr>
          <a:xfrm>
            <a:off x="457200" y="1297446"/>
            <a:ext cx="8229600" cy="754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n w="25400">
                  <a:noFill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Effect on awakening based on sleep preference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8B7D1-1A1E-9849-B642-FEEC5CEE4989}"/>
              </a:ext>
            </a:extLst>
          </p:cNvPr>
          <p:cNvSpPr txBox="1"/>
          <p:nvPr/>
        </p:nvSpPr>
        <p:spPr>
          <a:xfrm>
            <a:off x="2793619" y="4344828"/>
            <a:ext cx="232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FDFF"/>
                </a:solidFill>
                <a:effectLst>
                  <a:glow rad="50800">
                    <a:schemeClr val="tx1"/>
                  </a:glow>
                </a:effectLst>
              </a:rPr>
              <a:t>Sleep from 22-06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FA510-7FB2-6245-85BE-ECCCB8E11551}"/>
              </a:ext>
            </a:extLst>
          </p:cNvPr>
          <p:cNvSpPr txBox="1"/>
          <p:nvPr/>
        </p:nvSpPr>
        <p:spPr>
          <a:xfrm>
            <a:off x="5838481" y="3198167"/>
            <a:ext cx="232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</a:rPr>
              <a:t>Sleep from 23-07</a:t>
            </a:r>
          </a:p>
        </p:txBody>
      </p:sp>
    </p:spTree>
    <p:extLst>
      <p:ext uri="{BB962C8B-B14F-4D97-AF65-F5344CB8AC3E}">
        <p14:creationId xmlns:p14="http://schemas.microsoft.com/office/powerpoint/2010/main" val="136532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virtual community tool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349A3-9C69-A648-AE21-CEC75A9A4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375" y="751893"/>
            <a:ext cx="9950750" cy="64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9761C03E-30DE-844F-A87D-DBBB0D98A6D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-12600" y="-12600"/>
            <a:ext cx="9168840" cy="2925000"/>
          </a:xfrm>
          <a:prstGeom prst="rect">
            <a:avLst/>
          </a:prstGeom>
          <a:ln>
            <a:noFill/>
          </a:ln>
        </p:spPr>
      </p:pic>
      <p:sp>
        <p:nvSpPr>
          <p:cNvPr id="8" name="CustomShape 2">
            <a:extLst>
              <a:ext uri="{FF2B5EF4-FFF2-40B4-BE49-F238E27FC236}">
                <a16:creationId xmlns:a16="http://schemas.microsoft.com/office/drawing/2014/main" id="{BB4A4CB7-9207-EB47-BA3F-43E5530B9E11}"/>
              </a:ext>
            </a:extLst>
          </p:cNvPr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0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 © </a:t>
            </a:r>
            <a:r>
              <a:rPr lang="en-US" sz="10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lang="en-US" sz="1000" b="0" strike="noStrike" spc="-1" dirty="0">
              <a:latin typeface="Arial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106B1846-667E-2645-8C3E-2EA6CAA097F9}"/>
              </a:ext>
            </a:extLst>
          </p:cNvPr>
          <p:cNvSpPr/>
          <p:nvPr/>
        </p:nvSpPr>
        <p:spPr>
          <a:xfrm>
            <a:off x="8748720" y="574560"/>
            <a:ext cx="407160" cy="1674000"/>
          </a:xfrm>
          <a:prstGeom prst="rect">
            <a:avLst/>
          </a:prstGeom>
          <a:solidFill>
            <a:srgbClr val="871829">
              <a:alpha val="40000"/>
            </a:srgb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E4FA516-B74F-3343-9320-8C95ACF8AEC0}"/>
              </a:ext>
            </a:extLst>
          </p:cNvPr>
          <p:cNvPicPr/>
          <p:nvPr/>
        </p:nvPicPr>
        <p:blipFill>
          <a:blip r:embed="rId3">
            <a:alphaModFix amt="40000"/>
          </a:blip>
          <a:stretch/>
        </p:blipFill>
        <p:spPr>
          <a:xfrm>
            <a:off x="776160" y="574560"/>
            <a:ext cx="5586480" cy="1674000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ACA499-C0DA-B646-9F4B-2F0E9A8DDB7E}"/>
              </a:ext>
            </a:extLst>
          </p:cNvPr>
          <p:cNvSpPr txBox="1"/>
          <p:nvPr/>
        </p:nvSpPr>
        <p:spPr>
          <a:xfrm>
            <a:off x="385531" y="2979211"/>
            <a:ext cx="8566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Bradley Hand" pitchFamily="2" charset="77"/>
                <a:cs typeface="Viner Hand ITC" panose="020F0502020204030204" pitchFamily="34" charset="0"/>
              </a:rPr>
              <a:t>Thank you for your attention !</a:t>
            </a:r>
          </a:p>
        </p:txBody>
      </p:sp>
      <p:sp>
        <p:nvSpPr>
          <p:cNvPr id="19" name="CustomShape 1">
            <a:extLst>
              <a:ext uri="{FF2B5EF4-FFF2-40B4-BE49-F238E27FC236}">
                <a16:creationId xmlns:a16="http://schemas.microsoft.com/office/drawing/2014/main" id="{FA22B69C-F5D4-4848-86F7-176DEE0D589D}"/>
              </a:ext>
            </a:extLst>
          </p:cNvPr>
          <p:cNvSpPr/>
          <p:nvPr/>
        </p:nvSpPr>
        <p:spPr>
          <a:xfrm>
            <a:off x="4189910" y="4042829"/>
            <a:ext cx="4193432" cy="23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en-GB" sz="3600" b="1" strike="noStrike" spc="-1" dirty="0">
                <a:solidFill>
                  <a:srgbClr val="667BB4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aboratory of</a:t>
            </a:r>
            <a:b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strike="noStrike" spc="-1" dirty="0">
                <a:solidFill>
                  <a:srgbClr val="667BB4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coustics and</a:t>
            </a:r>
            <a:b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spc="-1" dirty="0">
                <a:solidFill>
                  <a:srgbClr val="667BB4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2800" b="1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tudio</a:t>
            </a:r>
            <a:br>
              <a:rPr lang="en-GB" sz="2800" b="1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strike="noStrike" spc="-1" dirty="0">
                <a:solidFill>
                  <a:srgbClr val="667BB4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echnologies</a:t>
            </a:r>
            <a:endParaRPr lang="en-US" sz="2800" b="0" strike="noStrike" spc="-1" dirty="0">
              <a:solidFill>
                <a:srgbClr val="6D6E6D"/>
              </a:solidFill>
              <a:effectLst>
                <a:innerShdw blurRad="63500" dist="50800" dir="3600000">
                  <a:prstClr val="black">
                    <a:alpha val="50000"/>
                  </a:prst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6">
            <a:extLst>
              <a:ext uri="{FF2B5EF4-FFF2-40B4-BE49-F238E27FC236}">
                <a16:creationId xmlns:a16="http://schemas.microsoft.com/office/drawing/2014/main" id="{81AFA144-88EF-2E47-A71F-EC0081AB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95" y="4174460"/>
            <a:ext cx="2079171" cy="20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D3CFD9-4DD1-6A4A-8BC9-4B00D5116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15" b="271"/>
          <a:stretch/>
        </p:blipFill>
        <p:spPr>
          <a:xfrm>
            <a:off x="4584819" y="4459417"/>
            <a:ext cx="4421759" cy="197887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 err="1"/>
              <a:t>informations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269631" y="1534886"/>
            <a:ext cx="8581836" cy="41040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Duration: Oct. 2017 – Dec. 2021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22 partners from 11 countries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Cost: Overall: 7,4 M EUR, BME-HIT: 307 k EUR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Goal: make aircraft noise less annoying to airport residents!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4F6F1-10E5-1C4A-9A1F-D871B3A04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32"/>
          <a:stretch/>
        </p:blipFill>
        <p:spPr>
          <a:xfrm>
            <a:off x="114520" y="4662619"/>
            <a:ext cx="4421759" cy="1746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BC5C7-9B0C-EA42-890C-11CAE2CAC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78" y="1070609"/>
            <a:ext cx="32512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BME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AFBCB-F11F-EF43-BD66-22B52989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6023" y="2962056"/>
            <a:ext cx="5503805" cy="4622800"/>
          </a:xfrm>
          <a:prstGeom prst="rect">
            <a:avLst/>
          </a:prstGeom>
          <a:scene3d>
            <a:camera prst="isometricBottomDown">
              <a:rot lat="2123776" lon="18883146" rev="19190252"/>
            </a:camera>
            <a:lightRig rig="threePt" dir="t"/>
          </a:scene3d>
        </p:spPr>
      </p:pic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269631" y="1219068"/>
            <a:ext cx="8581836" cy="44198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Develop mobile application for pilot study on quality of life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Develop the Virtual Community Tool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309696-817A-8945-9E72-A599C4D62CC3}"/>
              </a:ext>
            </a:extLst>
          </p:cNvPr>
          <p:cNvGrpSpPr/>
          <p:nvPr/>
        </p:nvGrpSpPr>
        <p:grpSpPr>
          <a:xfrm>
            <a:off x="1492384" y="2128222"/>
            <a:ext cx="2048126" cy="1547602"/>
            <a:chOff x="6946304" y="1373520"/>
            <a:chExt cx="1669176" cy="11828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3615BF-8D06-5E4D-A646-D179745E6AC4}"/>
                </a:ext>
              </a:extLst>
            </p:cNvPr>
            <p:cNvSpPr txBox="1"/>
            <p:nvPr/>
          </p:nvSpPr>
          <p:spPr bwMode="auto">
            <a:xfrm>
              <a:off x="6946304" y="2274083"/>
              <a:ext cx="1669176" cy="28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r" eaLnBrk="0" hangingPunct="0">
                <a:spcBef>
                  <a:spcPct val="20000"/>
                </a:spcBef>
                <a:buClr>
                  <a:schemeClr val="tx1"/>
                </a:buClr>
              </a:pPr>
              <a:r>
                <a:rPr lang="hu-HU" i="0" dirty="0" err="1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Anima</a:t>
              </a:r>
              <a:r>
                <a:rPr lang="hu-HU" i="0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Research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CB3613-3E0F-DF46-ABE5-38A4FD2D5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634" b="12070"/>
            <a:stretch/>
          </p:blipFill>
          <p:spPr>
            <a:xfrm>
              <a:off x="7336458" y="1491421"/>
              <a:ext cx="888869" cy="687058"/>
            </a:xfrm>
            <a:prstGeom prst="rect">
              <a:avLst/>
            </a:prstGeom>
            <a:ln w="31750" cap="rnd" cmpd="sng">
              <a:noFill/>
            </a:ln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1A59558-10E9-F645-8100-9F8715AF9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0893" y="1373520"/>
              <a:ext cx="900000" cy="9000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70CD6C-12D4-2B49-A42B-7B40730D5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70" y="2247426"/>
            <a:ext cx="2246993" cy="8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2818C73-8900-D849-A283-345F912E9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65" y="2247426"/>
            <a:ext cx="2246993" cy="8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7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Animapp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200105" y="5099037"/>
            <a:ext cx="8581836" cy="131560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Original launch 2019 -&gt; shifted to 2020 Covid ’19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Study has been performed around Heathrow &amp; Ljubljana airports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Data cleaning, packaging + acoustics data generation in progress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5F70F8-B280-6D49-B007-BB261AB0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776" y="1174043"/>
            <a:ext cx="2017247" cy="3580613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27E369-ACBF-5445-8698-3F7737018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499" y="1176256"/>
            <a:ext cx="2016000" cy="357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DF4BF5-4EC1-6A4B-9B9D-8996AC34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974" y="1176256"/>
            <a:ext cx="2016000" cy="357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D94F3-1C98-094D-B9BF-F82AB0CDC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" y="1168864"/>
            <a:ext cx="2016000" cy="35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virtual community tool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0AF51-FEF3-2947-BE27-5F5AA2DEF847}"/>
              </a:ext>
            </a:extLst>
          </p:cNvPr>
          <p:cNvSpPr txBox="1"/>
          <p:nvPr/>
        </p:nvSpPr>
        <p:spPr>
          <a:xfrm>
            <a:off x="36576" y="1377696"/>
            <a:ext cx="9089411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Noise modelling software compute only acoustics,</a:t>
            </a:r>
            <a:br>
              <a:rPr lang="en-GB" sz="2400" dirty="0"/>
            </a:br>
            <a:r>
              <a:rPr lang="en-GB" sz="2400" dirty="0"/>
              <a:t>	 typically long-term averaged metrics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Change of</a:t>
            </a:r>
            <a:br>
              <a:rPr lang="en-GB" sz="2400" dirty="0"/>
            </a:br>
            <a:r>
              <a:rPr lang="en-GB" sz="2400" dirty="0"/>
              <a:t>   amount of traffic, fleet composition, runway usage etc difficult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Need for a tool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dirty="0"/>
              <a:t>computing indicators nearer to people’s experience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dirty="0"/>
              <a:t>easy to analyse scenarios -&gt; users not only experts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dirty="0"/>
              <a:t>data generated understandable by airport residents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dirty="0"/>
              <a:t>especially helpful for less experienced countries</a:t>
            </a:r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53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virtual community tool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45E2E3-9731-F144-BF1D-4E20E85CA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" y="95400"/>
            <a:ext cx="9023438" cy="6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2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virtual community tool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9E2EB-3940-6241-8E7C-4302B6D68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3" y="0"/>
            <a:ext cx="8580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virtual community tool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567AD-C828-6143-9094-357931233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3" y="0"/>
            <a:ext cx="8580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virtual community tool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60143-4D03-A543-8B87-E77099A10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3" y="0"/>
            <a:ext cx="8580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1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242</Words>
  <Application>Microsoft Macintosh PowerPoint</Application>
  <PresentationFormat>On-screen Show (4:3)</PresentationFormat>
  <Paragraphs>53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Bradley Hand</vt:lpstr>
      <vt:lpstr>Symbol</vt:lpstr>
      <vt:lpstr>Times New Roman</vt:lpstr>
      <vt:lpstr>Verdana</vt:lpstr>
      <vt:lpstr>Wingdings</vt:lpstr>
      <vt:lpstr>Office Theme</vt:lpstr>
      <vt:lpstr>Office Theme</vt:lpstr>
      <vt:lpstr>PowerPoint Presentation</vt:lpstr>
      <vt:lpstr>Key informations</vt:lpstr>
      <vt:lpstr>BME Tasks</vt:lpstr>
      <vt:lpstr>Animapp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gabor</dc:creator>
  <dc:description/>
  <cp:lastModifiedBy>Márki Ferenc</cp:lastModifiedBy>
  <cp:revision>142</cp:revision>
  <cp:lastPrinted>2017-02-26T16:06:22Z</cp:lastPrinted>
  <dcterms:created xsi:type="dcterms:W3CDTF">2017-10-02T12:00:02Z</dcterms:created>
  <dcterms:modified xsi:type="dcterms:W3CDTF">2021-10-21T00:36:48Z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