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2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9" r:id="rId34"/>
    <p:sldId id="330" r:id="rId35"/>
    <p:sldId id="331" r:id="rId36"/>
    <p:sldId id="322" r:id="rId37"/>
    <p:sldId id="332" r:id="rId38"/>
    <p:sldId id="323" r:id="rId39"/>
    <p:sldId id="325" r:id="rId40"/>
    <p:sldId id="326" r:id="rId41"/>
    <p:sldId id="327" r:id="rId42"/>
    <p:sldId id="328" r:id="rId4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D4871F-3434-44BC-A820-529A96277D0A}" type="slidenum">
              <a:rPr lang="hu-HU"/>
              <a:pPr eaLnBrk="1" hangingPunct="1"/>
              <a:t>18</a:t>
            </a:fld>
            <a:endParaRPr lang="hu-H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FF00B8-4F47-4627-9584-F0D83F197200}" type="slidenum">
              <a:rPr lang="hu-HU"/>
              <a:pPr eaLnBrk="1" hangingPunct="1"/>
              <a:t>27</a:t>
            </a:fld>
            <a:endParaRPr lang="hu-H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92806F-BC29-4C8F-B8B5-EF9F73C7CF4E}" type="slidenum">
              <a:rPr lang="hu-HU"/>
              <a:pPr eaLnBrk="1" hangingPunct="1"/>
              <a:t>28</a:t>
            </a:fld>
            <a:endParaRPr lang="hu-H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747FACB-7B28-468F-B939-77D203B3B65C}" type="slidenum">
              <a:rPr lang="hu-HU"/>
              <a:pPr eaLnBrk="1" hangingPunct="1"/>
              <a:t>29</a:t>
            </a:fld>
            <a:endParaRPr lang="hu-H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43D34A-B9A8-45B7-B44D-8E5B57562A10}" type="slidenum">
              <a:rPr lang="hu-HU"/>
              <a:pPr eaLnBrk="1" hangingPunct="1"/>
              <a:t>30</a:t>
            </a:fld>
            <a:endParaRPr lang="hu-H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66BB80-92C4-4966-AD92-E707CBD5D634}" type="slidenum">
              <a:rPr lang="hu-HU"/>
              <a:pPr eaLnBrk="1" hangingPunct="1"/>
              <a:t>31</a:t>
            </a:fld>
            <a:endParaRPr lang="hu-H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8010E7-4488-45BA-94E9-302ED5512C15}" type="slidenum">
              <a:rPr lang="en-GB" sz="1200">
                <a:latin typeface="Times New Roman" pitchFamily="18" charset="0"/>
              </a:rPr>
              <a:pPr/>
              <a:t>33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3B5A27-C705-42ED-8F08-2B1868A57903}" type="slidenum">
              <a:rPr lang="en-GB" sz="1200">
                <a:latin typeface="Times New Roman" pitchFamily="18" charset="0"/>
              </a:rPr>
              <a:pPr/>
              <a:t>34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D4B437-1A05-49E8-9B4C-92E8528EB743}" type="slidenum">
              <a:rPr lang="hu-HU"/>
              <a:pPr eaLnBrk="1" hangingPunct="1"/>
              <a:t>19</a:t>
            </a:fld>
            <a:endParaRPr lang="hu-H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800673-C01D-41CF-ADFE-A08D32A65557}" type="slidenum">
              <a:rPr lang="hu-HU"/>
              <a:pPr eaLnBrk="1" hangingPunct="1"/>
              <a:t>20</a:t>
            </a:fld>
            <a:endParaRPr lang="hu-H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16AD82-33E4-4E32-AFF2-C2DEE857C8E9}" type="slidenum">
              <a:rPr lang="hu-HU"/>
              <a:pPr eaLnBrk="1" hangingPunct="1"/>
              <a:t>21</a:t>
            </a:fld>
            <a:endParaRPr lang="hu-H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B89E7A-DE7B-4CF6-81B9-0D5CAA15870F}" type="slidenum">
              <a:rPr lang="hu-HU"/>
              <a:pPr eaLnBrk="1" hangingPunct="1"/>
              <a:t>22</a:t>
            </a:fld>
            <a:endParaRPr lang="hu-H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5F6786-1109-4345-A215-428C10CE3488}" type="slidenum">
              <a:rPr lang="hu-HU"/>
              <a:pPr eaLnBrk="1" hangingPunct="1"/>
              <a:t>23</a:t>
            </a:fld>
            <a:endParaRPr lang="hu-H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465AB7-9065-4C63-A6BA-6931A22864B8}" type="slidenum">
              <a:rPr lang="hu-HU"/>
              <a:pPr eaLnBrk="1" hangingPunct="1"/>
              <a:t>24</a:t>
            </a:fld>
            <a:endParaRPr lang="hu-H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6E6A1D-E620-4417-B131-3C9DA4B2806B}" type="slidenum">
              <a:rPr lang="hu-HU"/>
              <a:pPr eaLnBrk="1" hangingPunct="1"/>
              <a:t>25</a:t>
            </a:fld>
            <a:endParaRPr lang="hu-H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0BF913-AF43-456D-96F4-AC374C20CA07}" type="slidenum">
              <a:rPr lang="hu-HU"/>
              <a:pPr eaLnBrk="1" hangingPunct="1"/>
              <a:t>26</a:t>
            </a:fld>
            <a:endParaRPr lang="hu-H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2014. szeptember 23.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BFAD-7AFB-4C93-BBAB-F1EC7FBDD1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22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FCDB0-7A5F-40AD-9360-1896D39707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978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OKTATAS\Kommunikacio\tananyag\Bemutatok\Hangtani_alapok\TacomaNarrowsBridge.mpg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5.jpe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Study</a:t>
            </a:r>
            <a:r>
              <a:rPr lang="hu-HU" dirty="0" smtClean="0"/>
              <a:t> </a:t>
            </a:r>
            <a:r>
              <a:rPr lang="hu-HU" dirty="0" err="1" smtClean="0"/>
              <a:t>aid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of </a:t>
            </a:r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Acoustics</a:t>
            </a:r>
            <a:r>
              <a:rPr lang="hu-HU" dirty="0" smtClean="0"/>
              <a:t> </a:t>
            </a:r>
          </a:p>
          <a:p>
            <a:r>
              <a:rPr lang="hu-HU" dirty="0" smtClean="0"/>
              <a:t>VIHIA 000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The </a:t>
            </a:r>
            <a:r>
              <a:rPr lang="hu-HU" dirty="0" err="1" smtClean="0"/>
              <a:t>characteristics</a:t>
            </a:r>
            <a:r>
              <a:rPr lang="hu-HU" dirty="0" smtClean="0"/>
              <a:t> of </a:t>
            </a:r>
            <a:r>
              <a:rPr lang="hu-HU" dirty="0" err="1" smtClean="0"/>
              <a:t>sounds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</a:t>
            </a: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synthesis</a:t>
            </a: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sounds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Fülöp </a:t>
            </a:r>
            <a:r>
              <a:rPr lang="hu-HU" i="0" kern="0" dirty="0" err="1" smtClean="0">
                <a:latin typeface="+mn-lt"/>
              </a:rPr>
              <a:t>Augusztinovicz</a:t>
            </a:r>
            <a:r>
              <a:rPr lang="hu-HU" i="0" kern="0" dirty="0" smtClean="0">
                <a:latin typeface="+mn-lt"/>
              </a:rPr>
              <a:t/>
            </a:r>
            <a:br>
              <a:rPr lang="hu-HU" i="0" kern="0" dirty="0" smtClean="0">
                <a:latin typeface="+mn-lt"/>
              </a:rPr>
            </a:br>
            <a:r>
              <a:rPr lang="hu-HU" i="0" kern="0" dirty="0" smtClean="0">
                <a:latin typeface="+mn-lt"/>
              </a:rPr>
              <a:t>professor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 err="1" smtClean="0">
                <a:latin typeface="+mn-lt"/>
              </a:rPr>
              <a:t>Dept</a:t>
            </a:r>
            <a:r>
              <a:rPr lang="hu-HU" sz="1600" i="0" kern="0" dirty="0" smtClean="0">
                <a:latin typeface="+mn-lt"/>
              </a:rPr>
              <a:t>. of </a:t>
            </a:r>
            <a:r>
              <a:rPr lang="hu-HU" sz="1600" i="0" kern="0" dirty="0" err="1" smtClean="0">
                <a:latin typeface="+mn-lt"/>
              </a:rPr>
              <a:t>Networked</a:t>
            </a:r>
            <a:r>
              <a:rPr lang="hu-HU" sz="1600" i="0" kern="0" dirty="0" smtClean="0">
                <a:latin typeface="+mn-lt"/>
              </a:rPr>
              <a:t> Systems and </a:t>
            </a:r>
            <a:r>
              <a:rPr lang="hu-HU" sz="1600" i="0" kern="0" dirty="0" err="1" smtClean="0">
                <a:latin typeface="+mn-lt"/>
              </a:rPr>
              <a:t>Services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pic>
        <p:nvPicPr>
          <p:cNvPr id="11268" name="Picture 4" descr="haromszo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52000" y="87086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9pPr>
          </a:lstStyle>
          <a:p>
            <a:r>
              <a:rPr lang="hu-HU" kern="0" dirty="0" err="1" smtClean="0"/>
              <a:t>Another</a:t>
            </a:r>
            <a:r>
              <a:rPr lang="hu-HU" kern="0" dirty="0" smtClean="0"/>
              <a:t> </a:t>
            </a:r>
            <a:r>
              <a:rPr lang="hu-HU" kern="0" dirty="0" err="1" smtClean="0"/>
              <a:t>example</a:t>
            </a:r>
            <a:r>
              <a:rPr lang="hu-HU" kern="0" dirty="0" smtClean="0"/>
              <a:t>: </a:t>
            </a:r>
            <a:r>
              <a:rPr lang="hu-HU" kern="0" dirty="0" err="1" smtClean="0"/>
              <a:t>the</a:t>
            </a:r>
            <a:r>
              <a:rPr lang="hu-HU" kern="0" dirty="0" smtClean="0"/>
              <a:t> </a:t>
            </a:r>
            <a:r>
              <a:rPr lang="hu-HU" kern="0" dirty="0" err="1" smtClean="0"/>
              <a:t>sawtooth</a:t>
            </a:r>
            <a:r>
              <a:rPr lang="hu-HU" kern="0" dirty="0" smtClean="0"/>
              <a:t> </a:t>
            </a:r>
            <a:r>
              <a:rPr lang="hu-HU" kern="0" dirty="0" err="1" smtClean="0"/>
              <a:t>wave</a:t>
            </a:r>
            <a:endParaRPr lang="de-DE" kern="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0675" y="1068389"/>
            <a:ext cx="8597900" cy="608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9pPr>
          </a:lstStyle>
          <a:p>
            <a:r>
              <a:rPr lang="hu-HU" kern="0" dirty="0" smtClean="0"/>
              <a:t>The </a:t>
            </a:r>
            <a:r>
              <a:rPr lang="hu-HU" kern="0" dirty="0" err="1" smtClean="0"/>
              <a:t>fundamental</a:t>
            </a: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3258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2292" name="Picture 4" descr="haromszo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00017"/>
              </p:ext>
            </p:extLst>
          </p:nvPr>
        </p:nvGraphicFramePr>
        <p:xfrm>
          <a:off x="7164388" y="2924175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24175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68414" y="32657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9pPr>
          </a:lstStyle>
          <a:p>
            <a:r>
              <a:rPr lang="hu-HU" kern="0" dirty="0" err="1" smtClean="0"/>
              <a:t>Another</a:t>
            </a:r>
            <a:r>
              <a:rPr lang="hu-HU" kern="0" dirty="0" smtClean="0"/>
              <a:t> </a:t>
            </a:r>
            <a:r>
              <a:rPr lang="hu-HU" kern="0" dirty="0" err="1" smtClean="0"/>
              <a:t>example</a:t>
            </a:r>
            <a:r>
              <a:rPr lang="hu-HU" kern="0" dirty="0" smtClean="0"/>
              <a:t>: </a:t>
            </a:r>
            <a:r>
              <a:rPr lang="hu-HU" kern="0" dirty="0" err="1" smtClean="0"/>
              <a:t>the</a:t>
            </a:r>
            <a:r>
              <a:rPr lang="hu-HU" kern="0" dirty="0" smtClean="0"/>
              <a:t> </a:t>
            </a:r>
            <a:r>
              <a:rPr lang="hu-HU" kern="0" dirty="0" err="1" smtClean="0"/>
              <a:t>sawtooth</a:t>
            </a:r>
            <a:r>
              <a:rPr lang="hu-HU" kern="0" dirty="0" smtClean="0"/>
              <a:t> </a:t>
            </a:r>
            <a:r>
              <a:rPr lang="hu-HU" kern="0" dirty="0" err="1" smtClean="0"/>
              <a:t>wave</a:t>
            </a:r>
            <a:endParaRPr lang="de-DE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0675" y="1068389"/>
            <a:ext cx="8597900" cy="608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9pPr>
          </a:lstStyle>
          <a:p>
            <a:r>
              <a:rPr lang="hu-HU" kern="0" dirty="0" smtClean="0"/>
              <a:t>The </a:t>
            </a:r>
            <a:r>
              <a:rPr lang="hu-HU" kern="0" dirty="0" err="1" smtClean="0"/>
              <a:t>first</a:t>
            </a:r>
            <a:r>
              <a:rPr lang="hu-HU" kern="0" dirty="0" smtClean="0"/>
              <a:t> </a:t>
            </a:r>
            <a:r>
              <a:rPr lang="hu-HU" kern="0" dirty="0" err="1" smtClean="0"/>
              <a:t>two</a:t>
            </a:r>
            <a:r>
              <a:rPr lang="hu-HU" kern="0" dirty="0" smtClean="0"/>
              <a:t> </a:t>
            </a:r>
            <a:r>
              <a:rPr lang="hu-HU" kern="0" dirty="0" err="1" smtClean="0"/>
              <a:t>components</a:t>
            </a: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29158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pic>
        <p:nvPicPr>
          <p:cNvPr id="13316" name="Picture 4" descr="haromszo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599690"/>
              </p:ext>
            </p:extLst>
          </p:nvPr>
        </p:nvGraphicFramePr>
        <p:xfrm>
          <a:off x="7235825" y="2924175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924175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68414" y="32657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9pPr>
          </a:lstStyle>
          <a:p>
            <a:r>
              <a:rPr lang="hu-HU" kern="0" dirty="0" err="1" smtClean="0"/>
              <a:t>Another</a:t>
            </a:r>
            <a:r>
              <a:rPr lang="hu-HU" kern="0" dirty="0" smtClean="0"/>
              <a:t> </a:t>
            </a:r>
            <a:r>
              <a:rPr lang="hu-HU" kern="0" dirty="0" err="1" smtClean="0"/>
              <a:t>example</a:t>
            </a:r>
            <a:r>
              <a:rPr lang="hu-HU" kern="0" dirty="0" smtClean="0"/>
              <a:t>: </a:t>
            </a:r>
            <a:r>
              <a:rPr lang="hu-HU" kern="0" dirty="0" err="1" smtClean="0"/>
              <a:t>the</a:t>
            </a:r>
            <a:r>
              <a:rPr lang="hu-HU" kern="0" dirty="0" smtClean="0"/>
              <a:t> </a:t>
            </a:r>
            <a:r>
              <a:rPr lang="hu-HU" kern="0" dirty="0" err="1" smtClean="0"/>
              <a:t>sawtooth</a:t>
            </a:r>
            <a:r>
              <a:rPr lang="hu-HU" kern="0" dirty="0" smtClean="0"/>
              <a:t> </a:t>
            </a:r>
            <a:r>
              <a:rPr lang="hu-HU" kern="0" dirty="0" err="1" smtClean="0"/>
              <a:t>wave</a:t>
            </a:r>
            <a:endParaRPr lang="de-DE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0675" y="1068389"/>
            <a:ext cx="8597900" cy="608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9pPr>
          </a:lstStyle>
          <a:p>
            <a:r>
              <a:rPr lang="hu-HU" kern="0" dirty="0" smtClean="0"/>
              <a:t>The </a:t>
            </a:r>
            <a:r>
              <a:rPr lang="hu-HU" kern="0" dirty="0" err="1" smtClean="0"/>
              <a:t>first</a:t>
            </a:r>
            <a:r>
              <a:rPr lang="hu-HU" kern="0" dirty="0" smtClean="0"/>
              <a:t> </a:t>
            </a:r>
            <a:r>
              <a:rPr lang="hu-HU" kern="0" dirty="0" err="1" smtClean="0"/>
              <a:t>five</a:t>
            </a:r>
            <a:r>
              <a:rPr lang="hu-HU" kern="0" dirty="0" smtClean="0"/>
              <a:t> </a:t>
            </a:r>
            <a:r>
              <a:rPr lang="hu-HU" kern="0" dirty="0" err="1" smtClean="0"/>
              <a:t>components</a:t>
            </a: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41818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4340" name="Picture 4" descr="Synthesis_triang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68414" y="32657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A0000"/>
                </a:solidFill>
                <a:latin typeface="Arial" charset="0"/>
              </a:defRPr>
            </a:lvl9pPr>
          </a:lstStyle>
          <a:p>
            <a:r>
              <a:rPr lang="hu-HU" kern="0" dirty="0" err="1" smtClean="0"/>
              <a:t>Another</a:t>
            </a:r>
            <a:r>
              <a:rPr lang="hu-HU" kern="0" dirty="0" smtClean="0"/>
              <a:t> </a:t>
            </a:r>
            <a:r>
              <a:rPr lang="hu-HU" kern="0" dirty="0" err="1" smtClean="0"/>
              <a:t>example</a:t>
            </a:r>
            <a:r>
              <a:rPr lang="hu-HU" kern="0" dirty="0" smtClean="0"/>
              <a:t>: </a:t>
            </a:r>
            <a:r>
              <a:rPr lang="hu-HU" kern="0" dirty="0" err="1" smtClean="0"/>
              <a:t>the</a:t>
            </a:r>
            <a:r>
              <a:rPr lang="hu-HU" kern="0" dirty="0" smtClean="0"/>
              <a:t> </a:t>
            </a:r>
            <a:r>
              <a:rPr lang="hu-HU" kern="0" dirty="0" err="1" smtClean="0"/>
              <a:t>sawtooth</a:t>
            </a:r>
            <a:r>
              <a:rPr lang="hu-HU" kern="0" dirty="0" smtClean="0"/>
              <a:t> </a:t>
            </a:r>
            <a:r>
              <a:rPr lang="hu-HU" kern="0" dirty="0" err="1" smtClean="0"/>
              <a:t>wave</a:t>
            </a: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2307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Frequency</a:t>
            </a:r>
            <a:r>
              <a:rPr lang="hu-HU" sz="2800" dirty="0" smtClean="0"/>
              <a:t> </a:t>
            </a:r>
            <a:r>
              <a:rPr lang="hu-HU" sz="2800" dirty="0" err="1" smtClean="0"/>
              <a:t>spectrum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sawtooth</a:t>
            </a:r>
            <a:r>
              <a:rPr lang="hu-HU" sz="2800" dirty="0" smtClean="0"/>
              <a:t> </a:t>
            </a:r>
            <a:r>
              <a:rPr lang="hu-HU" sz="2800" dirty="0" err="1" smtClean="0"/>
              <a:t>wave</a:t>
            </a:r>
            <a:endParaRPr lang="de-DE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068388"/>
            <a:ext cx="8597900" cy="528637"/>
          </a:xfrm>
        </p:spPr>
        <p:txBody>
          <a:bodyPr/>
          <a:lstStyle/>
          <a:p>
            <a:pPr eaLnBrk="1" hangingPunct="1"/>
            <a:r>
              <a:rPr lang="hu-HU" dirty="0" err="1" smtClean="0"/>
              <a:t>Note</a:t>
            </a:r>
            <a:r>
              <a:rPr lang="hu-HU" dirty="0" smtClean="0"/>
              <a:t>: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,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faster</a:t>
            </a:r>
            <a:r>
              <a:rPr lang="hu-HU" dirty="0" smtClean="0"/>
              <a:t> </a:t>
            </a:r>
            <a:r>
              <a:rPr lang="hu-HU" dirty="0" err="1" smtClean="0"/>
              <a:t>decrease</a:t>
            </a:r>
            <a:r>
              <a:rPr lang="hu-HU" dirty="0" smtClean="0"/>
              <a:t> of </a:t>
            </a:r>
            <a:r>
              <a:rPr lang="hu-HU" dirty="0" err="1" smtClean="0"/>
              <a:t>amplitudes</a:t>
            </a:r>
            <a:endParaRPr lang="de-DE" dirty="0" smtClean="0"/>
          </a:p>
        </p:txBody>
      </p:sp>
      <p:pic>
        <p:nvPicPr>
          <p:cNvPr id="15364" name="Picture 4" descr="haromszog5_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97025"/>
            <a:ext cx="864235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2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Harmonics</a:t>
            </a:r>
            <a:endParaRPr lang="hu-H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649288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err="1" smtClean="0"/>
              <a:t>Harmonics</a:t>
            </a:r>
            <a:r>
              <a:rPr lang="hu-HU" dirty="0" smtClean="0"/>
              <a:t>: </a:t>
            </a:r>
            <a:r>
              <a:rPr lang="hu-HU" dirty="0" err="1" smtClean="0"/>
              <a:t>multiples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fundamental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64672"/>
              </p:ext>
            </p:extLst>
          </p:nvPr>
        </p:nvGraphicFramePr>
        <p:xfrm>
          <a:off x="2732088" y="1584325"/>
          <a:ext cx="356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3" imgW="3568680" imgH="380880" progId="Equation.DSMT4">
                  <p:embed/>
                </p:oleObj>
              </mc:Choice>
              <mc:Fallback>
                <p:oleObj name="Equation" r:id="rId3" imgW="3568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1584325"/>
                        <a:ext cx="3568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220503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smtClean="0"/>
              <a:t>Musical </a:t>
            </a:r>
            <a:r>
              <a:rPr lang="hu-HU" sz="2000" dirty="0" err="1" smtClean="0"/>
              <a:t>notions</a:t>
            </a:r>
            <a:r>
              <a:rPr lang="hu-HU" sz="2000" dirty="0" smtClean="0"/>
              <a:t>: </a:t>
            </a:r>
            <a:r>
              <a:rPr lang="hu-HU" sz="2000" dirty="0" err="1" smtClean="0"/>
              <a:t>octave</a:t>
            </a:r>
            <a:r>
              <a:rPr lang="hu-HU" sz="2000" dirty="0" smtClean="0"/>
              <a:t>, </a:t>
            </a:r>
            <a:r>
              <a:rPr lang="hu-HU" sz="2000" dirty="0" err="1" smtClean="0"/>
              <a:t>third-octave</a:t>
            </a:r>
            <a:endParaRPr lang="hu-HU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000" dirty="0"/>
          </a:p>
        </p:txBody>
      </p:sp>
      <p:pic>
        <p:nvPicPr>
          <p:cNvPr id="16390" name="Picture 6" descr="ScanImage003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78486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Relationship</a:t>
            </a:r>
            <a:r>
              <a:rPr lang="hu-HU" sz="2800" dirty="0" smtClean="0"/>
              <a:t> of </a:t>
            </a:r>
            <a:r>
              <a:rPr lang="hu-HU" sz="2800" dirty="0" err="1" smtClean="0"/>
              <a:t>frequency</a:t>
            </a:r>
            <a:r>
              <a:rPr lang="hu-HU" sz="2800" dirty="0" smtClean="0"/>
              <a:t> and </a:t>
            </a:r>
            <a:r>
              <a:rPr lang="hu-HU" sz="2800" dirty="0" err="1" smtClean="0"/>
              <a:t>time</a:t>
            </a:r>
            <a:r>
              <a:rPr lang="hu-HU" sz="2800" dirty="0" smtClean="0"/>
              <a:t> </a:t>
            </a:r>
            <a:r>
              <a:rPr lang="hu-HU" sz="2800" dirty="0" err="1" smtClean="0"/>
              <a:t>domain</a:t>
            </a:r>
            <a:endParaRPr lang="hu-HU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141663"/>
            <a:ext cx="8893175" cy="649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1600" dirty="0" smtClean="0"/>
              <a:t>	</a:t>
            </a:r>
            <a:r>
              <a:rPr lang="hu-HU" sz="1600" dirty="0" err="1" smtClean="0"/>
              <a:t>Temporal</a:t>
            </a:r>
            <a:r>
              <a:rPr lang="hu-HU" sz="1600" dirty="0" smtClean="0"/>
              <a:t> </a:t>
            </a:r>
            <a:r>
              <a:rPr lang="hu-HU" sz="1600" dirty="0" err="1" smtClean="0"/>
              <a:t>variation</a:t>
            </a:r>
            <a:r>
              <a:rPr lang="hu-HU" sz="1600" dirty="0" smtClean="0"/>
              <a:t>					</a:t>
            </a:r>
            <a:r>
              <a:rPr lang="hu-HU" sz="1600" dirty="0" err="1" smtClean="0"/>
              <a:t>Frequency</a:t>
            </a:r>
            <a:r>
              <a:rPr lang="hu-HU" sz="1600" dirty="0" smtClean="0"/>
              <a:t> </a:t>
            </a:r>
            <a:r>
              <a:rPr lang="hu-HU" sz="1600" dirty="0" err="1" smtClean="0"/>
              <a:t>content</a:t>
            </a:r>
            <a:endParaRPr lang="hu-HU" sz="1600" dirty="0" smtClean="0"/>
          </a:p>
        </p:txBody>
      </p:sp>
      <p:pic>
        <p:nvPicPr>
          <p:cNvPr id="17412" name="Picture 4" descr="Scan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40703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95087" y="4470141"/>
            <a:ext cx="759192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AA0000"/>
                </a:solidFill>
              </a:rPr>
              <a:t>This</a:t>
            </a:r>
            <a:r>
              <a:rPr lang="hu-HU" sz="2400" b="1" dirty="0" smtClean="0">
                <a:solidFill>
                  <a:srgbClr val="AA0000"/>
                </a:solidFill>
              </a:rPr>
              <a:t> is </a:t>
            </a:r>
            <a:r>
              <a:rPr lang="hu-HU" sz="2400" b="1" dirty="0" err="1" smtClean="0">
                <a:solidFill>
                  <a:srgbClr val="AA0000"/>
                </a:solidFill>
              </a:rPr>
              <a:t>the</a:t>
            </a:r>
            <a:r>
              <a:rPr lang="hu-HU" sz="2400" b="1" dirty="0" smtClean="0">
                <a:solidFill>
                  <a:srgbClr val="AA0000"/>
                </a:solidFill>
              </a:rPr>
              <a:t> Heisenberg </a:t>
            </a:r>
            <a:r>
              <a:rPr lang="hu-HU" sz="2400" b="1" dirty="0" err="1" smtClean="0">
                <a:solidFill>
                  <a:srgbClr val="AA0000"/>
                </a:solidFill>
              </a:rPr>
              <a:t>uncertainty</a:t>
            </a:r>
            <a:r>
              <a:rPr lang="hu-HU" sz="2400" b="1" dirty="0" smtClean="0">
                <a:solidFill>
                  <a:srgbClr val="AA0000"/>
                </a:solidFill>
              </a:rPr>
              <a:t> </a:t>
            </a:r>
            <a:r>
              <a:rPr lang="hu-HU" sz="2400" b="1" dirty="0" err="1" smtClean="0">
                <a:solidFill>
                  <a:srgbClr val="AA0000"/>
                </a:solidFill>
              </a:rPr>
              <a:t>principle</a:t>
            </a:r>
            <a:r>
              <a:rPr lang="hu-HU" sz="2400" b="1" dirty="0" smtClean="0">
                <a:solidFill>
                  <a:srgbClr val="AA0000"/>
                </a:solidFill>
              </a:rPr>
              <a:t> of </a:t>
            </a:r>
            <a:r>
              <a:rPr lang="hu-HU" sz="2400" b="1" dirty="0" err="1" smtClean="0">
                <a:solidFill>
                  <a:srgbClr val="AA0000"/>
                </a:solidFill>
              </a:rPr>
              <a:t>signal</a:t>
            </a:r>
            <a:r>
              <a:rPr lang="hu-HU" sz="2400" b="1" dirty="0" smtClean="0">
                <a:solidFill>
                  <a:srgbClr val="AA0000"/>
                </a:solidFill>
              </a:rPr>
              <a:t> </a:t>
            </a:r>
            <a:r>
              <a:rPr lang="hu-HU" sz="2400" b="1" dirty="0" err="1" smtClean="0">
                <a:solidFill>
                  <a:srgbClr val="AA0000"/>
                </a:solidFill>
              </a:rPr>
              <a:t>theory</a:t>
            </a:r>
            <a:r>
              <a:rPr lang="hu-HU" sz="2400" b="1" dirty="0" smtClean="0">
                <a:solidFill>
                  <a:srgbClr val="AA0000"/>
                </a:solidFill>
              </a:rPr>
              <a:t>!</a:t>
            </a:r>
            <a:endParaRPr lang="hu-HU" sz="2400" b="1" dirty="0">
              <a:solidFill>
                <a:srgbClr val="A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8445" y="206905"/>
            <a:ext cx="8229600" cy="490537"/>
          </a:xfrm>
        </p:spPr>
        <p:txBody>
          <a:bodyPr>
            <a:noAutofit/>
          </a:bodyPr>
          <a:lstStyle/>
          <a:p>
            <a:pPr eaLnBrk="1" hangingPunct="1"/>
            <a:r>
              <a:rPr lang="hu-HU" sz="2800" dirty="0" err="1" smtClean="0"/>
              <a:t>Formation</a:t>
            </a:r>
            <a:r>
              <a:rPr lang="hu-HU" sz="2800" dirty="0" smtClean="0"/>
              <a:t> of </a:t>
            </a:r>
            <a:r>
              <a:rPr lang="hu-HU" sz="2800" dirty="0" err="1" smtClean="0"/>
              <a:t>sounds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real-life</a:t>
            </a:r>
            <a:r>
              <a:rPr lang="hu-HU" sz="2800" dirty="0" smtClean="0"/>
              <a:t> </a:t>
            </a:r>
            <a:r>
              <a:rPr lang="hu-HU" sz="2800" dirty="0" err="1" smtClean="0"/>
              <a:t>systems</a:t>
            </a:r>
            <a:endParaRPr lang="hu-HU" sz="28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506" y="908050"/>
            <a:ext cx="4038600" cy="5218113"/>
          </a:xfrm>
        </p:spPr>
        <p:txBody>
          <a:bodyPr/>
          <a:lstStyle/>
          <a:p>
            <a:pPr eaLnBrk="1" hangingPunct="1"/>
            <a:r>
              <a:rPr lang="hu-HU" sz="1800" dirty="0" smtClean="0"/>
              <a:t>The </a:t>
            </a:r>
            <a:r>
              <a:rPr lang="hu-HU" sz="1800" dirty="0" err="1" smtClean="0"/>
              <a:t>wave</a:t>
            </a:r>
            <a:r>
              <a:rPr lang="hu-HU" sz="1800" dirty="0" smtClean="0"/>
              <a:t>, </a:t>
            </a:r>
            <a:r>
              <a:rPr lang="hu-HU" sz="1800" dirty="0" err="1" smtClean="0"/>
              <a:t>propagating</a:t>
            </a:r>
            <a:r>
              <a:rPr lang="hu-HU" sz="1800" dirty="0" smtClean="0"/>
              <a:t> </a:t>
            </a:r>
            <a:r>
              <a:rPr lang="hu-HU" sz="1800" dirty="0" err="1" smtClean="0"/>
              <a:t>along</a:t>
            </a:r>
            <a:r>
              <a:rPr lang="hu-HU" sz="1800" dirty="0" smtClean="0"/>
              <a:t> a </a:t>
            </a:r>
            <a:r>
              <a:rPr lang="hu-HU" sz="1800" dirty="0" err="1" smtClean="0"/>
              <a:t>waveguide</a:t>
            </a:r>
            <a:r>
              <a:rPr lang="hu-HU" sz="1800" dirty="0" smtClean="0"/>
              <a:t> is </a:t>
            </a:r>
            <a:r>
              <a:rPr lang="hu-HU" sz="1800" dirty="0" err="1" smtClean="0"/>
              <a:t>reflected</a:t>
            </a:r>
            <a:r>
              <a:rPr lang="hu-HU" sz="1800" dirty="0" smtClean="0"/>
              <a:t> </a:t>
            </a:r>
            <a:r>
              <a:rPr lang="hu-HU" sz="1800" dirty="0" err="1" smtClean="0"/>
              <a:t>from</a:t>
            </a:r>
            <a:r>
              <a:rPr lang="hu-HU" sz="1800" dirty="0" smtClean="0"/>
              <a:t> </a:t>
            </a:r>
            <a:r>
              <a:rPr lang="hu-HU" sz="1800" dirty="0" err="1" smtClean="0"/>
              <a:t>both</a:t>
            </a:r>
            <a:r>
              <a:rPr lang="hu-HU" sz="1800" dirty="0" smtClean="0"/>
              <a:t> </a:t>
            </a:r>
            <a:r>
              <a:rPr lang="hu-HU" sz="1800" dirty="0" err="1" smtClean="0"/>
              <a:t>ends</a:t>
            </a:r>
            <a:r>
              <a:rPr lang="hu-HU" sz="1800" dirty="0" smtClean="0"/>
              <a:t> </a:t>
            </a:r>
          </a:p>
          <a:p>
            <a:pPr eaLnBrk="1" hangingPunct="1"/>
            <a:r>
              <a:rPr lang="hu-HU" sz="1800" dirty="0" err="1" smtClean="0"/>
              <a:t>If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excitation</a:t>
            </a:r>
            <a:r>
              <a:rPr lang="hu-HU" sz="1800" dirty="0" smtClean="0"/>
              <a:t> </a:t>
            </a:r>
            <a:r>
              <a:rPr lang="hu-HU" sz="1800" dirty="0" err="1" smtClean="0"/>
              <a:t>appears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identical</a:t>
            </a:r>
            <a:r>
              <a:rPr lang="hu-HU" sz="1800" dirty="0" smtClean="0"/>
              <a:t> </a:t>
            </a:r>
            <a:r>
              <a:rPr lang="hu-HU" sz="1800" dirty="0" err="1" smtClean="0"/>
              <a:t>phase</a:t>
            </a:r>
            <a:r>
              <a:rPr lang="hu-HU" sz="1800" dirty="0" smtClean="0"/>
              <a:t>, </a:t>
            </a:r>
            <a:r>
              <a:rPr lang="hu-HU" sz="1800" dirty="0" err="1" smtClean="0"/>
              <a:t>amplification</a:t>
            </a:r>
            <a:endParaRPr lang="hu-HU" sz="1800" dirty="0" smtClean="0"/>
          </a:p>
          <a:p>
            <a:pPr eaLnBrk="1" hangingPunct="1"/>
            <a:r>
              <a:rPr lang="hu-HU" sz="1800" dirty="0" err="1" smtClean="0"/>
              <a:t>If</a:t>
            </a:r>
            <a:r>
              <a:rPr lang="hu-HU" sz="1800" dirty="0" smtClean="0"/>
              <a:t> he </a:t>
            </a:r>
            <a:r>
              <a:rPr lang="hu-HU" sz="1800" dirty="0" err="1" smtClean="0"/>
              <a:t>newly</a:t>
            </a:r>
            <a:r>
              <a:rPr lang="hu-HU" sz="1800" dirty="0" smtClean="0"/>
              <a:t> </a:t>
            </a:r>
            <a:r>
              <a:rPr lang="hu-HU" sz="1800" dirty="0" err="1" smtClean="0"/>
              <a:t>supplied</a:t>
            </a:r>
            <a:r>
              <a:rPr lang="hu-HU" sz="1800" dirty="0" smtClean="0"/>
              <a:t> </a:t>
            </a:r>
            <a:r>
              <a:rPr lang="hu-HU" sz="1800" dirty="0" err="1" smtClean="0"/>
              <a:t>energy</a:t>
            </a:r>
            <a:r>
              <a:rPr lang="hu-HU" sz="1800" dirty="0" smtClean="0"/>
              <a:t> is </a:t>
            </a:r>
            <a:r>
              <a:rPr lang="hu-HU" sz="1800" dirty="0" err="1" smtClean="0"/>
              <a:t>just</a:t>
            </a:r>
            <a:r>
              <a:rPr lang="hu-HU" sz="1800" dirty="0" smtClean="0"/>
              <a:t> </a:t>
            </a:r>
            <a:r>
              <a:rPr lang="hu-HU" sz="1800" dirty="0" err="1" smtClean="0"/>
              <a:t>enough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maintain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process</a:t>
            </a:r>
            <a:r>
              <a:rPr lang="hu-HU" sz="1800" dirty="0" smtClean="0"/>
              <a:t>: </a:t>
            </a:r>
            <a:r>
              <a:rPr lang="hu-HU" sz="1800" dirty="0" err="1" smtClean="0"/>
              <a:t>self-sustaining</a:t>
            </a:r>
            <a:r>
              <a:rPr lang="hu-HU" sz="1800" dirty="0" smtClean="0"/>
              <a:t> </a:t>
            </a:r>
            <a:r>
              <a:rPr lang="hu-HU" sz="1800" dirty="0" err="1" smtClean="0"/>
              <a:t>wave</a:t>
            </a:r>
            <a:endParaRPr lang="hu-HU" sz="1800" dirty="0" smtClean="0"/>
          </a:p>
          <a:p>
            <a:pPr eaLnBrk="1" hangingPunct="1"/>
            <a:r>
              <a:rPr lang="hu-HU" sz="1800" dirty="0" err="1" smtClean="0"/>
              <a:t>If</a:t>
            </a:r>
            <a:r>
              <a:rPr lang="hu-HU" sz="1800" dirty="0" smtClean="0"/>
              <a:t> </a:t>
            </a:r>
            <a:r>
              <a:rPr lang="hu-HU" sz="1800" dirty="0" err="1" smtClean="0"/>
              <a:t>it</a:t>
            </a:r>
            <a:r>
              <a:rPr lang="hu-HU" sz="1800" dirty="0" smtClean="0"/>
              <a:t> is </a:t>
            </a:r>
            <a:r>
              <a:rPr lang="hu-HU" sz="1800" dirty="0" err="1" smtClean="0"/>
              <a:t>too</a:t>
            </a:r>
            <a:r>
              <a:rPr lang="hu-HU" sz="1800" dirty="0" smtClean="0"/>
              <a:t> </a:t>
            </a:r>
            <a:r>
              <a:rPr lang="hu-HU" sz="1800" dirty="0" err="1" smtClean="0"/>
              <a:t>much</a:t>
            </a:r>
            <a:r>
              <a:rPr lang="hu-HU" sz="1800" dirty="0" smtClean="0"/>
              <a:t>: </a:t>
            </a:r>
            <a:r>
              <a:rPr lang="hu-HU" sz="1800" dirty="0" err="1" smtClean="0"/>
              <a:t>resonance</a:t>
            </a:r>
            <a:endParaRPr lang="hu-HU" sz="1800" dirty="0" smtClean="0"/>
          </a:p>
        </p:txBody>
      </p:sp>
      <p:pic>
        <p:nvPicPr>
          <p:cNvPr id="26631" name="Picture 7" descr="tac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25923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TacomaNarrowsBridge.m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852738"/>
            <a:ext cx="4321175" cy="3241675"/>
          </a:xfrm>
        </p:spPr>
      </p:pic>
    </p:spTree>
    <p:extLst>
      <p:ext uri="{BB962C8B-B14F-4D97-AF65-F5344CB8AC3E}">
        <p14:creationId xmlns:p14="http://schemas.microsoft.com/office/powerpoint/2010/main" val="9029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One-dimensional propagation and reflection</a:t>
            </a:r>
            <a:r>
              <a:rPr lang="hu-HU" dirty="0" smtClean="0"/>
              <a:t> (</a:t>
            </a:r>
            <a:r>
              <a:rPr lang="hu-HU" dirty="0" err="1" smtClean="0"/>
              <a:t>along</a:t>
            </a:r>
            <a:r>
              <a:rPr lang="hu-HU" dirty="0" smtClean="0"/>
              <a:t> a </a:t>
            </a:r>
            <a:r>
              <a:rPr lang="hu-HU" dirty="0" err="1" smtClean="0"/>
              <a:t>rigid</a:t>
            </a:r>
            <a:r>
              <a:rPr lang="hu-HU" dirty="0" smtClean="0"/>
              <a:t> </a:t>
            </a:r>
            <a:r>
              <a:rPr lang="hu-HU" dirty="0" err="1" smtClean="0"/>
              <a:t>tube</a:t>
            </a:r>
            <a:r>
              <a:rPr lang="hu-HU" dirty="0" smtClean="0"/>
              <a:t>)</a:t>
            </a:r>
            <a:endParaRPr lang="en-US" dirty="0" smtClean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892300" y="2603500"/>
            <a:ext cx="15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112000" y="2590800"/>
            <a:ext cx="0" cy="41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969125" y="29337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752600" y="29067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sz="1600">
                <a:latin typeface="Times New Roman" pitchFamily="18" charset="0"/>
              </a:rPr>
              <a:t>0</a:t>
            </a:r>
            <a:endParaRPr lang="en-US" sz="16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98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18796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58384083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Classification</a:t>
            </a:r>
            <a:r>
              <a:rPr lang="hu-HU" dirty="0" smtClean="0"/>
              <a:t> of </a:t>
            </a:r>
            <a:r>
              <a:rPr lang="hu-HU" dirty="0" err="1" smtClean="0"/>
              <a:t>sounds</a:t>
            </a:r>
            <a:endParaRPr lang="hu-H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origin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speech</a:t>
            </a:r>
            <a:endParaRPr lang="hu-HU" dirty="0" smtClean="0"/>
          </a:p>
          <a:p>
            <a:pPr lvl="1" eaLnBrk="1" hangingPunct="1"/>
            <a:r>
              <a:rPr lang="hu-HU" dirty="0" err="1"/>
              <a:t>m</a:t>
            </a:r>
            <a:r>
              <a:rPr lang="hu-HU" dirty="0" err="1" smtClean="0"/>
              <a:t>usic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noise</a:t>
            </a:r>
            <a:endParaRPr lang="hu-HU" dirty="0" smtClean="0"/>
          </a:p>
          <a:p>
            <a:pPr lvl="1" eaLnBrk="1" hangingPunct="1"/>
            <a:endParaRPr lang="hu-HU" dirty="0" smtClean="0"/>
          </a:p>
          <a:p>
            <a:pPr eaLnBrk="1" hangingPunct="1"/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basis</a:t>
            </a:r>
            <a:r>
              <a:rPr lang="hu-HU" dirty="0" smtClean="0"/>
              <a:t> of </a:t>
            </a:r>
            <a:r>
              <a:rPr lang="hu-HU" dirty="0" err="1" smtClean="0"/>
              <a:t>temporal</a:t>
            </a:r>
            <a:r>
              <a:rPr lang="hu-HU" dirty="0" smtClean="0"/>
              <a:t> </a:t>
            </a:r>
            <a:r>
              <a:rPr lang="hu-HU" dirty="0" err="1" smtClean="0"/>
              <a:t>variation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sinusoidal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periodic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transient</a:t>
            </a:r>
            <a:r>
              <a:rPr lang="hu-HU" dirty="0" smtClean="0"/>
              <a:t> (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still</a:t>
            </a:r>
            <a:r>
              <a:rPr lang="hu-HU" dirty="0" smtClean="0"/>
              <a:t> </a:t>
            </a:r>
            <a:r>
              <a:rPr lang="hu-HU" dirty="0" err="1" smtClean="0"/>
              <a:t>deterministic</a:t>
            </a:r>
            <a:r>
              <a:rPr lang="hu-HU" dirty="0" smtClean="0"/>
              <a:t>)</a:t>
            </a:r>
          </a:p>
          <a:p>
            <a:pPr lvl="1" eaLnBrk="1" hangingPunct="1"/>
            <a:r>
              <a:rPr lang="hu-HU" dirty="0" err="1"/>
              <a:t>i</a:t>
            </a:r>
            <a:r>
              <a:rPr lang="hu-HU" dirty="0" err="1" smtClean="0"/>
              <a:t>rregular</a:t>
            </a:r>
            <a:r>
              <a:rPr lang="hu-HU" dirty="0" smtClean="0"/>
              <a:t>, random</a:t>
            </a:r>
          </a:p>
          <a:p>
            <a:pPr lvl="1" eaLnBrk="1" hangingPunct="1"/>
            <a:r>
              <a:rPr lang="hu-HU" dirty="0" err="1" smtClean="0"/>
              <a:t>complex</a:t>
            </a:r>
            <a:endParaRPr lang="hu-HU" dirty="0" smtClean="0"/>
          </a:p>
          <a:p>
            <a:pPr lvl="1"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721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27178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81626923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35814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5846147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43942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1443983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53086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5943101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One-dimensional propagation and reflection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6273800" y="38814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  <p:sp>
        <p:nvSpPr>
          <p:cNvPr id="2" name="Szövegdoboz 1"/>
          <p:cNvSpPr txBox="1"/>
          <p:nvPr/>
        </p:nvSpPr>
        <p:spPr>
          <a:xfrm>
            <a:off x="7277100" y="3881438"/>
            <a:ext cx="1779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Reversal</a:t>
            </a:r>
            <a:r>
              <a:rPr lang="hu-HU" dirty="0" smtClean="0"/>
              <a:t> of </a:t>
            </a:r>
            <a:r>
              <a:rPr lang="hu-HU" dirty="0" err="1" smtClean="0"/>
              <a:t>phase</a:t>
            </a:r>
            <a:r>
              <a:rPr lang="hu-HU" dirty="0" smtClean="0"/>
              <a:t>, </a:t>
            </a:r>
            <a:r>
              <a:rPr lang="hu-HU" dirty="0" err="1" smtClean="0"/>
              <a:t>because</a:t>
            </a:r>
            <a:r>
              <a:rPr lang="hu-HU" dirty="0" smtClean="0"/>
              <a:t> </a:t>
            </a:r>
            <a:r>
              <a:rPr lang="hu-HU" dirty="0" err="1" smtClean="0"/>
              <a:t>displ</a:t>
            </a:r>
            <a:r>
              <a:rPr lang="hu-HU" dirty="0" smtClean="0"/>
              <a:t>. must be </a:t>
            </a:r>
            <a:r>
              <a:rPr lang="hu-HU" dirty="0" err="1" smtClean="0"/>
              <a:t>zero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229854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 rot="10750208">
            <a:off x="6273800" y="45672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  <p:sp>
        <p:nvSpPr>
          <p:cNvPr id="19" name="Szövegdoboz 18"/>
          <p:cNvSpPr txBox="1"/>
          <p:nvPr/>
        </p:nvSpPr>
        <p:spPr>
          <a:xfrm>
            <a:off x="7277100" y="3881438"/>
            <a:ext cx="1779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Reversal</a:t>
            </a:r>
            <a:r>
              <a:rPr lang="hu-HU" dirty="0" smtClean="0"/>
              <a:t> of </a:t>
            </a:r>
            <a:r>
              <a:rPr lang="hu-HU" dirty="0" err="1" smtClean="0"/>
              <a:t>phase</a:t>
            </a:r>
            <a:r>
              <a:rPr lang="hu-HU" dirty="0" smtClean="0"/>
              <a:t>, </a:t>
            </a:r>
            <a:r>
              <a:rPr lang="hu-HU" dirty="0" err="1" smtClean="0"/>
              <a:t>because</a:t>
            </a:r>
            <a:r>
              <a:rPr lang="hu-HU" dirty="0" smtClean="0"/>
              <a:t> </a:t>
            </a:r>
            <a:r>
              <a:rPr lang="hu-HU" dirty="0" err="1" smtClean="0"/>
              <a:t>displ</a:t>
            </a:r>
            <a:r>
              <a:rPr lang="hu-HU" dirty="0" smtClean="0"/>
              <a:t>. must be </a:t>
            </a:r>
            <a:r>
              <a:rPr lang="hu-HU" dirty="0" err="1" smtClean="0"/>
              <a:t>zero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253275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 rot="10750208">
            <a:off x="53975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0689047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 rot="10750208">
            <a:off x="4495800" y="45799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14486058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 rot="10750208">
            <a:off x="3721100" y="46053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6266249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 rot="10750208">
            <a:off x="27813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4036859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Szin                                                                                                                                            </a:t>
            </a:r>
            <a:r>
              <a:rPr lang="hu-HU" dirty="0" err="1" smtClean="0"/>
              <a:t>usoidal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endParaRPr lang="hu-H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mechanical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swing</a:t>
            </a:r>
            <a:endParaRPr lang="hu-H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227488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aromsz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43438" y="5805488"/>
            <a:ext cx="3887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err="1" smtClean="0"/>
              <a:t>Just</a:t>
            </a:r>
            <a:r>
              <a:rPr lang="hu-HU" sz="2000" dirty="0" smtClean="0"/>
              <a:t> </a:t>
            </a:r>
            <a:r>
              <a:rPr lang="hu-HU" sz="2000" dirty="0" err="1" smtClean="0"/>
              <a:t>one</a:t>
            </a:r>
            <a:r>
              <a:rPr lang="hu-HU" sz="2000" dirty="0" smtClean="0"/>
              <a:t> </a:t>
            </a:r>
            <a:r>
              <a:rPr lang="hu-HU" sz="2000" dirty="0" err="1" smtClean="0"/>
              <a:t>single</a:t>
            </a:r>
            <a:r>
              <a:rPr lang="hu-HU" sz="2000" dirty="0" smtClean="0"/>
              <a:t> </a:t>
            </a:r>
            <a:r>
              <a:rPr lang="hu-HU" sz="2000" dirty="0" err="1" smtClean="0"/>
              <a:t>frequency</a:t>
            </a:r>
            <a:r>
              <a:rPr lang="hu-HU" sz="2000" dirty="0" smtClean="0"/>
              <a:t>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7044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 rot="-10767011">
            <a:off x="18923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79857100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911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One-dimensional propagation and reflection  		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18923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6" name="Freeform 18"/>
          <p:cNvSpPr>
            <a:spLocks/>
          </p:cNvSpPr>
          <p:nvPr/>
        </p:nvSpPr>
        <p:spPr bwMode="auto">
          <a:xfrm>
            <a:off x="19431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0005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err="1" smtClean="0"/>
              <a:t>Relationship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dirty="0" smtClean="0"/>
              <a:t> and </a:t>
            </a:r>
            <a:r>
              <a:rPr lang="hu-H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tube</a:t>
            </a:r>
            <a:r>
              <a:rPr lang="hu-HU" sz="2000" dirty="0" smtClean="0"/>
              <a:t> is </a:t>
            </a:r>
            <a:r>
              <a:rPr lang="hu-HU" sz="2000" dirty="0" err="1" smtClean="0"/>
              <a:t>closed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</a:t>
            </a:r>
            <a:r>
              <a:rPr lang="hu-HU" sz="2000" dirty="0" err="1" smtClean="0"/>
              <a:t>both</a:t>
            </a:r>
            <a:r>
              <a:rPr lang="hu-HU" sz="2000" dirty="0" smtClean="0"/>
              <a:t> </a:t>
            </a:r>
            <a:r>
              <a:rPr lang="hu-HU" sz="2000" dirty="0" err="1" smtClean="0"/>
              <a:t>ends</a:t>
            </a:r>
            <a:r>
              <a:rPr lang="hu-HU" sz="2000" dirty="0" smtClean="0"/>
              <a:t>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9750" y="2349842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one</a:t>
            </a:r>
            <a:r>
              <a:rPr lang="hu-HU" sz="2000" dirty="0" smtClean="0"/>
              <a:t> end is </a:t>
            </a:r>
            <a:r>
              <a:rPr lang="hu-HU" sz="2000" dirty="0" err="1" smtClean="0"/>
              <a:t>closed</a:t>
            </a:r>
            <a:r>
              <a:rPr lang="hu-HU" sz="2000" dirty="0" smtClean="0"/>
              <a:t> and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other</a:t>
            </a:r>
            <a:r>
              <a:rPr lang="hu-HU" sz="2000" dirty="0" smtClean="0"/>
              <a:t> is </a:t>
            </a:r>
            <a:r>
              <a:rPr lang="hu-HU" sz="2000" dirty="0" err="1" smtClean="0"/>
              <a:t>open</a:t>
            </a:r>
            <a:r>
              <a:rPr lang="hu-HU" sz="2000" dirty="0" smtClean="0"/>
              <a:t>:</a:t>
            </a:r>
            <a:endParaRPr lang="hu-HU" sz="2000" dirty="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87681"/>
              </p:ext>
            </p:extLst>
          </p:nvPr>
        </p:nvGraphicFramePr>
        <p:xfrm>
          <a:off x="5967212" y="861329"/>
          <a:ext cx="1079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3" imgW="1079280" imgH="1206360" progId="Equation.DSMT4">
                  <p:embed/>
                </p:oleObj>
              </mc:Choice>
              <mc:Fallback>
                <p:oleObj name="Equation" r:id="rId3" imgW="10792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212" y="861329"/>
                        <a:ext cx="10795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109459"/>
              </p:ext>
            </p:extLst>
          </p:nvPr>
        </p:nvGraphicFramePr>
        <p:xfrm>
          <a:off x="5939289" y="2306298"/>
          <a:ext cx="12192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5" imgW="1218960" imgH="1206360" progId="Equation.DSMT4">
                  <p:embed/>
                </p:oleObj>
              </mc:Choice>
              <mc:Fallback>
                <p:oleObj name="Equation" r:id="rId5" imgW="121896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289" y="2306298"/>
                        <a:ext cx="12192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66055" y="3794124"/>
            <a:ext cx="8229600" cy="79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smtClean="0"/>
              <a:t>The </a:t>
            </a:r>
            <a:r>
              <a:rPr lang="hu-HU" sz="2000" dirty="0" err="1" smtClean="0"/>
              <a:t>same</a:t>
            </a:r>
            <a:r>
              <a:rPr lang="hu-HU" sz="2000" dirty="0" smtClean="0"/>
              <a:t> </a:t>
            </a:r>
            <a:r>
              <a:rPr lang="hu-HU" sz="2000" dirty="0" err="1" smtClean="0"/>
              <a:t>thing</a:t>
            </a:r>
            <a:r>
              <a:rPr lang="hu-HU" sz="2000" dirty="0" smtClean="0"/>
              <a:t> </a:t>
            </a:r>
            <a:r>
              <a:rPr lang="hu-HU" sz="2000" dirty="0" err="1" smtClean="0"/>
              <a:t>happens</a:t>
            </a:r>
            <a:r>
              <a:rPr lang="hu-HU" sz="2000" dirty="0" smtClean="0"/>
              <a:t>, </a:t>
            </a:r>
            <a:r>
              <a:rPr lang="hu-HU" sz="2000" dirty="0" err="1" smtClean="0"/>
              <a:t>if</a:t>
            </a:r>
            <a:r>
              <a:rPr lang="hu-HU" sz="2000" dirty="0" smtClean="0"/>
              <a:t> more </a:t>
            </a:r>
            <a:r>
              <a:rPr lang="hu-HU" sz="2000" dirty="0" err="1" smtClean="0"/>
              <a:t>periods</a:t>
            </a:r>
            <a:r>
              <a:rPr lang="hu-HU" sz="2000" dirty="0" smtClean="0"/>
              <a:t> of </a:t>
            </a:r>
            <a:r>
              <a:rPr lang="hu-HU" sz="2000" dirty="0" err="1" smtClean="0"/>
              <a:t>wave</a:t>
            </a:r>
            <a:r>
              <a:rPr lang="hu-HU" sz="2000" dirty="0" smtClean="0"/>
              <a:t> </a:t>
            </a:r>
            <a:r>
              <a:rPr lang="hu-HU" sz="2000" dirty="0" err="1" smtClean="0"/>
              <a:t>correspond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length</a:t>
            </a:r>
            <a:r>
              <a:rPr lang="hu-HU" sz="2000" dirty="0" smtClean="0"/>
              <a:t> </a:t>
            </a:r>
            <a:r>
              <a:rPr lang="hu-HU" sz="2000" dirty="0" err="1" smtClean="0"/>
              <a:t>of</a:t>
            </a:r>
            <a:r>
              <a:rPr lang="hu-HU" sz="2000" dirty="0" smtClean="0"/>
              <a:t> </a:t>
            </a:r>
            <a:r>
              <a:rPr lang="hu-HU" sz="2000" dirty="0" err="1" smtClean="0"/>
              <a:t>tube</a:t>
            </a:r>
            <a:r>
              <a:rPr lang="hu-HU" sz="2000" dirty="0" smtClean="0"/>
              <a:t>:</a:t>
            </a:r>
            <a:endParaRPr lang="hu-HU" sz="2000" dirty="0"/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56695"/>
              </p:ext>
            </p:extLst>
          </p:nvPr>
        </p:nvGraphicFramePr>
        <p:xfrm>
          <a:off x="2705100" y="4860925"/>
          <a:ext cx="5359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7" imgW="5359320" imgH="647640" progId="Equation.DSMT4">
                  <p:embed/>
                </p:oleObj>
              </mc:Choice>
              <mc:Fallback>
                <p:oleObj name="Equation" r:id="rId7" imgW="53593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860925"/>
                        <a:ext cx="5359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8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practical</a:t>
            </a:r>
            <a:r>
              <a:rPr lang="hu-HU" sz="2400" dirty="0" smtClean="0"/>
              <a:t>, </a:t>
            </a:r>
            <a:r>
              <a:rPr lang="hu-HU" sz="2400" dirty="0" err="1" smtClean="0"/>
              <a:t>very</a:t>
            </a:r>
            <a:r>
              <a:rPr lang="hu-HU" sz="2400" dirty="0" smtClean="0"/>
              <a:t> </a:t>
            </a:r>
            <a:r>
              <a:rPr lang="hu-HU" sz="2400" dirty="0" err="1" smtClean="0"/>
              <a:t>simple</a:t>
            </a:r>
            <a:r>
              <a:rPr lang="hu-HU" sz="2400" dirty="0" smtClean="0"/>
              <a:t> </a:t>
            </a:r>
            <a:r>
              <a:rPr lang="hu-HU" sz="2400" dirty="0" err="1" smtClean="0"/>
              <a:t>example</a:t>
            </a:r>
            <a:r>
              <a:rPr lang="hu-HU" sz="2400" dirty="0" smtClean="0"/>
              <a:t>: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pan</a:t>
            </a:r>
            <a:r>
              <a:rPr lang="hu-HU" sz="2400" dirty="0" smtClean="0"/>
              <a:t>’s </a:t>
            </a:r>
            <a:r>
              <a:rPr lang="hu-HU" sz="2400" dirty="0" err="1" smtClean="0"/>
              <a:t>pipes</a:t>
            </a:r>
            <a:endParaRPr lang="hu-HU" sz="2400" dirty="0" smtClean="0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289175"/>
            <a:ext cx="5783262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Line 6"/>
          <p:cNvSpPr>
            <a:spLocks noChangeShapeType="1"/>
          </p:cNvSpPr>
          <p:nvPr/>
        </p:nvSpPr>
        <p:spPr bwMode="auto">
          <a:xfrm flipH="1">
            <a:off x="3605213" y="2654300"/>
            <a:ext cx="4011612" cy="3159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551488" y="4275138"/>
            <a:ext cx="987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/>
              <a:t>Z = </a:t>
            </a:r>
            <a:r>
              <a:rPr lang="hu-HU">
                <a:sym typeface="Symbol" pitchFamily="18" charset="2"/>
              </a:rPr>
              <a:t>   (</a:t>
            </a:r>
            <a:r>
              <a:rPr lang="hu-HU">
                <a:solidFill>
                  <a:schemeClr val="accent2"/>
                </a:solidFill>
                <a:sym typeface="Symbol" pitchFamily="18" charset="2"/>
              </a:rPr>
              <a:t>v </a:t>
            </a:r>
            <a:r>
              <a:rPr lang="hu-HU">
                <a:sym typeface="Symbol" pitchFamily="18" charset="2"/>
              </a:rPr>
              <a:t>= 0)</a:t>
            </a:r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1997075" y="2420938"/>
            <a:ext cx="352425" cy="35036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1225550" y="4227513"/>
            <a:ext cx="8985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/>
              <a:t>Z = 0</a:t>
            </a:r>
          </a:p>
          <a:p>
            <a:pPr>
              <a:spcBef>
                <a:spcPct val="50000"/>
              </a:spcBef>
            </a:pPr>
            <a:r>
              <a:rPr lang="hu-HU"/>
              <a:t>(</a:t>
            </a:r>
            <a:r>
              <a:rPr lang="hu-HU">
                <a:solidFill>
                  <a:srgbClr val="FF0000"/>
                </a:solidFill>
              </a:rPr>
              <a:t>p</a:t>
            </a:r>
            <a:r>
              <a:rPr lang="hu-HU"/>
              <a:t> = 0)</a:t>
            </a:r>
            <a:endParaRPr lang="en-US"/>
          </a:p>
        </p:txBody>
      </p:sp>
      <p:sp>
        <p:nvSpPr>
          <p:cNvPr id="29704" name="Line 14"/>
          <p:cNvSpPr>
            <a:spLocks noChangeShapeType="1"/>
          </p:cNvSpPr>
          <p:nvPr/>
        </p:nvSpPr>
        <p:spPr bwMode="auto">
          <a:xfrm>
            <a:off x="1974850" y="2152650"/>
            <a:ext cx="668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15"/>
          <p:cNvSpPr>
            <a:spLocks/>
          </p:cNvSpPr>
          <p:nvPr/>
        </p:nvSpPr>
        <p:spPr bwMode="auto">
          <a:xfrm>
            <a:off x="1976438" y="1227138"/>
            <a:ext cx="5880100" cy="914400"/>
          </a:xfrm>
          <a:custGeom>
            <a:avLst/>
            <a:gdLst>
              <a:gd name="T0" fmla="*/ 0 w 3704"/>
              <a:gd name="T1" fmla="*/ 914400 h 448"/>
              <a:gd name="T2" fmla="*/ 835025 w 3704"/>
              <a:gd name="T3" fmla="*/ 696005 h 448"/>
              <a:gd name="T4" fmla="*/ 1828800 w 3704"/>
              <a:gd name="T5" fmla="*/ 465364 h 448"/>
              <a:gd name="T6" fmla="*/ 3295650 w 3704"/>
              <a:gd name="T7" fmla="*/ 187779 h 448"/>
              <a:gd name="T8" fmla="*/ 4267200 w 3704"/>
              <a:gd name="T9" fmla="*/ 102054 h 448"/>
              <a:gd name="T10" fmla="*/ 5305425 w 3704"/>
              <a:gd name="T11" fmla="*/ 14288 h 448"/>
              <a:gd name="T12" fmla="*/ 5880100 w 3704"/>
              <a:gd name="T13" fmla="*/ 14288 h 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04" h="448">
                <a:moveTo>
                  <a:pt x="0" y="448"/>
                </a:moveTo>
                <a:cubicBezTo>
                  <a:pt x="167" y="413"/>
                  <a:pt x="334" y="378"/>
                  <a:pt x="526" y="341"/>
                </a:cubicBezTo>
                <a:cubicBezTo>
                  <a:pt x="718" y="304"/>
                  <a:pt x="894" y="269"/>
                  <a:pt x="1152" y="228"/>
                </a:cubicBezTo>
                <a:cubicBezTo>
                  <a:pt x="1410" y="187"/>
                  <a:pt x="1820" y="122"/>
                  <a:pt x="2076" y="92"/>
                </a:cubicBezTo>
                <a:cubicBezTo>
                  <a:pt x="2332" y="62"/>
                  <a:pt x="2477" y="64"/>
                  <a:pt x="2688" y="50"/>
                </a:cubicBezTo>
                <a:cubicBezTo>
                  <a:pt x="2899" y="36"/>
                  <a:pt x="3173" y="14"/>
                  <a:pt x="3342" y="7"/>
                </a:cubicBezTo>
                <a:cubicBezTo>
                  <a:pt x="3511" y="0"/>
                  <a:pt x="3607" y="3"/>
                  <a:pt x="3704" y="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Freeform 16"/>
          <p:cNvSpPr>
            <a:spLocks/>
          </p:cNvSpPr>
          <p:nvPr/>
        </p:nvSpPr>
        <p:spPr bwMode="auto">
          <a:xfrm>
            <a:off x="1974850" y="1531938"/>
            <a:ext cx="5848350" cy="631825"/>
          </a:xfrm>
          <a:custGeom>
            <a:avLst/>
            <a:gdLst>
              <a:gd name="T0" fmla="*/ 5848350 w 3684"/>
              <a:gd name="T1" fmla="*/ 631825 h 270"/>
              <a:gd name="T2" fmla="*/ 4967288 w 3684"/>
              <a:gd name="T3" fmla="*/ 498440 h 270"/>
              <a:gd name="T4" fmla="*/ 3454400 w 3684"/>
              <a:gd name="T5" fmla="*/ 248050 h 270"/>
              <a:gd name="T6" fmla="*/ 2133600 w 3684"/>
              <a:gd name="T7" fmla="*/ 98284 h 270"/>
              <a:gd name="T8" fmla="*/ 892175 w 3684"/>
              <a:gd name="T9" fmla="*/ 16381 h 270"/>
              <a:gd name="T10" fmla="*/ 0 w 3684"/>
              <a:gd name="T11" fmla="*/ 0 h 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84" h="270">
                <a:moveTo>
                  <a:pt x="3684" y="270"/>
                </a:moveTo>
                <a:cubicBezTo>
                  <a:pt x="3532" y="255"/>
                  <a:pt x="3380" y="240"/>
                  <a:pt x="3129" y="213"/>
                </a:cubicBezTo>
                <a:cubicBezTo>
                  <a:pt x="2878" y="186"/>
                  <a:pt x="2473" y="134"/>
                  <a:pt x="2176" y="106"/>
                </a:cubicBezTo>
                <a:cubicBezTo>
                  <a:pt x="1879" y="78"/>
                  <a:pt x="1613" y="58"/>
                  <a:pt x="1344" y="42"/>
                </a:cubicBezTo>
                <a:cubicBezTo>
                  <a:pt x="1075" y="26"/>
                  <a:pt x="786" y="14"/>
                  <a:pt x="562" y="7"/>
                </a:cubicBezTo>
                <a:cubicBezTo>
                  <a:pt x="338" y="0"/>
                  <a:pt x="169" y="0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9"/>
          <p:cNvSpPr txBox="1">
            <a:spLocks noChangeArrowheads="1"/>
          </p:cNvSpPr>
          <p:nvPr/>
        </p:nvSpPr>
        <p:spPr bwMode="auto">
          <a:xfrm>
            <a:off x="1682750" y="1355725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>
                <a:solidFill>
                  <a:schemeClr val="accent2"/>
                </a:solidFill>
              </a:rPr>
              <a:t>v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708" name="Text Box 20"/>
          <p:cNvSpPr txBox="1">
            <a:spLocks noChangeArrowheads="1"/>
          </p:cNvSpPr>
          <p:nvPr/>
        </p:nvSpPr>
        <p:spPr bwMode="auto">
          <a:xfrm>
            <a:off x="7893050" y="1085850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</a:rPr>
              <a:t>p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9" name="Line 21"/>
          <p:cNvSpPr>
            <a:spLocks noChangeShapeType="1"/>
          </p:cNvSpPr>
          <p:nvPr/>
        </p:nvSpPr>
        <p:spPr bwMode="auto">
          <a:xfrm flipV="1">
            <a:off x="1974850" y="1185863"/>
            <a:ext cx="0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710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5618163" y="5422900"/>
          <a:ext cx="24130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5" imgW="2400300" imgH="304800" progId="Equation.DSMT4">
                  <p:embed/>
                </p:oleObj>
              </mc:Choice>
              <mc:Fallback>
                <p:oleObj name="Equation" r:id="rId5" imgW="2400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5422900"/>
                        <a:ext cx="241300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Intonation</a:t>
            </a:r>
            <a:r>
              <a:rPr lang="hu-HU" sz="2800" dirty="0" smtClean="0"/>
              <a:t> of </a:t>
            </a:r>
            <a:r>
              <a:rPr lang="hu-HU" sz="2800" dirty="0" err="1" smtClean="0"/>
              <a:t>organ</a:t>
            </a:r>
            <a:r>
              <a:rPr lang="hu-HU" sz="2800" dirty="0" smtClean="0"/>
              <a:t> </a:t>
            </a:r>
            <a:r>
              <a:rPr lang="hu-HU" sz="2800" dirty="0" err="1" smtClean="0"/>
              <a:t>pipes</a:t>
            </a:r>
            <a:endParaRPr lang="de-DE" sz="2800" dirty="0" smtClean="0"/>
          </a:p>
        </p:txBody>
      </p:sp>
      <p:pic>
        <p:nvPicPr>
          <p:cNvPr id="34819" name="Picture 4" descr="gal_nagy_3982_pzs_07_orgona_600x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54622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Intonation</a:t>
            </a:r>
            <a:r>
              <a:rPr lang="hu-HU" dirty="0" smtClean="0"/>
              <a:t> (</a:t>
            </a:r>
            <a:r>
              <a:rPr lang="hu-HU" b="0" dirty="0" err="1" smtClean="0"/>
              <a:t>aka</a:t>
            </a:r>
            <a:r>
              <a:rPr lang="hu-HU" dirty="0" smtClean="0"/>
              <a:t> </a:t>
            </a:r>
            <a:r>
              <a:rPr lang="hu-HU" dirty="0" err="1" smtClean="0"/>
              <a:t>voicing</a:t>
            </a:r>
            <a:r>
              <a:rPr lang="hu-HU" dirty="0" smtClean="0"/>
              <a:t>) of </a:t>
            </a:r>
            <a:r>
              <a:rPr lang="hu-HU" dirty="0" err="1" smtClean="0"/>
              <a:t>organ</a:t>
            </a:r>
            <a:r>
              <a:rPr lang="hu-HU" dirty="0" smtClean="0"/>
              <a:t> </a:t>
            </a:r>
            <a:r>
              <a:rPr lang="hu-HU" dirty="0" err="1" smtClean="0"/>
              <a:t>pipes</a:t>
            </a:r>
            <a:endParaRPr lang="hu-HU" dirty="0" smtClean="0"/>
          </a:p>
        </p:txBody>
      </p:sp>
      <p:pic>
        <p:nvPicPr>
          <p:cNvPr id="214019" name="Picture 3" descr="DSCF2205"/>
          <p:cNvPicPr>
            <a:picLocks noChangeAspect="1" noChangeArrowheads="1"/>
          </p:cNvPicPr>
          <p:nvPr/>
        </p:nvPicPr>
        <p:blipFill>
          <a:blip r:embed="rId2" cstate="print">
            <a:lum bright="-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3"/>
          <a:stretch>
            <a:fillRect/>
          </a:stretch>
        </p:blipFill>
        <p:spPr bwMode="auto">
          <a:xfrm>
            <a:off x="268288" y="1076325"/>
            <a:ext cx="376713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4020" name="Group 4"/>
          <p:cNvGrpSpPr>
            <a:grpSpLocks/>
          </p:cNvGrpSpPr>
          <p:nvPr/>
        </p:nvGrpSpPr>
        <p:grpSpPr bwMode="auto">
          <a:xfrm>
            <a:off x="2379663" y="1538288"/>
            <a:ext cx="4621212" cy="4208462"/>
            <a:chOff x="1499" y="969"/>
            <a:chExt cx="2911" cy="2651"/>
          </a:xfrm>
        </p:grpSpPr>
        <p:sp>
          <p:nvSpPr>
            <p:cNvPr id="35848" name="Rectangle 5"/>
            <p:cNvSpPr>
              <a:spLocks noChangeArrowheads="1"/>
            </p:cNvSpPr>
            <p:nvPr/>
          </p:nvSpPr>
          <p:spPr bwMode="auto">
            <a:xfrm>
              <a:off x="1499" y="969"/>
              <a:ext cx="1604" cy="2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49" name="Picture 6" descr="DSCF22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5" t="4167" r="10506" b="11172"/>
            <a:stretch>
              <a:fillRect/>
            </a:stretch>
          </p:blipFill>
          <p:spPr bwMode="auto">
            <a:xfrm>
              <a:off x="1585" y="1077"/>
              <a:ext cx="2825" cy="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4023" name="Group 7"/>
          <p:cNvGrpSpPr>
            <a:grpSpLocks/>
          </p:cNvGrpSpPr>
          <p:nvPr/>
        </p:nvGrpSpPr>
        <p:grpSpPr bwMode="auto">
          <a:xfrm>
            <a:off x="5029200" y="2805113"/>
            <a:ext cx="3754438" cy="3500437"/>
            <a:chOff x="3168" y="1767"/>
            <a:chExt cx="2365" cy="2205"/>
          </a:xfrm>
        </p:grpSpPr>
        <p:sp>
          <p:nvSpPr>
            <p:cNvPr id="35846" name="Rectangle 8"/>
            <p:cNvSpPr>
              <a:spLocks noChangeArrowheads="1"/>
            </p:cNvSpPr>
            <p:nvPr/>
          </p:nvSpPr>
          <p:spPr bwMode="auto">
            <a:xfrm>
              <a:off x="3168" y="1767"/>
              <a:ext cx="1433" cy="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47" name="Picture 9" descr="DSCF22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4" t="18448" r="22720"/>
            <a:stretch>
              <a:fillRect/>
            </a:stretch>
          </p:blipFill>
          <p:spPr bwMode="auto">
            <a:xfrm>
              <a:off x="3276" y="1859"/>
              <a:ext cx="2257" cy="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87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sinusoids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transients</a:t>
            </a:r>
            <a:endParaRPr lang="hu-HU" dirty="0" smtClean="0"/>
          </a:p>
        </p:txBody>
      </p:sp>
      <p:pic>
        <p:nvPicPr>
          <p:cNvPr id="34819" name="Picture 4" descr="Scan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30940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And </a:t>
            </a:r>
            <a:r>
              <a:rPr lang="hu-HU" sz="2800" dirty="0" err="1" smtClean="0"/>
              <a:t>backwards</a:t>
            </a:r>
            <a:r>
              <a:rPr lang="hu-HU" sz="2800" dirty="0" smtClean="0"/>
              <a:t> (t </a:t>
            </a:r>
            <a:r>
              <a:rPr lang="hu-HU" sz="2800" dirty="0" smtClean="0">
                <a:sym typeface="Wingdings 3"/>
              </a:rPr>
              <a:t> f): </a:t>
            </a:r>
            <a:r>
              <a:rPr lang="hu-HU" sz="2800" dirty="0" err="1" smtClean="0"/>
              <a:t>Fourier-analysis</a:t>
            </a:r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11266" name="Picture 2" descr="Fourier,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0" y="1524000"/>
            <a:ext cx="3378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89858" y="5529552"/>
            <a:ext cx="324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Joseph Fourier (1768 – 1830)</a:t>
            </a:r>
            <a:endParaRPr lang="hu-HU" dirty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96016"/>
              </p:ext>
            </p:extLst>
          </p:nvPr>
        </p:nvGraphicFramePr>
        <p:xfrm>
          <a:off x="4100360" y="2281889"/>
          <a:ext cx="2108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4" imgW="2108160" imgH="583920" progId="Equation.DSMT4">
                  <p:embed/>
                </p:oleObj>
              </mc:Choice>
              <mc:Fallback>
                <p:oleObj name="Equation" r:id="rId4" imgW="21081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0360" y="2281889"/>
                        <a:ext cx="2108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995802" y="1027134"/>
            <a:ext cx="402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periodic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/>
              <a:t>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x(t)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transformed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an </a:t>
            </a:r>
            <a:r>
              <a:rPr lang="hu-HU" dirty="0" err="1" smtClean="0"/>
              <a:t>infinite</a:t>
            </a:r>
            <a:r>
              <a:rPr lang="hu-HU" dirty="0" smtClean="0"/>
              <a:t> series of </a:t>
            </a:r>
            <a:r>
              <a:rPr lang="hu-HU" dirty="0" err="1" smtClean="0"/>
              <a:t>sinusoids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amplitude</a:t>
            </a:r>
            <a:r>
              <a:rPr lang="hu-HU" dirty="0" smtClean="0"/>
              <a:t>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X: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442303"/>
              </p:ext>
            </p:extLst>
          </p:nvPr>
        </p:nvGraphicFramePr>
        <p:xfrm>
          <a:off x="6643491" y="2236027"/>
          <a:ext cx="1638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6" imgW="1638000" imgH="647640" progId="Equation.DSMT4">
                  <p:embed/>
                </p:oleObj>
              </mc:Choice>
              <mc:Fallback>
                <p:oleObj name="Equation" r:id="rId6" imgW="16380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43491" y="2236027"/>
                        <a:ext cx="16383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4148202" y="3321484"/>
            <a:ext cx="402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periodic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/>
              <a:t>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x(t)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transformed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an </a:t>
            </a:r>
            <a:r>
              <a:rPr lang="hu-HU" dirty="0" err="1" smtClean="0"/>
              <a:t>infinite</a:t>
            </a:r>
            <a:r>
              <a:rPr lang="hu-HU" dirty="0" smtClean="0"/>
              <a:t> series of </a:t>
            </a:r>
            <a:r>
              <a:rPr lang="hu-HU" dirty="0" err="1" smtClean="0"/>
              <a:t>sinusoids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amplitude</a:t>
            </a:r>
            <a:r>
              <a:rPr lang="hu-HU" dirty="0" smtClean="0"/>
              <a:t>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44824"/>
              </p:ext>
            </p:extLst>
          </p:nvPr>
        </p:nvGraphicFramePr>
        <p:xfrm>
          <a:off x="4148202" y="4721573"/>
          <a:ext cx="4521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8" imgW="4520880" imgH="660240" progId="Equation.DSMT4">
                  <p:embed/>
                </p:oleObj>
              </mc:Choice>
              <mc:Fallback>
                <p:oleObj name="Equation" r:id="rId8" imgW="45208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8202" y="4721573"/>
                        <a:ext cx="45212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4672208" y="5898884"/>
            <a:ext cx="377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Ide ábrát a </a:t>
            </a:r>
            <a:r>
              <a:rPr lang="hu-HU" dirty="0" err="1" smtClean="0">
                <a:solidFill>
                  <a:srgbClr val="FF0000"/>
                </a:solidFill>
              </a:rPr>
              <a:t>Brüel</a:t>
            </a:r>
            <a:r>
              <a:rPr lang="hu-HU" dirty="0" smtClean="0">
                <a:solidFill>
                  <a:srgbClr val="FF0000"/>
                </a:solidFill>
              </a:rPr>
              <a:t> könyvből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And </a:t>
            </a:r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hear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these</a:t>
            </a:r>
            <a:r>
              <a:rPr lang="hu-HU" dirty="0" smtClean="0"/>
              <a:t>?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r="-8250" b="-4868"/>
          <a:stretch>
            <a:fillRect/>
          </a:stretch>
        </p:blipFill>
        <p:spPr>
          <a:xfrm>
            <a:off x="1251850" y="1490648"/>
            <a:ext cx="6674190" cy="5040553"/>
          </a:xfrm>
          <a:noFill/>
        </p:spPr>
      </p:pic>
    </p:spTree>
    <p:extLst>
      <p:ext uri="{BB962C8B-B14F-4D97-AF65-F5344CB8AC3E}">
        <p14:creationId xmlns:p14="http://schemas.microsoft.com/office/powerpoint/2010/main" val="3179534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r>
              <a:rPr lang="hu-HU" dirty="0" smtClean="0"/>
              <a:t> - </a:t>
            </a:r>
            <a:r>
              <a:rPr lang="hu-HU" dirty="0" err="1" smtClean="0"/>
              <a:t>experimental</a:t>
            </a:r>
            <a:endParaRPr lang="hu-HU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18487" cy="32416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dirty="0" err="1" smtClean="0"/>
              <a:t>Aim</a:t>
            </a:r>
            <a:r>
              <a:rPr lang="hu-HU" dirty="0" smtClean="0"/>
              <a:t> is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separate</a:t>
            </a:r>
            <a:r>
              <a:rPr lang="hu-HU" dirty="0" smtClean="0"/>
              <a:t> </a:t>
            </a:r>
            <a:r>
              <a:rPr lang="hu-HU" dirty="0" err="1" smtClean="0"/>
              <a:t>various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components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decomposing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bands</a:t>
            </a:r>
            <a:r>
              <a:rPr lang="hu-HU" dirty="0" smtClean="0"/>
              <a:t> of </a:t>
            </a:r>
            <a:r>
              <a:rPr lang="hu-HU" dirty="0" err="1" smtClean="0"/>
              <a:t>constant</a:t>
            </a:r>
            <a:r>
              <a:rPr lang="hu-HU" dirty="0" smtClean="0"/>
              <a:t> </a:t>
            </a:r>
            <a:r>
              <a:rPr lang="hu-HU" b="1" i="1" dirty="0" err="1" smtClean="0"/>
              <a:t>absolute</a:t>
            </a:r>
            <a:r>
              <a:rPr lang="hu-HU" dirty="0" smtClean="0"/>
              <a:t> </a:t>
            </a:r>
            <a:r>
              <a:rPr lang="hu-HU" dirty="0" err="1" smtClean="0"/>
              <a:t>bandwidth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decomposing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bands</a:t>
            </a:r>
            <a:r>
              <a:rPr lang="hu-HU" dirty="0" smtClean="0"/>
              <a:t> of </a:t>
            </a:r>
            <a:r>
              <a:rPr lang="hu-HU" dirty="0" err="1" smtClean="0"/>
              <a:t>consant</a:t>
            </a:r>
            <a:r>
              <a:rPr lang="hu-HU" dirty="0" smtClean="0"/>
              <a:t> </a:t>
            </a:r>
            <a:r>
              <a:rPr lang="hu-HU" b="1" i="1" dirty="0" err="1" smtClean="0"/>
              <a:t>relative</a:t>
            </a:r>
            <a:r>
              <a:rPr lang="hu-HU" b="1" i="1" dirty="0" smtClean="0"/>
              <a:t> </a:t>
            </a:r>
            <a:r>
              <a:rPr lang="hu-HU" dirty="0" err="1" smtClean="0"/>
              <a:t>bandwidth</a:t>
            </a:r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err="1" smtClean="0"/>
              <a:t>Narrow-band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r>
              <a:rPr lang="hu-HU" dirty="0" smtClean="0"/>
              <a:t> is</a:t>
            </a:r>
          </a:p>
          <a:p>
            <a:pPr lvl="1" eaLnBrk="1" hangingPunct="1"/>
            <a:r>
              <a:rPr lang="hu-HU" dirty="0" err="1" smtClean="0"/>
              <a:t>aimed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exact</a:t>
            </a:r>
            <a:r>
              <a:rPr lang="hu-HU" dirty="0" smtClean="0"/>
              <a:t> </a:t>
            </a:r>
            <a:r>
              <a:rPr lang="hu-HU" dirty="0" err="1" smtClean="0"/>
              <a:t>identification</a:t>
            </a:r>
            <a:r>
              <a:rPr lang="hu-HU" dirty="0" smtClean="0"/>
              <a:t> of </a:t>
            </a:r>
            <a:r>
              <a:rPr lang="hu-HU" dirty="0" err="1" smtClean="0"/>
              <a:t>tonal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endParaRPr lang="hu-HU" dirty="0" smtClean="0"/>
          </a:p>
          <a:p>
            <a:pPr eaLnBrk="1" hangingPunct="1"/>
            <a:r>
              <a:rPr lang="hu-HU" dirty="0" smtClean="0"/>
              <a:t>Standard </a:t>
            </a:r>
            <a:r>
              <a:rPr lang="hu-HU" dirty="0" err="1" smtClean="0"/>
              <a:t>octave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third-octave</a:t>
            </a:r>
            <a:r>
              <a:rPr lang="hu-HU" dirty="0" smtClean="0"/>
              <a:t> </a:t>
            </a:r>
            <a:r>
              <a:rPr lang="hu-HU" dirty="0" err="1" smtClean="0"/>
              <a:t>band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r>
              <a:rPr lang="hu-HU" dirty="0" smtClean="0"/>
              <a:t> is</a:t>
            </a:r>
          </a:p>
          <a:p>
            <a:pPr lvl="1" eaLnBrk="1" hangingPunct="1"/>
            <a:r>
              <a:rPr lang="hu-HU" dirty="0" err="1" smtClean="0"/>
              <a:t>aimed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modelling/</a:t>
            </a:r>
            <a:r>
              <a:rPr lang="hu-HU" dirty="0" err="1" smtClean="0"/>
              <a:t>imitating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human </a:t>
            </a:r>
            <a:r>
              <a:rPr lang="hu-HU" dirty="0" err="1" smtClean="0"/>
              <a:t>hearing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150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negysz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How</a:t>
            </a:r>
            <a:r>
              <a:rPr lang="hu-HU" sz="2800" dirty="0" smtClean="0"/>
              <a:t> </a:t>
            </a:r>
            <a:r>
              <a:rPr lang="hu-HU" sz="2800" dirty="0" err="1" smtClean="0"/>
              <a:t>are</a:t>
            </a:r>
            <a:r>
              <a:rPr lang="hu-HU" sz="2800" dirty="0" smtClean="0"/>
              <a:t> </a:t>
            </a:r>
            <a:r>
              <a:rPr lang="hu-HU" sz="2800" dirty="0" err="1" smtClean="0"/>
              <a:t>non-sinusoidal</a:t>
            </a:r>
            <a:r>
              <a:rPr lang="hu-HU" sz="2800" dirty="0" smtClean="0"/>
              <a:t> </a:t>
            </a:r>
            <a:r>
              <a:rPr lang="hu-HU" sz="2800" dirty="0" err="1" smtClean="0"/>
              <a:t>sounds</a:t>
            </a:r>
            <a:r>
              <a:rPr lang="hu-HU" sz="2800" dirty="0" smtClean="0"/>
              <a:t> </a:t>
            </a:r>
            <a:r>
              <a:rPr lang="hu-HU" sz="2800" dirty="0" err="1" smtClean="0"/>
              <a:t>generated</a:t>
            </a:r>
            <a:r>
              <a:rPr lang="hu-HU" sz="2800" dirty="0" smtClean="0"/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068388"/>
            <a:ext cx="8597900" cy="58624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dirty="0" err="1" smtClean="0"/>
              <a:t>Fundamental</a:t>
            </a:r>
            <a:r>
              <a:rPr lang="hu-HU" dirty="0" smtClean="0"/>
              <a:t> </a:t>
            </a:r>
            <a:r>
              <a:rPr lang="hu-HU" dirty="0" err="1" smtClean="0"/>
              <a:t>tone</a:t>
            </a:r>
            <a:r>
              <a:rPr lang="hu-HU" dirty="0" smtClean="0"/>
              <a:t> of a </a:t>
            </a:r>
            <a:r>
              <a:rPr lang="hu-HU" dirty="0" err="1" smtClean="0"/>
              <a:t>square</a:t>
            </a:r>
            <a:r>
              <a:rPr lang="hu-HU" dirty="0" smtClean="0"/>
              <a:t> </a:t>
            </a:r>
            <a:r>
              <a:rPr lang="hu-HU" dirty="0" err="1" smtClean="0"/>
              <a:t>wave</a:t>
            </a:r>
            <a:endParaRPr lang="de-DE" dirty="0" smtClean="0"/>
          </a:p>
        </p:txBody>
      </p:sp>
      <p:graphicFrame>
        <p:nvGraphicFramePr>
          <p:cNvPr id="5125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788082"/>
              </p:ext>
            </p:extLst>
          </p:nvPr>
        </p:nvGraphicFramePr>
        <p:xfrm>
          <a:off x="7235825" y="2781300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81300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3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z="2800" dirty="0" err="1" smtClean="0"/>
              <a:t>Comparison</a:t>
            </a:r>
            <a:r>
              <a:rPr lang="hu-HU" sz="2800" dirty="0" smtClean="0"/>
              <a:t> of </a:t>
            </a:r>
            <a:r>
              <a:rPr lang="hu-HU" sz="2800" dirty="0" err="1" smtClean="0"/>
              <a:t>male</a:t>
            </a:r>
            <a:r>
              <a:rPr lang="hu-HU" sz="2800" dirty="0" smtClean="0"/>
              <a:t> and </a:t>
            </a:r>
            <a:r>
              <a:rPr lang="hu-HU" sz="2800" dirty="0" err="1" smtClean="0"/>
              <a:t>female</a:t>
            </a:r>
            <a:r>
              <a:rPr lang="hu-HU" sz="2800" dirty="0" smtClean="0"/>
              <a:t> </a:t>
            </a:r>
            <a:r>
              <a:rPr lang="hu-HU" sz="2800" dirty="0" err="1" smtClean="0"/>
              <a:t>voice</a:t>
            </a:r>
            <a:r>
              <a:rPr lang="hu-HU" sz="2800" dirty="0" smtClean="0"/>
              <a:t> </a:t>
            </a: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 smtClean="0"/>
              <a:t>third-octave</a:t>
            </a:r>
            <a:r>
              <a:rPr lang="hu-HU" sz="2800" dirty="0" smtClean="0"/>
              <a:t> </a:t>
            </a:r>
            <a:r>
              <a:rPr lang="hu-HU" sz="2800" dirty="0" err="1" smtClean="0"/>
              <a:t>band</a:t>
            </a:r>
            <a:r>
              <a:rPr lang="hu-HU" sz="2800" dirty="0" smtClean="0"/>
              <a:t> </a:t>
            </a:r>
            <a:r>
              <a:rPr lang="hu-HU" sz="2800" dirty="0" err="1" smtClean="0"/>
              <a:t>analysis</a:t>
            </a:r>
            <a:endParaRPr lang="de-DE" sz="2800" dirty="0" smtClean="0"/>
          </a:p>
        </p:txBody>
      </p:sp>
      <p:graphicFrame>
        <p:nvGraphicFramePr>
          <p:cNvPr id="3891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42988" y="1052513"/>
          <a:ext cx="69850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Chart" r:id="rId3" imgW="6057820" imgH="4695708" progId="Excel.Chart.8">
                  <p:embed/>
                </p:oleObj>
              </mc:Choice>
              <mc:Fallback>
                <p:oleObj name="Chart" r:id="rId3" imgW="6057820" imgH="469570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52513"/>
                        <a:ext cx="6985000" cy="541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8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Standard </a:t>
            </a:r>
            <a:r>
              <a:rPr lang="hu-HU" dirty="0" err="1" smtClean="0"/>
              <a:t>octave</a:t>
            </a:r>
            <a:r>
              <a:rPr lang="hu-HU" dirty="0" smtClean="0"/>
              <a:t> and </a:t>
            </a:r>
            <a:r>
              <a:rPr lang="hu-HU" dirty="0" err="1" smtClean="0"/>
              <a:t>third-octave</a:t>
            </a:r>
            <a:r>
              <a:rPr lang="hu-HU" dirty="0" smtClean="0"/>
              <a:t> </a:t>
            </a:r>
            <a:r>
              <a:rPr lang="hu-HU" dirty="0" err="1" smtClean="0"/>
              <a:t>bands</a:t>
            </a:r>
            <a:endParaRPr lang="hu-HU" dirty="0" smtClean="0"/>
          </a:p>
        </p:txBody>
      </p:sp>
      <p:pic>
        <p:nvPicPr>
          <p:cNvPr id="39939" name="Picture 4" descr="ScanImage004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/>
          <a:stretch>
            <a:fillRect/>
          </a:stretch>
        </p:blipFill>
        <p:spPr bwMode="auto">
          <a:xfrm>
            <a:off x="1692275" y="765175"/>
            <a:ext cx="55435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5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089" y="188913"/>
            <a:ext cx="7362649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bands</a:t>
            </a:r>
            <a:endParaRPr lang="en-GB" dirty="0" smtClean="0"/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89095"/>
              </p:ext>
            </p:extLst>
          </p:nvPr>
        </p:nvGraphicFramePr>
        <p:xfrm>
          <a:off x="1270176" y="833614"/>
          <a:ext cx="6598180" cy="5747018"/>
        </p:xfrm>
        <a:graphic>
          <a:graphicData uri="http://schemas.openxmlformats.org/drawingml/2006/table">
            <a:tbl>
              <a:tblPr/>
              <a:tblGrid>
                <a:gridCol w="962575"/>
                <a:gridCol w="694781"/>
                <a:gridCol w="694780"/>
                <a:gridCol w="819752"/>
                <a:gridCol w="962575"/>
                <a:gridCol w="821239"/>
                <a:gridCol w="822727"/>
                <a:gridCol w="819751"/>
              </a:tblGrid>
              <a:tr h="34168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  <a:b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(Hz)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  <a:b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(Hz)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252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2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4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Hogyan adódik ki a nem szinuszos rezgés?</a:t>
            </a:r>
            <a:endParaRPr lang="de-DE" sz="2800" dirty="0" smtClean="0"/>
          </a:p>
        </p:txBody>
      </p:sp>
      <p:pic>
        <p:nvPicPr>
          <p:cNvPr id="6148" name="Picture 4" descr="negyszo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068389"/>
            <a:ext cx="8597900" cy="608012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three</a:t>
            </a:r>
            <a:r>
              <a:rPr lang="hu-HU" dirty="0" smtClean="0"/>
              <a:t> </a:t>
            </a:r>
            <a:r>
              <a:rPr lang="hu-HU" dirty="0" err="1" smtClean="0"/>
              <a:t>components</a:t>
            </a:r>
            <a:endParaRPr lang="de-DE" dirty="0" smtClean="0"/>
          </a:p>
        </p:txBody>
      </p:sp>
      <p:graphicFrame>
        <p:nvGraphicFramePr>
          <p:cNvPr id="6149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996719"/>
              </p:ext>
            </p:extLst>
          </p:nvPr>
        </p:nvGraphicFramePr>
        <p:xfrm>
          <a:off x="7235825" y="2997200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997200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1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87489"/>
            <a:ext cx="7992000" cy="792163"/>
          </a:xfrm>
        </p:spPr>
        <p:txBody>
          <a:bodyPr>
            <a:normAutofit/>
          </a:bodyPr>
          <a:lstStyle/>
          <a:p>
            <a:r>
              <a:rPr lang="hu-HU" sz="2800" dirty="0"/>
              <a:t>Hogyan adódik ki a nem szinuszos rezgés?</a:t>
            </a:r>
            <a:endParaRPr lang="de-DE" sz="28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7172" name="Picture 4" descr="negyszo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3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381290"/>
              </p:ext>
            </p:extLst>
          </p:nvPr>
        </p:nvGraphicFramePr>
        <p:xfrm>
          <a:off x="7164388" y="2924175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24175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0675" y="1068389"/>
            <a:ext cx="8597900" cy="608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9pPr>
          </a:lstStyle>
          <a:p>
            <a:r>
              <a:rPr lang="hu-HU" kern="0" dirty="0" smtClean="0"/>
              <a:t>The </a:t>
            </a:r>
            <a:r>
              <a:rPr lang="hu-HU" kern="0" dirty="0" err="1" smtClean="0"/>
              <a:t>first</a:t>
            </a:r>
            <a:r>
              <a:rPr lang="hu-HU" kern="0" dirty="0" smtClean="0"/>
              <a:t> </a:t>
            </a:r>
            <a:r>
              <a:rPr lang="hu-HU" kern="0" dirty="0" err="1" smtClean="0"/>
              <a:t>four</a:t>
            </a:r>
            <a:r>
              <a:rPr lang="hu-HU" kern="0" dirty="0" smtClean="0"/>
              <a:t> </a:t>
            </a:r>
            <a:r>
              <a:rPr lang="hu-HU" kern="0" dirty="0" err="1" smtClean="0"/>
              <a:t>components</a:t>
            </a: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39514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Hogyan adódik ki a nem szinuszos rezgés?</a:t>
            </a:r>
            <a:endParaRPr lang="de-DE" sz="2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pic>
        <p:nvPicPr>
          <p:cNvPr id="8196" name="Picture 5" descr="negyszog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499088"/>
              </p:ext>
            </p:extLst>
          </p:nvPr>
        </p:nvGraphicFramePr>
        <p:xfrm>
          <a:off x="7380288" y="2997200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997200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0675" y="1068389"/>
            <a:ext cx="8597900" cy="608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9pPr>
          </a:lstStyle>
          <a:p>
            <a:r>
              <a:rPr lang="hu-HU" kern="0" dirty="0" smtClean="0"/>
              <a:t>The </a:t>
            </a:r>
            <a:r>
              <a:rPr lang="hu-HU" kern="0" dirty="0" err="1" smtClean="0"/>
              <a:t>first</a:t>
            </a:r>
            <a:r>
              <a:rPr lang="hu-HU" kern="0" dirty="0" smtClean="0"/>
              <a:t> </a:t>
            </a:r>
            <a:r>
              <a:rPr lang="hu-HU" kern="0" dirty="0" err="1" smtClean="0"/>
              <a:t>ten</a:t>
            </a:r>
            <a:r>
              <a:rPr lang="hu-HU" kern="0" dirty="0" smtClean="0"/>
              <a:t> </a:t>
            </a:r>
            <a:r>
              <a:rPr lang="hu-HU" kern="0" dirty="0" err="1" smtClean="0"/>
              <a:t>components</a:t>
            </a: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29729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err="1" smtClean="0"/>
              <a:t>Components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domain</a:t>
            </a:r>
            <a:endParaRPr lang="de-DE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five</a:t>
            </a:r>
            <a:r>
              <a:rPr lang="hu-HU" dirty="0" smtClean="0"/>
              <a:t> </a:t>
            </a:r>
            <a:r>
              <a:rPr lang="hu-HU" dirty="0" err="1" smtClean="0"/>
              <a:t>components</a:t>
            </a:r>
            <a:r>
              <a:rPr lang="hu-HU" dirty="0" smtClean="0"/>
              <a:t>: a </a:t>
            </a:r>
            <a:r>
              <a:rPr lang="hu-HU" dirty="0" err="1" smtClean="0"/>
              <a:t>spectrum</a:t>
            </a:r>
            <a:endParaRPr lang="de-DE" dirty="0" smtClean="0"/>
          </a:p>
        </p:txBody>
      </p:sp>
      <p:pic>
        <p:nvPicPr>
          <p:cNvPr id="9220" name="Picture 4" descr="negyszog5_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63758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err="1" smtClean="0"/>
              <a:t>Synthesis</a:t>
            </a:r>
            <a:r>
              <a:rPr lang="hu-HU" dirty="0" smtClean="0"/>
              <a:t> of a </a:t>
            </a:r>
            <a:r>
              <a:rPr lang="hu-HU" dirty="0" err="1" smtClean="0"/>
              <a:t>square</a:t>
            </a:r>
            <a:r>
              <a:rPr lang="hu-HU" dirty="0" smtClean="0"/>
              <a:t> </a:t>
            </a:r>
            <a:r>
              <a:rPr lang="hu-HU" dirty="0" err="1" smtClean="0"/>
              <a:t>wave</a:t>
            </a:r>
            <a:endParaRPr lang="de-DE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pic>
        <p:nvPicPr>
          <p:cNvPr id="10244" name="Picture 4" descr="Synthesis_squa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700087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266</TotalTime>
  <Words>807</Words>
  <Application>Microsoft Office PowerPoint</Application>
  <PresentationFormat>Diavetítés a képernyőre (4:3 oldalarány)</PresentationFormat>
  <Paragraphs>299</Paragraphs>
  <Slides>42</Slides>
  <Notes>16</Notes>
  <HiddenSlides>1</HiddenSlides>
  <MMClips>1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42</vt:i4>
      </vt:variant>
    </vt:vector>
  </HeadingPairs>
  <TitlesOfParts>
    <vt:vector size="46" baseType="lpstr">
      <vt:lpstr>HRSZ</vt:lpstr>
      <vt:lpstr>Csomag</vt:lpstr>
      <vt:lpstr>Equation</vt:lpstr>
      <vt:lpstr>Chart</vt:lpstr>
      <vt:lpstr>The characteristics of sounds Analysis and synthesis of sounds</vt:lpstr>
      <vt:lpstr>Classification of sounds</vt:lpstr>
      <vt:lpstr>Szin                                                                                                                                            usoidal process</vt:lpstr>
      <vt:lpstr>How are non-sinusoidal sounds generated?</vt:lpstr>
      <vt:lpstr>Hogyan adódik ki a nem szinuszos rezgés?</vt:lpstr>
      <vt:lpstr>Hogyan adódik ki a nem szinuszos rezgés?</vt:lpstr>
      <vt:lpstr>Hogyan adódik ki a nem szinuszos rezgés?</vt:lpstr>
      <vt:lpstr>Components in the frequency domain</vt:lpstr>
      <vt:lpstr>Synthesis of a square wave</vt:lpstr>
      <vt:lpstr>PowerPoint bemutató</vt:lpstr>
      <vt:lpstr>PowerPoint bemutató</vt:lpstr>
      <vt:lpstr>PowerPoint bemutató</vt:lpstr>
      <vt:lpstr>PowerPoint bemutató</vt:lpstr>
      <vt:lpstr>Frequency spectrum of the sawtooth wave</vt:lpstr>
      <vt:lpstr>Harmonics</vt:lpstr>
      <vt:lpstr>Relationship of frequency and time domain</vt:lpstr>
      <vt:lpstr>Formation of sounds in real-life systems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Relationship between L and f</vt:lpstr>
      <vt:lpstr>A practical, very simple example: the pan’s pipes</vt:lpstr>
      <vt:lpstr>Intonation of organ pipes</vt:lpstr>
      <vt:lpstr>Intonation (aka voicing) of organ pipes</vt:lpstr>
      <vt:lpstr>From sinusoids to transients</vt:lpstr>
      <vt:lpstr>And backwards (t  f): Fourier-analysis</vt:lpstr>
      <vt:lpstr>And what do we hear from all these?</vt:lpstr>
      <vt:lpstr>Frequency analysis - experimental</vt:lpstr>
      <vt:lpstr>Comparison of male and female voice by third-octave band analysis</vt:lpstr>
      <vt:lpstr>Standard octave and third-octave bands</vt:lpstr>
      <vt:lpstr>Critical bands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35</cp:revision>
  <dcterms:created xsi:type="dcterms:W3CDTF">2013-02-08T13:47:53Z</dcterms:created>
  <dcterms:modified xsi:type="dcterms:W3CDTF">2014-09-23T11:21:44Z</dcterms:modified>
</cp:coreProperties>
</file>