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300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9" r:id="rId14"/>
    <p:sldId id="322" r:id="rId15"/>
    <p:sldId id="314" r:id="rId16"/>
    <p:sldId id="313" r:id="rId17"/>
    <p:sldId id="315" r:id="rId18"/>
    <p:sldId id="323" r:id="rId19"/>
    <p:sldId id="316" r:id="rId20"/>
    <p:sldId id="321" r:id="rId21"/>
    <p:sldId id="320" r:id="rId22"/>
    <p:sldId id="317" r:id="rId23"/>
    <p:sldId id="318" r:id="rId2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A0000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2014. október 28.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6013" y="76200"/>
            <a:ext cx="8027987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320675" y="1068388"/>
            <a:ext cx="8597900" cy="5367337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Előadás címe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9D970-6A03-4E00-A8B1-A6744D7214F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©  Előadó Neve, Híradástechnikai Tanszék    Budapesti Műszaki és Gazdaságtudományi Egyetem</a:t>
            </a:r>
          </a:p>
        </p:txBody>
      </p:sp>
    </p:spTree>
    <p:extLst>
      <p:ext uri="{BB962C8B-B14F-4D97-AF65-F5344CB8AC3E}">
        <p14:creationId xmlns:p14="http://schemas.microsoft.com/office/powerpoint/2010/main" val="90034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     BME Hálózati Rendszerek és Szolgáltatások 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60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fontScale="85000" lnSpcReduction="10000"/>
          </a:bodyPr>
          <a:lstStyle/>
          <a:p>
            <a:r>
              <a:rPr lang="hu-HU" dirty="0" err="1" smtClean="0"/>
              <a:t>Educational</a:t>
            </a:r>
            <a:r>
              <a:rPr lang="hu-HU" dirty="0" smtClean="0"/>
              <a:t> </a:t>
            </a:r>
            <a:r>
              <a:rPr lang="hu-HU" dirty="0" err="1" smtClean="0"/>
              <a:t>guide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subject</a:t>
            </a:r>
            <a:r>
              <a:rPr lang="hu-HU" dirty="0" smtClean="0"/>
              <a:t> </a:t>
            </a:r>
            <a:r>
              <a:rPr lang="hu-HU" dirty="0" err="1" smtClean="0"/>
              <a:t>Communication</a:t>
            </a:r>
            <a:r>
              <a:rPr lang="hu-HU" dirty="0" smtClean="0"/>
              <a:t> </a:t>
            </a:r>
            <a:r>
              <a:rPr lang="hu-HU" dirty="0" err="1" smtClean="0"/>
              <a:t>Acoustics</a:t>
            </a:r>
            <a:endParaRPr lang="hu-HU" dirty="0" smtClean="0"/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Basic </a:t>
            </a:r>
            <a:r>
              <a:rPr lang="hu-HU" dirty="0" err="1" smtClean="0"/>
              <a:t>nositons</a:t>
            </a:r>
            <a:r>
              <a:rPr lang="hu-HU" dirty="0" smtClean="0"/>
              <a:t> of </a:t>
            </a:r>
            <a:r>
              <a:rPr lang="hu-HU" dirty="0" err="1" smtClean="0"/>
              <a:t>hearing</a:t>
            </a:r>
            <a:r>
              <a:rPr lang="hu-HU" dirty="0" smtClean="0"/>
              <a:t> and </a:t>
            </a:r>
            <a:r>
              <a:rPr lang="hu-HU" dirty="0" err="1" smtClean="0"/>
              <a:t>psychoacousics</a:t>
            </a:r>
            <a:endParaRPr lang="hu-H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Fülöp Augusztinovicz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Dept</a:t>
            </a:r>
            <a:r>
              <a:rPr lang="hu-HU" sz="1600" i="0" kern="0" dirty="0" smtClean="0">
                <a:latin typeface="+mn-lt"/>
              </a:rPr>
              <a:t>. of </a:t>
            </a:r>
            <a:r>
              <a:rPr lang="hu-HU" sz="1600" i="0" kern="0" dirty="0" err="1" smtClean="0">
                <a:latin typeface="+mn-lt"/>
              </a:rPr>
              <a:t>Networked</a:t>
            </a:r>
            <a:r>
              <a:rPr lang="hu-HU" sz="1600" i="0" kern="0" dirty="0" smtClean="0">
                <a:latin typeface="+mn-lt"/>
              </a:rPr>
              <a:t> Systems and </a:t>
            </a:r>
            <a:r>
              <a:rPr lang="hu-HU" sz="1600" i="0" kern="0" dirty="0" err="1" smtClean="0">
                <a:latin typeface="+mn-lt"/>
              </a:rPr>
              <a:t>Services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acoustics</a:t>
            </a:r>
            <a:endParaRPr lang="hu-HU" dirty="0" smtClean="0"/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5364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536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B8986A-ED1A-4067-8DD3-8F5B7D3C8BD7}" type="slidenum">
              <a:rPr lang="hu-HU" smtClean="0">
                <a:solidFill>
                  <a:schemeClr val="bg1"/>
                </a:solidFill>
              </a:rPr>
              <a:pPr eaLnBrk="1" hangingPunct="1"/>
              <a:t>10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5366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pic>
        <p:nvPicPr>
          <p:cNvPr id="7" name="Picture 4" descr="800px-VR-He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570038"/>
            <a:ext cx="654843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638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67BB77-AAF5-4D55-B39B-996720D262B3}" type="slidenum">
              <a:rPr lang="hu-HU" smtClean="0">
                <a:solidFill>
                  <a:schemeClr val="bg1"/>
                </a:solidFill>
              </a:rPr>
              <a:pPr eaLnBrk="1" hangingPunct="1"/>
              <a:t>11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6388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525" y="0"/>
            <a:ext cx="7992000" cy="792163"/>
          </a:xfrm>
        </p:spPr>
        <p:txBody>
          <a:bodyPr/>
          <a:lstStyle/>
          <a:p>
            <a:pPr eaLnBrk="1" hangingPunct="1"/>
            <a:r>
              <a:rPr lang="hu-HU" dirty="0" err="1" smtClean="0"/>
              <a:t>Masking</a:t>
            </a:r>
            <a:r>
              <a:rPr lang="hu-HU" dirty="0" smtClean="0"/>
              <a:t> of </a:t>
            </a:r>
            <a:r>
              <a:rPr lang="hu-HU" dirty="0" err="1" smtClean="0"/>
              <a:t>narrow-band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endParaRPr lang="hu-HU" dirty="0" smtClean="0"/>
          </a:p>
        </p:txBody>
      </p:sp>
      <p:pic>
        <p:nvPicPr>
          <p:cNvPr id="16390" name="Picture 3" descr="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8" y="938785"/>
            <a:ext cx="7705725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50449" y="4534293"/>
            <a:ext cx="7890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Hearing</a:t>
            </a:r>
            <a:r>
              <a:rPr lang="hu-HU" dirty="0" smtClean="0"/>
              <a:t> </a:t>
            </a:r>
            <a:r>
              <a:rPr lang="hu-HU" dirty="0" err="1" smtClean="0"/>
              <a:t>threshold</a:t>
            </a:r>
            <a:r>
              <a:rPr lang="hu-HU" dirty="0" smtClean="0"/>
              <a:t> shift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narrow</a:t>
            </a:r>
            <a:r>
              <a:rPr lang="hu-HU" dirty="0" smtClean="0"/>
              <a:t> </a:t>
            </a:r>
            <a:r>
              <a:rPr lang="hu-HU" dirty="0" err="1" smtClean="0"/>
              <a:t>band</a:t>
            </a:r>
            <a:r>
              <a:rPr lang="hu-HU" dirty="0" smtClean="0"/>
              <a:t> </a:t>
            </a:r>
            <a:r>
              <a:rPr lang="hu-HU" dirty="0" err="1" smtClean="0"/>
              <a:t>sounds</a:t>
            </a:r>
            <a:r>
              <a:rPr lang="hu-HU" dirty="0"/>
              <a:t> </a:t>
            </a:r>
            <a:r>
              <a:rPr lang="hu-HU" dirty="0" smtClean="0"/>
              <a:t>of </a:t>
            </a:r>
            <a:r>
              <a:rPr lang="hu-HU" dirty="0" err="1" smtClean="0"/>
              <a:t>critical</a:t>
            </a:r>
            <a:r>
              <a:rPr lang="hu-HU" dirty="0" smtClean="0"/>
              <a:t> </a:t>
            </a:r>
            <a:r>
              <a:rPr lang="hu-HU" dirty="0" err="1" smtClean="0"/>
              <a:t>bandwidth</a:t>
            </a:r>
            <a:r>
              <a:rPr lang="hu-HU" dirty="0" smtClean="0"/>
              <a:t>,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function</a:t>
            </a:r>
            <a:r>
              <a:rPr lang="hu-HU" dirty="0" smtClean="0"/>
              <a:t> of </a:t>
            </a:r>
            <a:r>
              <a:rPr lang="hu-HU" dirty="0" err="1" smtClean="0"/>
              <a:t>frequency</a:t>
            </a:r>
            <a:r>
              <a:rPr lang="hu-HU" dirty="0" smtClean="0"/>
              <a:t> and </a:t>
            </a:r>
            <a:r>
              <a:rPr lang="hu-HU" dirty="0" err="1" smtClean="0"/>
              <a:t>level</a:t>
            </a:r>
            <a:r>
              <a:rPr lang="hu-HU" dirty="0" smtClean="0"/>
              <a:t>. </a:t>
            </a:r>
          </a:p>
          <a:p>
            <a:r>
              <a:rPr lang="hu-HU" dirty="0" err="1" smtClean="0"/>
              <a:t>Conclusions</a:t>
            </a:r>
            <a:r>
              <a:rPr lang="hu-HU" dirty="0" smtClean="0"/>
              <a:t>:</a:t>
            </a:r>
          </a:p>
          <a:p>
            <a:r>
              <a:rPr lang="hu-HU" dirty="0"/>
              <a:t>	</a:t>
            </a:r>
            <a:r>
              <a:rPr lang="hu-HU" dirty="0" err="1" smtClean="0"/>
              <a:t>masking</a:t>
            </a:r>
            <a:r>
              <a:rPr lang="hu-HU" dirty="0" smtClean="0"/>
              <a:t> is </a:t>
            </a:r>
            <a:r>
              <a:rPr lang="hu-HU" dirty="0" err="1" smtClean="0"/>
              <a:t>stronger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higher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	</a:t>
            </a:r>
            <a:r>
              <a:rPr lang="hu-HU" dirty="0" err="1" smtClean="0"/>
              <a:t>asimmetry</a:t>
            </a:r>
            <a:r>
              <a:rPr lang="hu-HU" dirty="0" smtClean="0"/>
              <a:t>  is </a:t>
            </a:r>
            <a:r>
              <a:rPr lang="hu-HU" dirty="0" err="1" smtClean="0"/>
              <a:t>increased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higher</a:t>
            </a:r>
            <a:r>
              <a:rPr lang="hu-HU" dirty="0" smtClean="0"/>
              <a:t> </a:t>
            </a:r>
            <a:r>
              <a:rPr lang="hu-HU" dirty="0" err="1" smtClean="0"/>
              <a:t>intensities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26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741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8B32A-0725-42FC-B4D0-4E6442775323}" type="slidenum">
              <a:rPr lang="hu-HU" smtClean="0">
                <a:solidFill>
                  <a:schemeClr val="bg1"/>
                </a:solidFill>
              </a:rPr>
              <a:pPr eaLnBrk="1" hangingPunct="1"/>
              <a:t>12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7412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err="1" smtClean="0"/>
              <a:t>Masking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sinusoidal</a:t>
            </a:r>
            <a:r>
              <a:rPr lang="hu-HU" sz="2800" dirty="0" smtClean="0"/>
              <a:t> </a:t>
            </a:r>
            <a:r>
              <a:rPr lang="hu-HU" sz="2800" dirty="0" err="1" smtClean="0"/>
              <a:t>sounds</a:t>
            </a:r>
            <a:r>
              <a:rPr lang="hu-HU" sz="2800" dirty="0" smtClean="0"/>
              <a:t>: </a:t>
            </a:r>
            <a:r>
              <a:rPr lang="hu-HU" sz="2800" dirty="0" err="1" smtClean="0"/>
              <a:t>critical</a:t>
            </a:r>
            <a:r>
              <a:rPr lang="hu-HU" sz="2800" dirty="0" smtClean="0"/>
              <a:t> </a:t>
            </a:r>
            <a:r>
              <a:rPr lang="hu-HU" sz="2800" dirty="0" err="1" smtClean="0"/>
              <a:t>bands</a:t>
            </a:r>
            <a:endParaRPr lang="de-DE" sz="2800" dirty="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Masking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domain</a:t>
            </a:r>
            <a:endParaRPr lang="hu-HU" dirty="0"/>
          </a:p>
          <a:p>
            <a:pPr lvl="1"/>
            <a:r>
              <a:rPr lang="en-US" dirty="0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cochlea</a:t>
            </a:r>
            <a:r>
              <a:rPr lang="hu-HU" dirty="0"/>
              <a:t> </a:t>
            </a:r>
            <a:r>
              <a:rPr lang="hu-HU" dirty="0" err="1" smtClean="0"/>
              <a:t>creates</a:t>
            </a:r>
            <a:r>
              <a:rPr lang="hu-HU" dirty="0" smtClean="0"/>
              <a:t> an</a:t>
            </a:r>
            <a:r>
              <a:rPr lang="en-US" dirty="0" smtClean="0"/>
              <a:t> </a:t>
            </a:r>
            <a:r>
              <a:rPr lang="en-US" dirty="0"/>
              <a:t>"auditory </a:t>
            </a:r>
            <a:r>
              <a:rPr lang="en-US" dirty="0" smtClean="0"/>
              <a:t>filter„</a:t>
            </a:r>
            <a:endParaRPr lang="hu-HU" dirty="0"/>
          </a:p>
          <a:p>
            <a:pPr lvl="1"/>
            <a:r>
              <a:rPr lang="hu-HU" dirty="0" err="1" smtClean="0"/>
              <a:t>Characterized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critical</a:t>
            </a:r>
            <a:r>
              <a:rPr lang="hu-HU" dirty="0" smtClean="0"/>
              <a:t> </a:t>
            </a:r>
            <a:r>
              <a:rPr lang="hu-HU" dirty="0" err="1" smtClean="0"/>
              <a:t>bands</a:t>
            </a:r>
            <a:r>
              <a:rPr lang="hu-HU" dirty="0" smtClean="0"/>
              <a:t>: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band of </a:t>
            </a:r>
            <a:r>
              <a:rPr lang="hu-HU" dirty="0" err="1" smtClean="0"/>
              <a:t>audio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r>
              <a:rPr lang="hu-HU" dirty="0" smtClean="0"/>
              <a:t> </a:t>
            </a:r>
            <a:r>
              <a:rPr lang="en-US" dirty="0" smtClean="0"/>
              <a:t>within </a:t>
            </a:r>
            <a:r>
              <a:rPr lang="en-US" dirty="0"/>
              <a:t>which a second tone will interfere with the perception of a first </a:t>
            </a:r>
            <a:r>
              <a:rPr lang="en-US" dirty="0" smtClean="0"/>
              <a:t>tone</a:t>
            </a:r>
            <a:endParaRPr lang="hu-HU" dirty="0" smtClean="0"/>
          </a:p>
          <a:p>
            <a:pPr lvl="2"/>
            <a:r>
              <a:rPr lang="hu-HU" dirty="0" err="1"/>
              <a:t>t</a:t>
            </a:r>
            <a:r>
              <a:rPr lang="hu-HU" dirty="0" err="1" smtClean="0"/>
              <a:t>he</a:t>
            </a:r>
            <a:r>
              <a:rPr lang="hu-HU" dirty="0" smtClean="0"/>
              <a:t> </a:t>
            </a:r>
            <a:r>
              <a:rPr lang="hu-HU" dirty="0" err="1" smtClean="0"/>
              <a:t>band</a:t>
            </a:r>
            <a:r>
              <a:rPr lang="hu-HU" dirty="0" smtClean="0"/>
              <a:t> </a:t>
            </a:r>
            <a:r>
              <a:rPr lang="hu-HU" dirty="0" err="1" smtClean="0"/>
              <a:t>within</a:t>
            </a:r>
            <a:r>
              <a:rPr lang="hu-HU" dirty="0" smtClean="0"/>
              <a:t>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increasing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bandwidth</a:t>
            </a:r>
            <a:r>
              <a:rPr lang="hu-HU" dirty="0" smtClean="0"/>
              <a:t> of </a:t>
            </a:r>
            <a:r>
              <a:rPr lang="hu-HU" dirty="0" err="1" smtClean="0"/>
              <a:t>narrow</a:t>
            </a:r>
            <a:r>
              <a:rPr lang="hu-HU" dirty="0" smtClean="0"/>
              <a:t> </a:t>
            </a:r>
            <a:r>
              <a:rPr lang="hu-HU" dirty="0" err="1" smtClean="0"/>
              <a:t>band</a:t>
            </a:r>
            <a:r>
              <a:rPr lang="hu-HU" dirty="0" smtClean="0"/>
              <a:t> </a:t>
            </a:r>
            <a:r>
              <a:rPr lang="hu-HU" dirty="0" err="1" smtClean="0"/>
              <a:t>excitation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increase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percepted</a:t>
            </a:r>
            <a:r>
              <a:rPr lang="hu-HU" dirty="0" smtClean="0"/>
              <a:t> </a:t>
            </a:r>
            <a:r>
              <a:rPr lang="hu-HU" dirty="0" err="1" smtClean="0"/>
              <a:t>loudness</a:t>
            </a:r>
            <a:endParaRPr lang="hu-HU" dirty="0"/>
          </a:p>
          <a:p>
            <a:r>
              <a:rPr lang="hu-HU" dirty="0" err="1" smtClean="0"/>
              <a:t>Reason</a:t>
            </a:r>
            <a:r>
              <a:rPr lang="hu-HU" dirty="0" smtClean="0"/>
              <a:t>: </a:t>
            </a:r>
            <a:r>
              <a:rPr lang="hu-HU" dirty="0" err="1" smtClean="0"/>
              <a:t>geometry</a:t>
            </a:r>
            <a:r>
              <a:rPr lang="hu-HU" dirty="0" smtClean="0"/>
              <a:t> and </a:t>
            </a:r>
            <a:r>
              <a:rPr lang="hu-HU" dirty="0" err="1" smtClean="0"/>
              <a:t>characterictics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basilar</a:t>
            </a:r>
            <a:r>
              <a:rPr lang="hu-HU" dirty="0" smtClean="0"/>
              <a:t> </a:t>
            </a:r>
            <a:r>
              <a:rPr lang="hu-HU" dirty="0" err="1" smtClean="0"/>
              <a:t>membrane</a:t>
            </a:r>
            <a:endParaRPr lang="hu-HU" dirty="0" smtClean="0"/>
          </a:p>
          <a:p>
            <a:pPr lvl="1"/>
            <a:endParaRPr lang="de-DE" dirty="0" smtClean="0"/>
          </a:p>
        </p:txBody>
      </p:sp>
      <p:pic>
        <p:nvPicPr>
          <p:cNvPr id="9" name="Picture 6" descr="http://www.brainhq.com/sites/default/files/styles/media_gallery_large/public/basilar-membrane.jpg?itok=lu7wHR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7"/>
          <a:stretch/>
        </p:blipFill>
        <p:spPr bwMode="auto">
          <a:xfrm>
            <a:off x="2917969" y="4056976"/>
            <a:ext cx="5096861" cy="239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Critical</a:t>
            </a:r>
            <a:r>
              <a:rPr lang="hu-HU" dirty="0" smtClean="0"/>
              <a:t> </a:t>
            </a:r>
            <a:r>
              <a:rPr lang="hu-HU" dirty="0" err="1" smtClean="0"/>
              <a:t>bandwidth</a:t>
            </a:r>
            <a:r>
              <a:rPr lang="hu-HU" dirty="0" smtClean="0"/>
              <a:t> vs. center </a:t>
            </a:r>
            <a:r>
              <a:rPr lang="hu-HU" dirty="0" err="1" smtClean="0"/>
              <a:t>frequency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Demo</a:t>
            </a:r>
            <a:r>
              <a:rPr lang="hu-HU" dirty="0" smtClean="0"/>
              <a:t>: </a:t>
            </a:r>
            <a:r>
              <a:rPr lang="hu-HU" dirty="0" err="1" smtClean="0"/>
              <a:t>increasing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bandwidth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constant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endParaRPr lang="hu-HU" dirty="0" smtClean="0"/>
          </a:p>
          <a:p>
            <a:r>
              <a:rPr lang="hu-HU" sz="1800" dirty="0"/>
              <a:t>http://www.feilding.net/sfuad/musi3012-01/demos/audio/103_critical_bands_loudness.htm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Kommunikáció-akusztika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     BME Hálózati Rendszerek és Szolgáltatások Tanszék</a:t>
            </a:r>
            <a:endParaRPr lang="hu-HU" dirty="0"/>
          </a:p>
        </p:txBody>
      </p:sp>
      <p:pic>
        <p:nvPicPr>
          <p:cNvPr id="2052" name="Picture 4" descr="http://www.feilding.net/sfuad/musi3012-01/images/audiodemos/loudness_compari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1" y="3699741"/>
            <a:ext cx="70389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Critical</a:t>
            </a:r>
            <a:r>
              <a:rPr lang="hu-HU" dirty="0" smtClean="0"/>
              <a:t> </a:t>
            </a:r>
            <a:r>
              <a:rPr lang="hu-HU" dirty="0" err="1" smtClean="0"/>
              <a:t>bands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 err="1" smtClean="0"/>
              <a:t>Each</a:t>
            </a:r>
            <a:r>
              <a:rPr lang="hu-HU" sz="1800" dirty="0" smtClean="0"/>
              <a:t> </a:t>
            </a:r>
            <a:r>
              <a:rPr lang="hu-HU" sz="1800" dirty="0" err="1" smtClean="0"/>
              <a:t>critical</a:t>
            </a:r>
            <a:r>
              <a:rPr lang="hu-HU" sz="1800" dirty="0" smtClean="0"/>
              <a:t> </a:t>
            </a:r>
            <a:r>
              <a:rPr lang="hu-HU" sz="1800" dirty="0" err="1" smtClean="0"/>
              <a:t>bandwidth</a:t>
            </a:r>
            <a:r>
              <a:rPr lang="hu-HU" sz="1800" dirty="0" smtClean="0"/>
              <a:t> </a:t>
            </a:r>
            <a:r>
              <a:rPr lang="hu-HU" sz="1800" dirty="0" err="1" smtClean="0"/>
              <a:t>corresponds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constant</a:t>
            </a:r>
            <a:r>
              <a:rPr lang="hu-HU" sz="1800" dirty="0" smtClean="0"/>
              <a:t>, 1,3 mm </a:t>
            </a:r>
            <a:r>
              <a:rPr lang="hu-HU" sz="1800" dirty="0" err="1" smtClean="0"/>
              <a:t>along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basilar</a:t>
            </a:r>
            <a:r>
              <a:rPr lang="hu-HU" sz="1800" dirty="0" smtClean="0"/>
              <a:t> </a:t>
            </a:r>
            <a:r>
              <a:rPr lang="hu-HU" sz="1800" dirty="0" err="1" smtClean="0"/>
              <a:t>membrane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err="1"/>
              <a:t>b</a:t>
            </a:r>
            <a:r>
              <a:rPr lang="hu-HU" sz="1800" dirty="0" err="1" smtClean="0"/>
              <a:t>ut</a:t>
            </a:r>
            <a:endParaRPr lang="hu-HU" sz="1800" dirty="0" smtClean="0"/>
          </a:p>
          <a:p>
            <a:r>
              <a:rPr lang="hu-HU" sz="1800" dirty="0" err="1"/>
              <a:t>Each</a:t>
            </a:r>
            <a:r>
              <a:rPr lang="hu-HU" sz="1800" dirty="0"/>
              <a:t> </a:t>
            </a:r>
            <a:r>
              <a:rPr lang="hu-HU" sz="1800" dirty="0" err="1"/>
              <a:t>critical</a:t>
            </a:r>
            <a:r>
              <a:rPr lang="hu-HU" sz="1800" dirty="0"/>
              <a:t> </a:t>
            </a:r>
            <a:r>
              <a:rPr lang="hu-HU" sz="1800" dirty="0" err="1"/>
              <a:t>bandwidth</a:t>
            </a:r>
            <a:r>
              <a:rPr lang="hu-HU" sz="1800" dirty="0"/>
              <a:t> </a:t>
            </a:r>
            <a:r>
              <a:rPr lang="hu-HU" sz="1800" dirty="0" err="1" smtClean="0"/>
              <a:t>corresponds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varying</a:t>
            </a:r>
            <a:r>
              <a:rPr lang="hu-HU" sz="1800" dirty="0" smtClean="0"/>
              <a:t> </a:t>
            </a:r>
            <a:r>
              <a:rPr lang="hu-HU" sz="1800" dirty="0" err="1" smtClean="0"/>
              <a:t>frequency</a:t>
            </a:r>
            <a:r>
              <a:rPr lang="hu-HU" sz="1800" dirty="0" smtClean="0"/>
              <a:t> </a:t>
            </a:r>
            <a:r>
              <a:rPr lang="hu-HU" sz="1800" dirty="0" err="1" smtClean="0"/>
              <a:t>bandwidth</a:t>
            </a:r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Kommunikáció-akusztika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     BME Hálózati Rendszerek és Szolgáltatások Tanszék</a:t>
            </a:r>
            <a:endParaRPr lang="hu-HU" dirty="0"/>
          </a:p>
        </p:txBody>
      </p:sp>
      <p:pic>
        <p:nvPicPr>
          <p:cNvPr id="8" name="Picture 2" descr="http://hyperphysics.phy-astr.gsu.edu/hbase/sound/imgsou/critb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64" y="2486890"/>
            <a:ext cx="4242667" cy="41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945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A5AE1D-B4CD-4B2D-95C8-E26E4086E2FD}" type="slidenum">
              <a:rPr lang="hu-HU" smtClean="0">
                <a:solidFill>
                  <a:schemeClr val="bg1"/>
                </a:solidFill>
              </a:rPr>
              <a:pPr eaLnBrk="1" hangingPunct="1"/>
              <a:t>15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9460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499658" y="97367"/>
            <a:ext cx="844391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err="1" smtClean="0"/>
              <a:t>Critical</a:t>
            </a:r>
            <a:r>
              <a:rPr lang="hu-HU" dirty="0" smtClean="0"/>
              <a:t> </a:t>
            </a:r>
            <a:r>
              <a:rPr lang="hu-HU" dirty="0" err="1" smtClean="0"/>
              <a:t>bands</a:t>
            </a:r>
            <a:endParaRPr lang="en-GB" dirty="0" smtClean="0"/>
          </a:p>
        </p:txBody>
      </p:sp>
      <p:graphicFrame>
        <p:nvGraphicFramePr>
          <p:cNvPr id="33587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285651"/>
              </p:ext>
            </p:extLst>
          </p:nvPr>
        </p:nvGraphicFramePr>
        <p:xfrm>
          <a:off x="914399" y="816505"/>
          <a:ext cx="7710310" cy="5679180"/>
        </p:xfrm>
        <a:graphic>
          <a:graphicData uri="http://schemas.openxmlformats.org/drawingml/2006/table">
            <a:tbl>
              <a:tblPr/>
              <a:tblGrid>
                <a:gridCol w="1125009"/>
                <a:gridCol w="810473"/>
                <a:gridCol w="812138"/>
                <a:gridCol w="958588"/>
                <a:gridCol w="1125009"/>
                <a:gridCol w="960251"/>
                <a:gridCol w="960254"/>
                <a:gridCol w="958588"/>
              </a:tblGrid>
              <a:tr h="363018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</a:t>
                      </a:r>
                      <a:b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(Hz)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</a:t>
                      </a:r>
                      <a:b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(Hz)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58484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15500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22050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6550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1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</a:t>
                      </a: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857956" y="2449689"/>
          <a:ext cx="7766755" cy="365760"/>
        </p:xfrm>
        <a:graphic>
          <a:graphicData uri="http://schemas.openxmlformats.org/drawingml/2006/table">
            <a:tbl>
              <a:tblPr/>
              <a:tblGrid>
                <a:gridCol w="7766755"/>
              </a:tblGrid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695193"/>
              </p:ext>
            </p:extLst>
          </p:nvPr>
        </p:nvGraphicFramePr>
        <p:xfrm>
          <a:off x="846667" y="3172178"/>
          <a:ext cx="7823200" cy="365760"/>
        </p:xfrm>
        <a:graphic>
          <a:graphicData uri="http://schemas.openxmlformats.org/drawingml/2006/table">
            <a:tbl>
              <a:tblPr/>
              <a:tblGrid>
                <a:gridCol w="7823200"/>
              </a:tblGrid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81011"/>
              </p:ext>
            </p:extLst>
          </p:nvPr>
        </p:nvGraphicFramePr>
        <p:xfrm>
          <a:off x="903111" y="3928533"/>
          <a:ext cx="7766756" cy="406400"/>
        </p:xfrm>
        <a:graphic>
          <a:graphicData uri="http://schemas.openxmlformats.org/drawingml/2006/table">
            <a:tbl>
              <a:tblPr/>
              <a:tblGrid>
                <a:gridCol w="7766756"/>
              </a:tblGrid>
              <a:tr h="40640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818489"/>
              </p:ext>
            </p:extLst>
          </p:nvPr>
        </p:nvGraphicFramePr>
        <p:xfrm>
          <a:off x="869244" y="4707467"/>
          <a:ext cx="7823200" cy="365760"/>
        </p:xfrm>
        <a:graphic>
          <a:graphicData uri="http://schemas.openxmlformats.org/drawingml/2006/table">
            <a:tbl>
              <a:tblPr/>
              <a:tblGrid>
                <a:gridCol w="7823200"/>
              </a:tblGrid>
              <a:tr h="3612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0936"/>
              </p:ext>
            </p:extLst>
          </p:nvPr>
        </p:nvGraphicFramePr>
        <p:xfrm>
          <a:off x="880533" y="5441244"/>
          <a:ext cx="7811911" cy="372534"/>
        </p:xfrm>
        <a:graphic>
          <a:graphicData uri="http://schemas.openxmlformats.org/drawingml/2006/table">
            <a:tbl>
              <a:tblPr/>
              <a:tblGrid>
                <a:gridCol w="7811911"/>
              </a:tblGrid>
              <a:tr h="37253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87764"/>
              </p:ext>
            </p:extLst>
          </p:nvPr>
        </p:nvGraphicFramePr>
        <p:xfrm>
          <a:off x="880533" y="6186311"/>
          <a:ext cx="7778045" cy="365760"/>
        </p:xfrm>
        <a:graphic>
          <a:graphicData uri="http://schemas.openxmlformats.org/drawingml/2006/table">
            <a:tbl>
              <a:tblPr/>
              <a:tblGrid>
                <a:gridCol w="7778045"/>
              </a:tblGrid>
              <a:tr h="270933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936978" y="824089"/>
          <a:ext cx="7732889" cy="5700889"/>
        </p:xfrm>
        <a:graphic>
          <a:graphicData uri="http://schemas.openxmlformats.org/drawingml/2006/table">
            <a:tbl>
              <a:tblPr/>
              <a:tblGrid>
                <a:gridCol w="7732889"/>
              </a:tblGrid>
              <a:tr h="570088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1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Standard </a:t>
            </a:r>
            <a:r>
              <a:rPr lang="hu-HU" sz="2800" dirty="0" err="1" smtClean="0"/>
              <a:t>octave</a:t>
            </a:r>
            <a:r>
              <a:rPr lang="hu-HU" sz="2800" dirty="0" smtClean="0"/>
              <a:t> and </a:t>
            </a:r>
            <a:r>
              <a:rPr lang="hu-HU" sz="2800" dirty="0" err="1" smtClean="0"/>
              <a:t>third-octave</a:t>
            </a:r>
            <a:r>
              <a:rPr lang="hu-HU" sz="2800" dirty="0" smtClean="0"/>
              <a:t> </a:t>
            </a:r>
            <a:r>
              <a:rPr lang="hu-HU" sz="2800" dirty="0" err="1" smtClean="0"/>
              <a:t>bands</a:t>
            </a:r>
            <a:endParaRPr lang="hu-HU" sz="2800" dirty="0" smtClean="0"/>
          </a:p>
        </p:txBody>
      </p:sp>
      <p:sp>
        <p:nvSpPr>
          <p:cNvPr id="1843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/>
              <a:t>Előadás címe</a:t>
            </a:r>
            <a:endParaRPr lang="hu-HU"/>
          </a:p>
        </p:txBody>
      </p:sp>
      <p:sp>
        <p:nvSpPr>
          <p:cNvPr id="1843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28AFAE-2E15-42BB-8C7B-99084F0BD1C2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1843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mtClean="0"/>
              <a:t>©  Előadó Neve, Híradástechnikai Tanszék    Budapesti Műszaki és Gazdaságtudományi Egyetem</a:t>
            </a:r>
            <a:endParaRPr lang="hu-HU"/>
          </a:p>
        </p:txBody>
      </p:sp>
      <p:pic>
        <p:nvPicPr>
          <p:cNvPr id="18438" name="Picture 3" descr="ScanImage004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"/>
          <a:stretch>
            <a:fillRect/>
          </a:stretch>
        </p:blipFill>
        <p:spPr bwMode="auto">
          <a:xfrm>
            <a:off x="1692275" y="765175"/>
            <a:ext cx="55435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589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2048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CF24DA-E4E3-4619-A35D-ECE067C28137}" type="slidenum">
              <a:rPr lang="hu-HU" smtClean="0">
                <a:solidFill>
                  <a:schemeClr val="bg1"/>
                </a:solidFill>
              </a:rPr>
              <a:pPr eaLnBrk="1" hangingPunct="1"/>
              <a:t>17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20484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Loudness</a:t>
            </a:r>
            <a:endParaRPr lang="hu-HU" dirty="0" smtClean="0"/>
          </a:p>
        </p:txBody>
      </p:sp>
      <p:pic>
        <p:nvPicPr>
          <p:cNvPr id="204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0500" y="1292225"/>
            <a:ext cx="6694488" cy="4457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900113" y="5661025"/>
            <a:ext cx="7775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dirty="0" err="1" smtClean="0"/>
              <a:t>Subjective</a:t>
            </a:r>
            <a:r>
              <a:rPr lang="hu-HU" dirty="0" smtClean="0"/>
              <a:t> </a:t>
            </a:r>
            <a:r>
              <a:rPr lang="hu-HU" dirty="0" err="1" smtClean="0"/>
              <a:t>loudness</a:t>
            </a:r>
            <a:r>
              <a:rPr lang="hu-HU" dirty="0" smtClean="0"/>
              <a:t> of a 1000 Hz </a:t>
            </a:r>
            <a:r>
              <a:rPr lang="hu-HU" dirty="0" err="1" smtClean="0"/>
              <a:t>sinusoidal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equals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physical</a:t>
            </a:r>
            <a:r>
              <a:rPr lang="hu-HU" dirty="0" smtClean="0"/>
              <a:t> </a:t>
            </a:r>
            <a:r>
              <a:rPr lang="hu-HU" dirty="0" err="1" smtClean="0"/>
              <a:t>quantity</a:t>
            </a:r>
            <a:r>
              <a:rPr lang="hu-HU" dirty="0" smtClean="0"/>
              <a:t>: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pressure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77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err="1" smtClean="0"/>
              <a:t>Simulation</a:t>
            </a:r>
            <a:r>
              <a:rPr lang="hu-HU" sz="2400" dirty="0" smtClean="0"/>
              <a:t> of </a:t>
            </a:r>
            <a:r>
              <a:rPr lang="hu-HU" sz="2400" dirty="0" err="1" smtClean="0"/>
              <a:t>loudness</a:t>
            </a:r>
            <a:r>
              <a:rPr lang="hu-HU" sz="2400" dirty="0" smtClean="0"/>
              <a:t> </a:t>
            </a:r>
            <a:r>
              <a:rPr lang="hu-HU" sz="2400" dirty="0" err="1" smtClean="0"/>
              <a:t>by</a:t>
            </a:r>
            <a:r>
              <a:rPr lang="hu-HU" sz="2400" dirty="0" smtClean="0"/>
              <a:t> </a:t>
            </a:r>
            <a:r>
              <a:rPr lang="hu-HU" sz="2400" dirty="0" err="1" smtClean="0"/>
              <a:t>weighting</a:t>
            </a:r>
            <a:r>
              <a:rPr lang="hu-HU" sz="2400" dirty="0" smtClean="0"/>
              <a:t> </a:t>
            </a:r>
            <a:r>
              <a:rPr lang="hu-HU" sz="2400" dirty="0" err="1" smtClean="0"/>
              <a:t>functions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err="1" smtClean="0"/>
              <a:t>Historical</a:t>
            </a:r>
            <a:r>
              <a:rPr lang="hu-HU" sz="2000" dirty="0" smtClean="0"/>
              <a:t> </a:t>
            </a:r>
            <a:r>
              <a:rPr lang="hu-HU" sz="2000" dirty="0" err="1" smtClean="0"/>
              <a:t>development</a:t>
            </a:r>
            <a:r>
              <a:rPr lang="hu-HU" sz="2000" dirty="0" smtClean="0"/>
              <a:t>: </a:t>
            </a:r>
            <a:r>
              <a:rPr lang="hu-HU" sz="2000" dirty="0" err="1" smtClean="0"/>
              <a:t>inverse</a:t>
            </a:r>
            <a:r>
              <a:rPr lang="hu-HU" sz="2000" dirty="0" smtClean="0"/>
              <a:t> </a:t>
            </a:r>
            <a:r>
              <a:rPr lang="hu-HU" sz="2000" dirty="0" err="1" smtClean="0"/>
              <a:t>curves</a:t>
            </a:r>
            <a:r>
              <a:rPr lang="hu-HU" sz="2000" dirty="0" smtClean="0"/>
              <a:t>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40, 70 and 100 </a:t>
            </a:r>
            <a:r>
              <a:rPr lang="hu-HU" sz="2000" dirty="0" err="1" smtClean="0"/>
              <a:t>phon</a:t>
            </a:r>
            <a:r>
              <a:rPr lang="hu-HU" sz="2000" dirty="0" smtClean="0"/>
              <a:t> </a:t>
            </a:r>
            <a:r>
              <a:rPr lang="hu-HU" sz="2000" dirty="0" err="1" smtClean="0"/>
              <a:t>loudness</a:t>
            </a:r>
            <a:r>
              <a:rPr lang="hu-HU" sz="2000" dirty="0" smtClean="0"/>
              <a:t> </a:t>
            </a:r>
            <a:r>
              <a:rPr lang="hu-HU" sz="2000" dirty="0" err="1" smtClean="0"/>
              <a:t>curves</a:t>
            </a:r>
            <a:r>
              <a:rPr lang="hu-HU" sz="2000" dirty="0" smtClean="0"/>
              <a:t> (1928)</a:t>
            </a:r>
          </a:p>
          <a:p>
            <a:r>
              <a:rPr lang="hu-HU" sz="2000" dirty="0" err="1" smtClean="0"/>
              <a:t>Very</a:t>
            </a:r>
            <a:r>
              <a:rPr lang="hu-HU" sz="2000" dirty="0" smtClean="0"/>
              <a:t> </a:t>
            </a:r>
            <a:r>
              <a:rPr lang="hu-HU" sz="2000" dirty="0" err="1" smtClean="0"/>
              <a:t>easy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implement</a:t>
            </a:r>
            <a:r>
              <a:rPr lang="hu-HU" sz="2000" dirty="0" smtClean="0"/>
              <a:t> </a:t>
            </a:r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hu-HU" sz="2000" dirty="0" err="1" smtClean="0"/>
              <a:t>simple</a:t>
            </a:r>
            <a:r>
              <a:rPr lang="hu-HU" sz="2000" dirty="0" smtClean="0"/>
              <a:t> RC </a:t>
            </a:r>
            <a:r>
              <a:rPr lang="hu-HU" sz="2000" dirty="0" err="1" smtClean="0"/>
              <a:t>circuits</a:t>
            </a:r>
            <a:endParaRPr lang="hu-HU" sz="2000" dirty="0" smtClean="0"/>
          </a:p>
          <a:p>
            <a:r>
              <a:rPr lang="hu-HU" sz="2000" dirty="0" err="1" smtClean="0"/>
              <a:t>Obviously</a:t>
            </a:r>
            <a:r>
              <a:rPr lang="hu-HU" sz="2000" dirty="0" smtClean="0"/>
              <a:t> </a:t>
            </a:r>
            <a:r>
              <a:rPr lang="hu-HU" sz="2000" dirty="0" err="1" smtClean="0"/>
              <a:t>very</a:t>
            </a:r>
            <a:r>
              <a:rPr lang="hu-HU" sz="2000" dirty="0" smtClean="0"/>
              <a:t> </a:t>
            </a:r>
            <a:r>
              <a:rPr lang="hu-HU" sz="2000" dirty="0" err="1" smtClean="0"/>
              <a:t>rough</a:t>
            </a:r>
            <a:r>
              <a:rPr lang="hu-HU" sz="2000" dirty="0" smtClean="0"/>
              <a:t> </a:t>
            </a:r>
            <a:r>
              <a:rPr lang="hu-HU" sz="2000" dirty="0" err="1" smtClean="0"/>
              <a:t>approximation</a:t>
            </a:r>
            <a:r>
              <a:rPr lang="hu-HU" sz="2000" dirty="0" smtClean="0"/>
              <a:t>, </a:t>
            </a:r>
            <a:r>
              <a:rPr lang="hu-HU" sz="2000" dirty="0" err="1" smtClean="0"/>
              <a:t>still</a:t>
            </a:r>
            <a:r>
              <a:rPr lang="hu-HU" sz="2000" dirty="0" smtClean="0"/>
              <a:t> </a:t>
            </a:r>
            <a:r>
              <a:rPr lang="hu-HU" sz="2000" dirty="0" err="1" smtClean="0"/>
              <a:t>not</a:t>
            </a:r>
            <a:r>
              <a:rPr lang="hu-HU" sz="2000" dirty="0" smtClean="0"/>
              <a:t> </a:t>
            </a:r>
            <a:r>
              <a:rPr lang="hu-HU" sz="2000" dirty="0" err="1" smtClean="0"/>
              <a:t>yet</a:t>
            </a:r>
            <a:r>
              <a:rPr lang="hu-HU" sz="2000" dirty="0" smtClean="0"/>
              <a:t> </a:t>
            </a:r>
            <a:r>
              <a:rPr lang="hu-HU" sz="2000" dirty="0" err="1" smtClean="0"/>
              <a:t>obsolete</a:t>
            </a:r>
            <a:endParaRPr lang="hu-HU" sz="2000" dirty="0" smtClean="0"/>
          </a:p>
          <a:p>
            <a:pPr lvl="1"/>
            <a:r>
              <a:rPr lang="hu-HU" sz="1800" dirty="0" smtClean="0"/>
              <a:t>A is </a:t>
            </a:r>
            <a:r>
              <a:rPr lang="hu-HU" sz="1800" dirty="0" err="1" smtClean="0"/>
              <a:t>generally</a:t>
            </a:r>
            <a:r>
              <a:rPr lang="hu-HU" sz="1800" dirty="0" smtClean="0"/>
              <a:t> </a:t>
            </a:r>
            <a:r>
              <a:rPr lang="hu-HU" sz="1800" dirty="0" err="1" smtClean="0"/>
              <a:t>used</a:t>
            </a:r>
            <a:r>
              <a:rPr lang="hu-HU" sz="1800" dirty="0" smtClean="0"/>
              <a:t> </a:t>
            </a:r>
            <a:r>
              <a:rPr lang="hu-HU" sz="1800" dirty="0" err="1" smtClean="0"/>
              <a:t>nowadays</a:t>
            </a:r>
            <a:endParaRPr lang="hu-HU" sz="1800" dirty="0" smtClean="0"/>
          </a:p>
          <a:p>
            <a:pPr lvl="1"/>
            <a:r>
              <a:rPr lang="hu-HU" sz="1800" dirty="0" smtClean="0"/>
              <a:t>B, C has </a:t>
            </a:r>
            <a:r>
              <a:rPr lang="hu-HU" sz="1800" dirty="0" err="1" smtClean="0"/>
              <a:t>nearly</a:t>
            </a:r>
            <a:r>
              <a:rPr lang="hu-HU" sz="1800" dirty="0" smtClean="0"/>
              <a:t> </a:t>
            </a:r>
            <a:r>
              <a:rPr lang="hu-HU" sz="1800" dirty="0" err="1" smtClean="0"/>
              <a:t>died</a:t>
            </a:r>
            <a:r>
              <a:rPr lang="hu-HU" sz="1800" dirty="0" smtClean="0"/>
              <a:t> out</a:t>
            </a:r>
          </a:p>
          <a:p>
            <a:pPr lvl="1"/>
            <a:r>
              <a:rPr lang="hu-HU" sz="1800" dirty="0" smtClean="0"/>
              <a:t>D is </a:t>
            </a:r>
            <a:r>
              <a:rPr lang="hu-HU" sz="1800" dirty="0" err="1" smtClean="0"/>
              <a:t>used</a:t>
            </a:r>
            <a:r>
              <a:rPr lang="hu-HU" sz="1800" dirty="0" smtClean="0"/>
              <a:t> </a:t>
            </a:r>
            <a:r>
              <a:rPr lang="hu-HU" sz="1800" dirty="0" err="1" smtClean="0"/>
              <a:t>for</a:t>
            </a:r>
            <a:r>
              <a:rPr lang="hu-HU" sz="1800" dirty="0" smtClean="0"/>
              <a:t> </a:t>
            </a:r>
            <a:r>
              <a:rPr lang="hu-HU" sz="1800" dirty="0" err="1" smtClean="0"/>
              <a:t>jet</a:t>
            </a:r>
            <a:r>
              <a:rPr lang="hu-HU" sz="1800" dirty="0" smtClean="0"/>
              <a:t> </a:t>
            </a:r>
            <a:r>
              <a:rPr lang="hu-HU" sz="1800" dirty="0" err="1" smtClean="0"/>
              <a:t>aircrafts</a:t>
            </a:r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Kommunikáció-akusztika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     BME Hálózati Rendszerek és Szolgáltatások Tanszék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82" y="2503055"/>
            <a:ext cx="4451506" cy="400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95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2150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A2F52-A87B-45A3-A051-A78C4363BB8C}" type="slidenum">
              <a:rPr lang="hu-HU" smtClean="0">
                <a:solidFill>
                  <a:schemeClr val="bg1"/>
                </a:solidFill>
              </a:rPr>
              <a:pPr eaLnBrk="1" hangingPunct="1"/>
              <a:t>19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21508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Summation</a:t>
            </a:r>
            <a:r>
              <a:rPr lang="hu-HU" dirty="0" smtClean="0"/>
              <a:t> of </a:t>
            </a:r>
            <a:r>
              <a:rPr lang="hu-HU" dirty="0" err="1" smtClean="0"/>
              <a:t>loudness</a:t>
            </a:r>
            <a:r>
              <a:rPr lang="hu-HU" dirty="0" smtClean="0"/>
              <a:t> /1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2000" dirty="0" err="1" smtClean="0"/>
              <a:t>What</a:t>
            </a:r>
            <a:r>
              <a:rPr lang="hu-HU" sz="2000" dirty="0" smtClean="0"/>
              <a:t> </a:t>
            </a:r>
            <a:r>
              <a:rPr lang="hu-HU" sz="2000" dirty="0" err="1" smtClean="0"/>
              <a:t>happens</a:t>
            </a:r>
            <a:r>
              <a:rPr lang="hu-HU" sz="2000" dirty="0" smtClean="0"/>
              <a:t>, </a:t>
            </a:r>
            <a:r>
              <a:rPr lang="hu-HU" sz="2000" dirty="0" err="1" smtClean="0"/>
              <a:t>if</a:t>
            </a:r>
            <a:r>
              <a:rPr lang="hu-HU" sz="2000" dirty="0" smtClean="0"/>
              <a:t> </a:t>
            </a:r>
            <a:r>
              <a:rPr lang="hu-HU" sz="2000" dirty="0" err="1" smtClean="0"/>
              <a:t>sounds</a:t>
            </a:r>
            <a:r>
              <a:rPr lang="hu-HU" sz="2000" dirty="0" smtClean="0"/>
              <a:t> of </a:t>
            </a:r>
            <a:r>
              <a:rPr lang="hu-HU" sz="2000" dirty="0" err="1" smtClean="0"/>
              <a:t>various</a:t>
            </a:r>
            <a:r>
              <a:rPr lang="hu-HU" sz="2000" dirty="0" smtClean="0"/>
              <a:t> </a:t>
            </a:r>
            <a:r>
              <a:rPr lang="hu-HU" sz="2000" dirty="0" err="1" smtClean="0"/>
              <a:t>frequencies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summed</a:t>
            </a:r>
            <a:r>
              <a:rPr lang="hu-HU" sz="2000" dirty="0" smtClean="0"/>
              <a:t>?</a:t>
            </a:r>
          </a:p>
          <a:p>
            <a:pPr lvl="1" eaLnBrk="1" hangingPunct="1"/>
            <a:r>
              <a:rPr lang="hu-HU" sz="1600" dirty="0" smtClean="0"/>
              <a:t>1 pc 1000 Hz 60 </a:t>
            </a:r>
            <a:r>
              <a:rPr lang="hu-HU" sz="1600" dirty="0" err="1" smtClean="0"/>
              <a:t>dBSPL</a:t>
            </a:r>
            <a:r>
              <a:rPr lang="hu-HU" sz="1600" dirty="0" smtClean="0"/>
              <a:t>  </a:t>
            </a:r>
            <a:r>
              <a:rPr lang="hu-HU" sz="1600" dirty="0" err="1" smtClean="0"/>
              <a:t>sinusoidal</a:t>
            </a:r>
            <a:r>
              <a:rPr lang="hu-HU" sz="1600" dirty="0" smtClean="0"/>
              <a:t> </a:t>
            </a:r>
            <a:r>
              <a:rPr lang="hu-HU" sz="1600" dirty="0" err="1" smtClean="0"/>
              <a:t>sound</a:t>
            </a:r>
            <a:r>
              <a:rPr lang="hu-HU" sz="1600" dirty="0" smtClean="0"/>
              <a:t>      </a:t>
            </a:r>
            <a:r>
              <a:rPr lang="hu-HU" sz="1600" dirty="0" smtClean="0">
                <a:sym typeface="Symbol" pitchFamily="18" charset="2"/>
              </a:rPr>
              <a:t>	60 </a:t>
            </a:r>
            <a:r>
              <a:rPr lang="hu-HU" sz="1600" dirty="0" err="1" smtClean="0">
                <a:sym typeface="Symbol" pitchFamily="18" charset="2"/>
              </a:rPr>
              <a:t>phon</a:t>
            </a:r>
            <a:endParaRPr lang="hu-HU" sz="1600" dirty="0" smtClean="0">
              <a:sym typeface="Symbol" pitchFamily="18" charset="2"/>
            </a:endParaRPr>
          </a:p>
          <a:p>
            <a:pPr lvl="1"/>
            <a:r>
              <a:rPr lang="hu-HU" sz="1600" dirty="0" smtClean="0">
                <a:sym typeface="Symbol" pitchFamily="18" charset="2"/>
              </a:rPr>
              <a:t>10 pc of 60 </a:t>
            </a:r>
            <a:r>
              <a:rPr lang="hu-HU" sz="1600" dirty="0" err="1" smtClean="0">
                <a:sym typeface="Symbol" pitchFamily="18" charset="2"/>
              </a:rPr>
              <a:t>dBSPL</a:t>
            </a:r>
            <a:r>
              <a:rPr lang="hu-HU" sz="1600" dirty="0" smtClean="0">
                <a:sym typeface="Symbol" pitchFamily="18" charset="2"/>
              </a:rPr>
              <a:t> </a:t>
            </a:r>
            <a:r>
              <a:rPr lang="hu-HU" sz="1600" dirty="0" err="1" smtClean="0">
                <a:sym typeface="Symbol" pitchFamily="18" charset="2"/>
              </a:rPr>
              <a:t>sounds</a:t>
            </a:r>
            <a:r>
              <a:rPr lang="hu-HU" sz="1600" dirty="0" smtClean="0">
                <a:sym typeface="Symbol" pitchFamily="18" charset="2"/>
              </a:rPr>
              <a:t> of </a:t>
            </a:r>
            <a:r>
              <a:rPr lang="hu-HU" sz="1600" dirty="0" err="1" smtClean="0">
                <a:sym typeface="Symbol" pitchFamily="18" charset="2"/>
              </a:rPr>
              <a:t>various</a:t>
            </a:r>
            <a:r>
              <a:rPr lang="hu-HU" sz="1600" dirty="0" smtClean="0">
                <a:sym typeface="Symbol" pitchFamily="18" charset="2"/>
              </a:rPr>
              <a:t> </a:t>
            </a:r>
            <a:r>
              <a:rPr lang="hu-HU" sz="1600" dirty="0" err="1" smtClean="0">
                <a:sym typeface="Symbol" pitchFamily="18" charset="2"/>
              </a:rPr>
              <a:t>frequencies</a:t>
            </a:r>
            <a:r>
              <a:rPr lang="hu-HU" sz="1600" dirty="0">
                <a:sym typeface="Symbol" pitchFamily="18" charset="2"/>
              </a:rPr>
              <a:t> </a:t>
            </a:r>
            <a:r>
              <a:rPr lang="hu-HU" sz="1600" dirty="0" smtClean="0">
                <a:sym typeface="Symbol" pitchFamily="18" charset="2"/>
              </a:rPr>
              <a:t>    </a:t>
            </a:r>
          </a:p>
          <a:p>
            <a:pPr lvl="2"/>
            <a:r>
              <a:rPr lang="hu-HU" sz="1400" dirty="0" err="1" smtClean="0">
                <a:sym typeface="Symbol" pitchFamily="18" charset="2"/>
              </a:rPr>
              <a:t>Physically</a:t>
            </a:r>
            <a:r>
              <a:rPr lang="hu-HU" sz="1400" dirty="0" smtClean="0">
                <a:sym typeface="Symbol" pitchFamily="18" charset="2"/>
              </a:rPr>
              <a:t> </a:t>
            </a:r>
            <a:r>
              <a:rPr lang="hu-HU" sz="1400" dirty="0" err="1" smtClean="0">
                <a:sym typeface="Symbol" pitchFamily="18" charset="2"/>
              </a:rPr>
              <a:t>summed</a:t>
            </a:r>
            <a:r>
              <a:rPr lang="hu-HU" sz="1400" dirty="0" smtClean="0">
                <a:sym typeface="Symbol" pitchFamily="18" charset="2"/>
              </a:rPr>
              <a:t>: 70 dB</a:t>
            </a:r>
          </a:p>
          <a:p>
            <a:pPr lvl="2" eaLnBrk="1" hangingPunct="1"/>
            <a:r>
              <a:rPr lang="hu-HU" sz="1400" dirty="0" err="1" smtClean="0">
                <a:sym typeface="Symbol" pitchFamily="18" charset="2"/>
              </a:rPr>
              <a:t>Loudnesses</a:t>
            </a:r>
            <a:r>
              <a:rPr lang="hu-HU" sz="1400" dirty="0" smtClean="0">
                <a:sym typeface="Symbol" pitchFamily="18" charset="2"/>
              </a:rPr>
              <a:t> </a:t>
            </a:r>
            <a:r>
              <a:rPr lang="hu-HU" sz="1400" dirty="0" err="1" smtClean="0">
                <a:sym typeface="Symbol" pitchFamily="18" charset="2"/>
              </a:rPr>
              <a:t>summed</a:t>
            </a:r>
            <a:r>
              <a:rPr lang="hu-HU" sz="1400" dirty="0" smtClean="0">
                <a:sym typeface="Symbol" pitchFamily="18" charset="2"/>
              </a:rPr>
              <a:t>: 90 </a:t>
            </a:r>
            <a:r>
              <a:rPr lang="hu-HU" sz="1400" dirty="0" err="1" smtClean="0">
                <a:sym typeface="Symbol" pitchFamily="18" charset="2"/>
              </a:rPr>
              <a:t>phon</a:t>
            </a:r>
            <a:r>
              <a:rPr lang="hu-HU" sz="1600" dirty="0" smtClean="0">
                <a:sym typeface="Symbol" pitchFamily="18" charset="2"/>
              </a:rPr>
              <a:t>!</a:t>
            </a:r>
          </a:p>
          <a:p>
            <a:r>
              <a:rPr lang="hu-HU" sz="2000" dirty="0" err="1" smtClean="0">
                <a:sym typeface="Symbol" pitchFamily="18" charset="2"/>
              </a:rPr>
              <a:t>Why</a:t>
            </a:r>
            <a:r>
              <a:rPr lang="hu-HU" sz="2000" dirty="0" smtClean="0">
                <a:sym typeface="Symbol" pitchFamily="18" charset="2"/>
              </a:rPr>
              <a:t>?</a:t>
            </a:r>
          </a:p>
          <a:p>
            <a:pPr eaLnBrk="1" hangingPunct="1"/>
            <a:endParaRPr lang="hu-HU" dirty="0" smtClean="0"/>
          </a:p>
        </p:txBody>
      </p:sp>
      <p:pic>
        <p:nvPicPr>
          <p:cNvPr id="3074" name="Picture 2" descr="http://hyperphysics.phy-astr.gsu.edu/hbase/sound/imgsou/loudres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3375025"/>
            <a:ext cx="57245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dirty="0">
                <a:solidFill>
                  <a:schemeClr val="bg1"/>
                </a:solidFill>
              </a:rPr>
              <a:t>Előadás </a:t>
            </a:r>
            <a:r>
              <a:rPr lang="hu-HU" dirty="0" smtClean="0">
                <a:solidFill>
                  <a:schemeClr val="bg1"/>
                </a:solidFill>
              </a:rPr>
              <a:t>címe: Kommunikáció-akusztika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12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E0B01A-4E5D-46C6-A63B-D4D3634E3670}" type="slidenum">
              <a:rPr lang="hu-HU" smtClean="0">
                <a:solidFill>
                  <a:schemeClr val="bg1"/>
                </a:solidFill>
              </a:rPr>
              <a:pPr eaLnBrk="1" hangingPunct="1"/>
              <a:t>2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5124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dirty="0" smtClean="0">
                <a:solidFill>
                  <a:schemeClr val="bg1"/>
                </a:solidFill>
              </a:rPr>
              <a:t>BME Hálózati Rendszerek és Szolgáltatások Tsz.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3" y="0"/>
            <a:ext cx="8027987" cy="792163"/>
          </a:xfrm>
        </p:spPr>
        <p:txBody>
          <a:bodyPr/>
          <a:lstStyle/>
          <a:p>
            <a:pPr eaLnBrk="1" hangingPunct="1"/>
            <a:r>
              <a:rPr lang="hu-HU" dirty="0" err="1" smtClean="0"/>
              <a:t>Psychoacoustic</a:t>
            </a:r>
            <a:r>
              <a:rPr lang="hu-HU" dirty="0" smtClean="0"/>
              <a:t> </a:t>
            </a:r>
            <a:r>
              <a:rPr lang="hu-HU" dirty="0" err="1" smtClean="0"/>
              <a:t>phenomena</a:t>
            </a:r>
            <a:endParaRPr lang="hu-HU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185333"/>
            <a:ext cx="8407400" cy="5554134"/>
          </a:xfrm>
        </p:spPr>
        <p:txBody>
          <a:bodyPr/>
          <a:lstStyle/>
          <a:p>
            <a:pPr eaLnBrk="1" hangingPunct="1">
              <a:lnSpc>
                <a:spcPct val="0"/>
              </a:lnSpc>
            </a:pPr>
            <a:r>
              <a:rPr lang="hu-HU" sz="2000" dirty="0" err="1" smtClean="0"/>
              <a:t>Sensing</a:t>
            </a:r>
            <a:r>
              <a:rPr lang="hu-HU" sz="2000" dirty="0" smtClean="0"/>
              <a:t> </a:t>
            </a:r>
            <a:r>
              <a:rPr lang="hu-HU" sz="2000" dirty="0" err="1" smtClean="0"/>
              <a:t>thresholds</a:t>
            </a:r>
            <a:endParaRPr lang="hu-HU" sz="2000" dirty="0" smtClean="0"/>
          </a:p>
          <a:p>
            <a:pPr eaLnBrk="1" hangingPunct="1"/>
            <a:r>
              <a:rPr lang="hu-HU" sz="2000" dirty="0" err="1" smtClean="0"/>
              <a:t>Masking</a:t>
            </a:r>
            <a:endParaRPr lang="hu-HU" sz="2000" dirty="0" smtClean="0"/>
          </a:p>
          <a:p>
            <a:pPr lvl="1" eaLnBrk="1" hangingPunct="1"/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time</a:t>
            </a:r>
            <a:endParaRPr lang="hu-HU" sz="1800" dirty="0" smtClean="0"/>
          </a:p>
          <a:p>
            <a:pPr lvl="1" eaLnBrk="1" hangingPunct="1"/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frequenc</a:t>
            </a:r>
            <a:r>
              <a:rPr lang="hu-HU" sz="1800" dirty="0" err="1"/>
              <a:t>y</a:t>
            </a:r>
            <a:endParaRPr lang="hu-HU" sz="1800" dirty="0" smtClean="0"/>
          </a:p>
          <a:p>
            <a:pPr eaLnBrk="1" hangingPunct="1"/>
            <a:r>
              <a:rPr lang="hu-HU" sz="2000" dirty="0" err="1" smtClean="0"/>
              <a:t>Pitch</a:t>
            </a:r>
            <a:r>
              <a:rPr lang="hu-HU" sz="2000" dirty="0" smtClean="0"/>
              <a:t> [</a:t>
            </a:r>
            <a:r>
              <a:rPr lang="hu-HU" sz="2000" dirty="0" err="1" smtClean="0"/>
              <a:t>bark</a:t>
            </a:r>
            <a:r>
              <a:rPr lang="hu-HU" dirty="0"/>
              <a:t>]</a:t>
            </a:r>
            <a:endParaRPr lang="hu-HU" dirty="0" smtClean="0"/>
          </a:p>
          <a:p>
            <a:pPr eaLnBrk="1" hangingPunct="1"/>
            <a:r>
              <a:rPr lang="hu-HU" sz="2000" b="1" dirty="0" err="1" smtClean="0">
                <a:solidFill>
                  <a:srgbClr val="FF0000"/>
                </a:solidFill>
              </a:rPr>
              <a:t>Cricital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dirty="0" err="1" smtClean="0">
                <a:solidFill>
                  <a:srgbClr val="FF0000"/>
                </a:solidFill>
              </a:rPr>
              <a:t>bands</a:t>
            </a:r>
            <a:endParaRPr lang="hu-HU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hu-HU" sz="2000" b="1" dirty="0" err="1" smtClean="0">
                <a:solidFill>
                  <a:srgbClr val="FF0000"/>
                </a:solidFill>
              </a:rPr>
              <a:t>Loudness</a:t>
            </a:r>
            <a:r>
              <a:rPr lang="hu-HU" sz="2000" b="1" dirty="0" smtClean="0">
                <a:solidFill>
                  <a:srgbClr val="FF0000"/>
                </a:solidFill>
              </a:rPr>
              <a:t> [</a:t>
            </a:r>
            <a:r>
              <a:rPr lang="hu-HU" sz="2000" b="1" dirty="0" err="1" smtClean="0">
                <a:solidFill>
                  <a:srgbClr val="FF0000"/>
                </a:solidFill>
              </a:rPr>
              <a:t>phon</a:t>
            </a:r>
            <a:r>
              <a:rPr lang="hu-HU" sz="2000" b="1" dirty="0">
                <a:solidFill>
                  <a:srgbClr val="FF0000"/>
                </a:solidFill>
              </a:rPr>
              <a:t>]</a:t>
            </a:r>
            <a:endParaRPr lang="hu-HU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hu-HU" sz="2000" dirty="0" err="1" smtClean="0"/>
              <a:t>Sharpness</a:t>
            </a:r>
            <a:r>
              <a:rPr lang="hu-HU" sz="2000" dirty="0" smtClean="0"/>
              <a:t> [</a:t>
            </a:r>
            <a:r>
              <a:rPr lang="hu-HU" sz="2000" dirty="0" err="1" smtClean="0"/>
              <a:t>acum</a:t>
            </a:r>
            <a:r>
              <a:rPr lang="hu-HU" sz="2000" dirty="0"/>
              <a:t>]</a:t>
            </a:r>
            <a:endParaRPr lang="hu-HU" sz="2000" dirty="0" smtClean="0"/>
          </a:p>
          <a:p>
            <a:pPr eaLnBrk="1" hangingPunct="1"/>
            <a:r>
              <a:rPr lang="hu-HU" sz="2000" dirty="0" err="1" smtClean="0"/>
              <a:t>Fluctuation</a:t>
            </a:r>
            <a:r>
              <a:rPr lang="hu-HU" sz="2000" dirty="0" smtClean="0"/>
              <a:t> [</a:t>
            </a:r>
            <a:r>
              <a:rPr lang="hu-HU" sz="2000" dirty="0" err="1" smtClean="0"/>
              <a:t>vacil</a:t>
            </a:r>
            <a:r>
              <a:rPr lang="hu-HU" sz="2000" dirty="0"/>
              <a:t>]</a:t>
            </a:r>
            <a:endParaRPr lang="hu-HU" sz="2000" dirty="0" smtClean="0"/>
          </a:p>
          <a:p>
            <a:pPr eaLnBrk="1" hangingPunct="1"/>
            <a:r>
              <a:rPr lang="hu-HU" sz="2000" dirty="0" err="1" smtClean="0"/>
              <a:t>Roughness</a:t>
            </a:r>
            <a:r>
              <a:rPr lang="hu-HU" sz="2000" dirty="0" smtClean="0"/>
              <a:t> [</a:t>
            </a:r>
            <a:r>
              <a:rPr lang="hu-HU" sz="2000" dirty="0" err="1" smtClean="0"/>
              <a:t>asper</a:t>
            </a:r>
            <a:r>
              <a:rPr lang="hu-HU" sz="2000" dirty="0"/>
              <a:t>]</a:t>
            </a:r>
            <a:endParaRPr lang="hu-HU" sz="2000" dirty="0" smtClean="0"/>
          </a:p>
          <a:p>
            <a:r>
              <a:rPr lang="hu-HU" sz="2000" dirty="0" err="1" smtClean="0"/>
              <a:t>Annoyance</a:t>
            </a:r>
            <a:endParaRPr lang="hu-HU" sz="2000" dirty="0"/>
          </a:p>
          <a:p>
            <a:pPr eaLnBrk="1" hangingPunct="1"/>
            <a:r>
              <a:rPr lang="hu-HU" sz="2000" dirty="0" err="1" smtClean="0">
                <a:solidFill>
                  <a:srgbClr val="FF0000"/>
                </a:solidFill>
              </a:rPr>
              <a:t>Binaural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hearing</a:t>
            </a:r>
            <a:endParaRPr lang="hu-HU" sz="20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hu-HU" sz="1800" dirty="0" err="1" smtClean="0"/>
              <a:t>lateralization</a:t>
            </a:r>
            <a:r>
              <a:rPr lang="hu-HU" sz="1800" dirty="0" smtClean="0"/>
              <a:t> (1D) </a:t>
            </a:r>
          </a:p>
          <a:p>
            <a:pPr lvl="1" eaLnBrk="1" hangingPunct="1"/>
            <a:r>
              <a:rPr lang="hu-HU" sz="1800" dirty="0" err="1" smtClean="0"/>
              <a:t>localisation</a:t>
            </a:r>
            <a:r>
              <a:rPr lang="hu-HU" sz="1800" dirty="0" smtClean="0"/>
              <a:t> (3D)</a:t>
            </a:r>
          </a:p>
        </p:txBody>
      </p:sp>
    </p:spTree>
    <p:extLst>
      <p:ext uri="{BB962C8B-B14F-4D97-AF65-F5344CB8AC3E}">
        <p14:creationId xmlns:p14="http://schemas.microsoft.com/office/powerpoint/2010/main" val="40880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Summation</a:t>
            </a:r>
            <a:r>
              <a:rPr lang="hu-HU" dirty="0" smtClean="0"/>
              <a:t> of </a:t>
            </a:r>
            <a:r>
              <a:rPr lang="hu-HU" dirty="0" err="1" smtClean="0"/>
              <a:t>loudness</a:t>
            </a:r>
            <a:r>
              <a:rPr lang="hu-HU" dirty="0" smtClean="0"/>
              <a:t> /2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Summation</a:t>
            </a:r>
            <a:r>
              <a:rPr lang="hu-HU" dirty="0" smtClean="0"/>
              <a:t> is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slosely</a:t>
            </a:r>
            <a:r>
              <a:rPr lang="hu-HU" dirty="0" smtClean="0"/>
              <a:t> </a:t>
            </a:r>
            <a:r>
              <a:rPr lang="hu-HU" dirty="0" err="1" smtClean="0"/>
              <a:t>spaced</a:t>
            </a:r>
            <a:r>
              <a:rPr lang="hu-HU" dirty="0" smtClean="0"/>
              <a:t> and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faraway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Kommunikáció-akusztika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     BME Hálózati Rendszerek és Szolgáltatások Tanszék</a:t>
            </a:r>
            <a:endParaRPr lang="hu-HU" dirty="0"/>
          </a:p>
        </p:txBody>
      </p:sp>
      <p:pic>
        <p:nvPicPr>
          <p:cNvPr id="4098" name="Picture 2" descr="http://hyperphysics.phy-astr.gsu.edu/hbase/sound/imgsou/loudad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83" y="2398857"/>
            <a:ext cx="57245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Summation</a:t>
            </a:r>
            <a:r>
              <a:rPr lang="hu-HU" dirty="0" smtClean="0"/>
              <a:t> of </a:t>
            </a:r>
            <a:r>
              <a:rPr lang="hu-HU" dirty="0" err="1" smtClean="0"/>
              <a:t>loudness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Tool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summation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Zwicker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Kommunikáció-akusztika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     BME Hálózati Rendszerek és Szolgáltatások Tanszék</a:t>
            </a:r>
            <a:endParaRPr lang="hu-HU" dirty="0"/>
          </a:p>
        </p:txBody>
      </p:sp>
      <p:pic>
        <p:nvPicPr>
          <p:cNvPr id="7" name="Picture 4" descr="110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3592" r="50320" b="55901"/>
          <a:stretch>
            <a:fillRect/>
          </a:stretch>
        </p:blipFill>
        <p:spPr bwMode="auto">
          <a:xfrm>
            <a:off x="1099127" y="1652588"/>
            <a:ext cx="6563913" cy="440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0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2253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383046-4BB2-4201-8A53-0E37CBED01A2}" type="slidenum">
              <a:rPr lang="hu-HU" smtClean="0">
                <a:solidFill>
                  <a:schemeClr val="bg1"/>
                </a:solidFill>
              </a:rPr>
              <a:pPr eaLnBrk="1" hangingPunct="1"/>
              <a:t>22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22532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Masking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endParaRPr lang="hu-HU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300663"/>
            <a:ext cx="8229600" cy="1008062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000" dirty="0" err="1" smtClean="0"/>
              <a:t>Consequence</a:t>
            </a:r>
            <a:r>
              <a:rPr lang="hu-HU" sz="2000" dirty="0" smtClean="0"/>
              <a:t>: a </a:t>
            </a:r>
            <a:r>
              <a:rPr lang="hu-HU" sz="2000" dirty="0" err="1" smtClean="0"/>
              <a:t>new</a:t>
            </a:r>
            <a:r>
              <a:rPr lang="hu-HU" sz="2000" dirty="0" smtClean="0"/>
              <a:t> </a:t>
            </a:r>
            <a:r>
              <a:rPr lang="hu-HU" sz="2000" dirty="0" err="1" smtClean="0"/>
              <a:t>sound</a:t>
            </a:r>
            <a:r>
              <a:rPr lang="hu-HU" sz="2000" dirty="0" smtClean="0"/>
              <a:t> </a:t>
            </a:r>
            <a:r>
              <a:rPr lang="hu-HU" sz="2000" dirty="0" err="1" smtClean="0"/>
              <a:t>arriving</a:t>
            </a:r>
            <a:r>
              <a:rPr lang="hu-HU" sz="2000" dirty="0" smtClean="0"/>
              <a:t> </a:t>
            </a:r>
            <a:r>
              <a:rPr lang="hu-HU" sz="2000" dirty="0" err="1" smtClean="0"/>
              <a:t>with</a:t>
            </a:r>
            <a:r>
              <a:rPr lang="hu-HU" sz="2000" dirty="0" smtClean="0"/>
              <a:t> </a:t>
            </a:r>
            <a:r>
              <a:rPr lang="hu-HU" sz="2000" dirty="0" err="1" smtClean="0"/>
              <a:t>short</a:t>
            </a:r>
            <a:r>
              <a:rPr lang="hu-HU" sz="2000" dirty="0" smtClean="0"/>
              <a:t> </a:t>
            </a:r>
            <a:r>
              <a:rPr lang="hu-HU" sz="2000" dirty="0" err="1" smtClean="0"/>
              <a:t>time</a:t>
            </a:r>
            <a:r>
              <a:rPr lang="hu-HU" sz="2000" dirty="0" smtClean="0"/>
              <a:t> </a:t>
            </a:r>
            <a:r>
              <a:rPr lang="hu-HU" sz="2000" dirty="0" err="1" smtClean="0"/>
              <a:t>delay</a:t>
            </a:r>
            <a:r>
              <a:rPr lang="hu-HU" sz="2000" dirty="0" smtClean="0"/>
              <a:t> is </a:t>
            </a:r>
            <a:r>
              <a:rPr lang="hu-HU" sz="2000" dirty="0" err="1" smtClean="0"/>
              <a:t>not</a:t>
            </a:r>
            <a:r>
              <a:rPr lang="hu-HU" sz="2000" dirty="0" smtClean="0"/>
              <a:t> </a:t>
            </a:r>
            <a:r>
              <a:rPr lang="hu-HU" sz="2000" dirty="0" err="1" smtClean="0"/>
              <a:t>sensed</a:t>
            </a:r>
            <a:r>
              <a:rPr lang="hu-HU" sz="2000" dirty="0" smtClean="0"/>
              <a:t> </a:t>
            </a:r>
            <a:r>
              <a:rPr lang="hu-HU" sz="2000" dirty="0" err="1" smtClean="0"/>
              <a:t>as</a:t>
            </a:r>
            <a:r>
              <a:rPr lang="hu-HU" sz="2000" dirty="0" smtClean="0"/>
              <a:t> a </a:t>
            </a:r>
            <a:r>
              <a:rPr lang="hu-HU" sz="2000" dirty="0" err="1" smtClean="0"/>
              <a:t>separate</a:t>
            </a:r>
            <a:r>
              <a:rPr lang="hu-HU" sz="2000" dirty="0" smtClean="0"/>
              <a:t> </a:t>
            </a:r>
            <a:r>
              <a:rPr lang="hu-HU" sz="2000" dirty="0" err="1" smtClean="0"/>
              <a:t>sound</a:t>
            </a:r>
            <a:r>
              <a:rPr lang="hu-HU" sz="2000" dirty="0" smtClean="0"/>
              <a:t> </a:t>
            </a:r>
            <a:r>
              <a:rPr lang="hu-HU" sz="2000" dirty="0" err="1" smtClean="0"/>
              <a:t>but</a:t>
            </a:r>
            <a:r>
              <a:rPr lang="hu-HU" sz="2000" dirty="0" smtClean="0"/>
              <a:t> </a:t>
            </a:r>
            <a:r>
              <a:rPr lang="hu-HU" sz="2000" dirty="0" err="1" smtClean="0"/>
              <a:t>appears</a:t>
            </a:r>
            <a:r>
              <a:rPr lang="hu-HU" sz="2000" dirty="0" smtClean="0"/>
              <a:t> </a:t>
            </a:r>
            <a:r>
              <a:rPr lang="hu-HU" sz="2000" dirty="0" err="1" smtClean="0"/>
              <a:t>as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original</a:t>
            </a:r>
            <a:r>
              <a:rPr lang="hu-HU" sz="2000" dirty="0" smtClean="0"/>
              <a:t> </a:t>
            </a:r>
            <a:r>
              <a:rPr lang="hu-HU" sz="2000" dirty="0" err="1" smtClean="0"/>
              <a:t>sound</a:t>
            </a:r>
            <a:r>
              <a:rPr lang="hu-HU" sz="2000" dirty="0" smtClean="0"/>
              <a:t> </a:t>
            </a:r>
            <a:r>
              <a:rPr lang="hu-HU" sz="2000" dirty="0" err="1" smtClean="0"/>
              <a:t>would</a:t>
            </a:r>
            <a:r>
              <a:rPr lang="hu-HU" sz="2000" dirty="0" smtClean="0"/>
              <a:t> be </a:t>
            </a:r>
            <a:r>
              <a:rPr lang="hu-HU" sz="2000" dirty="0" err="1" smtClean="0"/>
              <a:t>stronger</a:t>
            </a:r>
            <a:r>
              <a:rPr lang="hu-HU" sz="2000" dirty="0" smtClean="0"/>
              <a:t> (</a:t>
            </a:r>
            <a:r>
              <a:rPr lang="hu-HU" sz="2000" dirty="0" err="1" smtClean="0"/>
              <a:t>Haas-effect</a:t>
            </a:r>
            <a:r>
              <a:rPr lang="hu-HU" sz="2000" dirty="0" smtClean="0"/>
              <a:t>)</a:t>
            </a:r>
          </a:p>
        </p:txBody>
      </p:sp>
      <p:pic>
        <p:nvPicPr>
          <p:cNvPr id="22535" name="Picture 4" descr="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7729537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9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2355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DED27-755E-4AD8-8E98-5F1E2BED605D}" type="slidenum">
              <a:rPr lang="hu-HU" smtClean="0">
                <a:solidFill>
                  <a:schemeClr val="bg1"/>
                </a:solidFill>
              </a:rPr>
              <a:pPr eaLnBrk="1" hangingPunct="1"/>
              <a:t>23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23556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Implications</a:t>
            </a:r>
            <a:r>
              <a:rPr lang="hu-HU" dirty="0" smtClean="0"/>
              <a:t> and </a:t>
            </a:r>
            <a:r>
              <a:rPr lang="hu-HU" dirty="0" err="1" smtClean="0"/>
              <a:t>applications</a:t>
            </a:r>
            <a:endParaRPr lang="hu-HU" dirty="0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781300"/>
            <a:ext cx="8229600" cy="3240088"/>
          </a:xfrm>
        </p:spPr>
        <p:txBody>
          <a:bodyPr/>
          <a:lstStyle/>
          <a:p>
            <a:pPr eaLnBrk="1" hangingPunct="1"/>
            <a:r>
              <a:rPr lang="hu-HU" dirty="0" err="1" smtClean="0"/>
              <a:t>Room</a:t>
            </a:r>
            <a:r>
              <a:rPr lang="hu-HU" dirty="0" smtClean="0"/>
              <a:t> </a:t>
            </a:r>
            <a:r>
              <a:rPr lang="hu-HU" dirty="0" err="1" smtClean="0"/>
              <a:t>acoustics</a:t>
            </a:r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err="1" smtClean="0"/>
              <a:t>Optimization</a:t>
            </a:r>
            <a:r>
              <a:rPr lang="hu-HU" dirty="0" smtClean="0"/>
              <a:t> of </a:t>
            </a:r>
            <a:r>
              <a:rPr lang="hu-HU" dirty="0" err="1"/>
              <a:t>d</a:t>
            </a:r>
            <a:r>
              <a:rPr lang="hu-HU" dirty="0" err="1" smtClean="0"/>
              <a:t>igital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processing</a:t>
            </a:r>
            <a:r>
              <a:rPr lang="hu-HU" dirty="0" smtClean="0"/>
              <a:t> (bit </a:t>
            </a:r>
            <a:r>
              <a:rPr lang="hu-HU" dirty="0" err="1" smtClean="0"/>
              <a:t>rate</a:t>
            </a:r>
            <a:r>
              <a:rPr lang="hu-HU" dirty="0" smtClean="0"/>
              <a:t> </a:t>
            </a:r>
            <a:r>
              <a:rPr lang="hu-HU" dirty="0" err="1" smtClean="0"/>
              <a:t>reduction</a:t>
            </a:r>
            <a:r>
              <a:rPr lang="hu-HU" dirty="0" smtClean="0"/>
              <a:t>,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reduction</a:t>
            </a:r>
            <a:r>
              <a:rPr lang="hu-HU" dirty="0" smtClean="0"/>
              <a:t>)</a:t>
            </a:r>
          </a:p>
          <a:p>
            <a:pPr lvl="1" eaLnBrk="1" hangingPunct="1"/>
            <a:r>
              <a:rPr lang="hu-HU" dirty="0" smtClean="0"/>
              <a:t>Mp3 </a:t>
            </a:r>
            <a:r>
              <a:rPr lang="hu-HU" dirty="0" err="1" smtClean="0"/>
              <a:t>player</a:t>
            </a:r>
            <a:endParaRPr lang="hu-HU" dirty="0" smtClean="0"/>
          </a:p>
          <a:p>
            <a:pPr lvl="1" eaLnBrk="1" hangingPunct="1"/>
            <a:r>
              <a:rPr lang="hu-HU" dirty="0" smtClean="0"/>
              <a:t>Mobile </a:t>
            </a:r>
            <a:r>
              <a:rPr lang="hu-HU" dirty="0" err="1" smtClean="0"/>
              <a:t>phone</a:t>
            </a:r>
            <a:r>
              <a:rPr lang="hu-HU" dirty="0" smtClean="0"/>
              <a:t> </a:t>
            </a:r>
            <a:r>
              <a:rPr lang="hu-HU" dirty="0" err="1" smtClean="0"/>
              <a:t>technologies</a:t>
            </a:r>
            <a:r>
              <a:rPr lang="hu-H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1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819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F4961A-80FF-4A41-BF7E-90AED473251B}" type="slidenum">
              <a:rPr lang="hu-HU" smtClean="0">
                <a:solidFill>
                  <a:schemeClr val="bg1"/>
                </a:solidFill>
              </a:rPr>
              <a:pPr eaLnBrk="1" hangingPunct="1"/>
              <a:t>3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8196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The </a:t>
            </a:r>
            <a:r>
              <a:rPr lang="hu-HU" dirty="0" err="1" smtClean="0"/>
              <a:t>inner</a:t>
            </a:r>
            <a:r>
              <a:rPr lang="hu-HU" dirty="0" smtClean="0"/>
              <a:t> </a:t>
            </a:r>
            <a:r>
              <a:rPr lang="hu-HU" dirty="0" err="1" smtClean="0"/>
              <a:t>ear</a:t>
            </a:r>
            <a:endParaRPr lang="de-DE" dirty="0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068388"/>
            <a:ext cx="4779226" cy="592137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err="1" smtClean="0"/>
              <a:t>Construction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inner</a:t>
            </a:r>
            <a:r>
              <a:rPr lang="hu-HU" dirty="0" smtClean="0"/>
              <a:t> </a:t>
            </a:r>
            <a:r>
              <a:rPr lang="hu-HU" dirty="0" err="1" smtClean="0"/>
              <a:t>ear</a:t>
            </a:r>
            <a:endParaRPr lang="de-DE" dirty="0" smtClean="0"/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1908175" y="5373688"/>
            <a:ext cx="27368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hu-HU" sz="2400"/>
              <a:t>A Corti-féle szerv</a:t>
            </a:r>
            <a:endParaRPr lang="de-DE" sz="2400"/>
          </a:p>
        </p:txBody>
      </p:sp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12549" r="46849" b="18799"/>
          <a:stretch>
            <a:fillRect/>
          </a:stretch>
        </p:blipFill>
        <p:spPr bwMode="auto">
          <a:xfrm>
            <a:off x="4716463" y="1052513"/>
            <a:ext cx="3787775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7235825" y="549275"/>
            <a:ext cx="21605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hu-HU" sz="2400"/>
              <a:t>A csiga</a:t>
            </a: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366156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921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D19AC-C26B-4189-AB3A-55C413C63636}" type="slidenum">
              <a:rPr lang="hu-HU" smtClean="0">
                <a:solidFill>
                  <a:schemeClr val="bg1"/>
                </a:solidFill>
              </a:rPr>
              <a:pPr eaLnBrk="1" hangingPunct="1"/>
              <a:t>4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9220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76200"/>
            <a:ext cx="8027987" cy="55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200" dirty="0" err="1" smtClean="0"/>
              <a:t>Relationship</a:t>
            </a:r>
            <a:r>
              <a:rPr lang="hu-HU" sz="3200" dirty="0" smtClean="0"/>
              <a:t> of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inner</a:t>
            </a:r>
            <a:r>
              <a:rPr lang="hu-HU" sz="3200" dirty="0" smtClean="0"/>
              <a:t> </a:t>
            </a:r>
            <a:r>
              <a:rPr lang="hu-HU" sz="3200" dirty="0" err="1" smtClean="0"/>
              <a:t>ear</a:t>
            </a:r>
            <a:r>
              <a:rPr lang="hu-HU" sz="3200" dirty="0" smtClean="0"/>
              <a:t> and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brain</a:t>
            </a:r>
            <a:r>
              <a:rPr lang="hu-HU" sz="3200" dirty="0" smtClean="0"/>
              <a:t>/ 1</a:t>
            </a:r>
          </a:p>
        </p:txBody>
      </p:sp>
      <p:pic>
        <p:nvPicPr>
          <p:cNvPr id="9222" name="Picture 3" descr="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620713"/>
            <a:ext cx="38449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476375" y="1052513"/>
            <a:ext cx="208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u-HU" sz="1400" dirty="0" smtClean="0"/>
              <a:t>Time </a:t>
            </a:r>
            <a:r>
              <a:rPr lang="hu-HU" sz="1400" dirty="0" err="1" smtClean="0"/>
              <a:t>domain</a:t>
            </a:r>
            <a:r>
              <a:rPr lang="hu-HU" sz="1400" dirty="0" smtClean="0"/>
              <a:t> </a:t>
            </a:r>
            <a:r>
              <a:rPr lang="hu-HU" sz="1400" dirty="0" err="1" smtClean="0"/>
              <a:t>decoding</a:t>
            </a:r>
            <a:r>
              <a:rPr lang="hu-HU" sz="1400" dirty="0" smtClean="0"/>
              <a:t>, </a:t>
            </a:r>
            <a:r>
              <a:rPr lang="hu-HU" sz="1400" dirty="0" err="1" smtClean="0"/>
              <a:t>speech</a:t>
            </a:r>
            <a:r>
              <a:rPr lang="hu-HU" sz="1400" dirty="0" smtClean="0"/>
              <a:t> </a:t>
            </a:r>
            <a:r>
              <a:rPr lang="hu-HU" sz="1400" dirty="0" err="1" smtClean="0"/>
              <a:t>processing</a:t>
            </a:r>
            <a:endParaRPr lang="hu-HU" sz="1400" dirty="0"/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6084888" y="1052513"/>
            <a:ext cx="28432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400" dirty="0" err="1" smtClean="0"/>
              <a:t>Spatial</a:t>
            </a:r>
            <a:r>
              <a:rPr lang="hu-HU" sz="1400" dirty="0" smtClean="0"/>
              <a:t> </a:t>
            </a:r>
            <a:r>
              <a:rPr lang="hu-HU" sz="1400" dirty="0" err="1" smtClean="0"/>
              <a:t>domain</a:t>
            </a:r>
            <a:r>
              <a:rPr lang="hu-HU" sz="1400" dirty="0" smtClean="0"/>
              <a:t> </a:t>
            </a:r>
            <a:r>
              <a:rPr lang="hu-HU" sz="1400" dirty="0" err="1" smtClean="0"/>
              <a:t>decoding</a:t>
            </a:r>
            <a:r>
              <a:rPr lang="hu-HU" sz="1400" dirty="0" smtClean="0"/>
              <a:t>,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 err="1" smtClean="0"/>
              <a:t>spectral</a:t>
            </a:r>
            <a:r>
              <a:rPr lang="hu-HU" sz="1400" dirty="0" smtClean="0"/>
              <a:t> </a:t>
            </a:r>
            <a:r>
              <a:rPr lang="hu-HU" sz="1400" dirty="0" err="1" smtClean="0"/>
              <a:t>processing</a:t>
            </a:r>
            <a:r>
              <a:rPr lang="hu-HU" sz="1400" dirty="0" smtClean="0"/>
              <a:t> (</a:t>
            </a:r>
            <a:r>
              <a:rPr lang="hu-HU" sz="1400" dirty="0" err="1" smtClean="0"/>
              <a:t>music</a:t>
            </a:r>
            <a:r>
              <a:rPr lang="hu-HU" sz="1400" dirty="0" smtClean="0"/>
              <a:t>)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0247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024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38E323-FE92-4DA9-9E81-54A4F8A4AC9A}" type="slidenum">
              <a:rPr lang="hu-HU" smtClean="0">
                <a:solidFill>
                  <a:schemeClr val="bg1"/>
                </a:solidFill>
              </a:rPr>
              <a:pPr eaLnBrk="1" hangingPunct="1"/>
              <a:t>5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0244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grpSp>
        <p:nvGrpSpPr>
          <p:cNvPr id="10245" name="Group 2"/>
          <p:cNvGrpSpPr>
            <a:grpSpLocks/>
          </p:cNvGrpSpPr>
          <p:nvPr/>
        </p:nvGrpSpPr>
        <p:grpSpPr bwMode="auto">
          <a:xfrm>
            <a:off x="559524" y="1743806"/>
            <a:ext cx="8133465" cy="2414017"/>
            <a:chOff x="762" y="1486"/>
            <a:chExt cx="4225" cy="1134"/>
          </a:xfrm>
        </p:grpSpPr>
        <p:sp>
          <p:nvSpPr>
            <p:cNvPr id="10247" name="Text Box 3"/>
            <p:cNvSpPr txBox="1">
              <a:spLocks noChangeArrowheads="1"/>
            </p:cNvSpPr>
            <p:nvPr/>
          </p:nvSpPr>
          <p:spPr bwMode="auto">
            <a:xfrm>
              <a:off x="4131" y="1792"/>
              <a:ext cx="856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hu-HU" sz="1600" dirty="0" err="1" smtClean="0">
                  <a:latin typeface="Times New Roman" pitchFamily="18" charset="0"/>
                </a:rPr>
                <a:t>loudness</a:t>
              </a:r>
              <a:endParaRPr lang="hu-HU" sz="1600" dirty="0">
                <a:latin typeface="Times New Roman" pitchFamily="18" charset="0"/>
              </a:endParaRPr>
            </a:p>
            <a:p>
              <a:pPr eaLnBrk="1" hangingPunct="1"/>
              <a:r>
                <a:rPr lang="hu-HU" sz="1600" dirty="0" err="1" smtClean="0">
                  <a:latin typeface="Times New Roman" pitchFamily="18" charset="0"/>
                </a:rPr>
                <a:t>pitch</a:t>
              </a:r>
              <a:endParaRPr lang="hu-HU" sz="1600" dirty="0">
                <a:latin typeface="Times New Roman" pitchFamily="18" charset="0"/>
              </a:endParaRPr>
            </a:p>
            <a:p>
              <a:pPr eaLnBrk="1" hangingPunct="1"/>
              <a:r>
                <a:rPr lang="hu-HU" sz="1600" dirty="0" err="1" smtClean="0">
                  <a:latin typeface="Times New Roman" pitchFamily="18" charset="0"/>
                </a:rPr>
                <a:t>tone</a:t>
              </a:r>
              <a:endParaRPr lang="hu-HU" sz="1600" dirty="0">
                <a:latin typeface="Times New Roman" pitchFamily="18" charset="0"/>
              </a:endParaRPr>
            </a:p>
            <a:p>
              <a:pPr eaLnBrk="1" hangingPunct="1"/>
              <a:r>
                <a:rPr lang="hu-HU" sz="1600" dirty="0" err="1" smtClean="0">
                  <a:latin typeface="Times New Roman" pitchFamily="18" charset="0"/>
                </a:rPr>
                <a:t>sensed</a:t>
              </a:r>
              <a:r>
                <a:rPr lang="hu-HU" sz="1600" dirty="0" smtClean="0">
                  <a:latin typeface="Times New Roman" pitchFamily="18" charset="0"/>
                </a:rPr>
                <a:t> </a:t>
              </a:r>
              <a:r>
                <a:rPr lang="hu-HU" sz="1600" dirty="0" err="1" smtClean="0">
                  <a:latin typeface="Times New Roman" pitchFamily="18" charset="0"/>
                </a:rPr>
                <a:t>duration</a:t>
              </a:r>
              <a:endParaRPr lang="hu-HU" sz="1600" dirty="0" smtClean="0">
                <a:latin typeface="Times New Roman" pitchFamily="18" charset="0"/>
              </a:endParaRPr>
            </a:p>
            <a:p>
              <a:pPr eaLnBrk="1" hangingPunct="1"/>
              <a:r>
                <a:rPr lang="hu-HU" sz="1600" dirty="0" err="1" smtClean="0">
                  <a:latin typeface="Times New Roman" pitchFamily="18" charset="0"/>
                </a:rPr>
                <a:t>sensed</a:t>
              </a:r>
              <a:r>
                <a:rPr lang="hu-HU" sz="1600" dirty="0" smtClean="0">
                  <a:latin typeface="Times New Roman" pitchFamily="18" charset="0"/>
                </a:rPr>
                <a:t> </a:t>
              </a:r>
              <a:r>
                <a:rPr lang="hu-HU" sz="1600" dirty="0" err="1" smtClean="0">
                  <a:latin typeface="Times New Roman" pitchFamily="18" charset="0"/>
                </a:rPr>
                <a:t>direction</a:t>
              </a:r>
              <a:endParaRPr lang="hu-HU" sz="1600" dirty="0">
                <a:latin typeface="Times New Roman" pitchFamily="18" charset="0"/>
              </a:endParaRPr>
            </a:p>
            <a:p>
              <a:pPr eaLnBrk="1" hangingPunct="1"/>
              <a:r>
                <a:rPr lang="hu-HU" sz="1600" dirty="0" smtClean="0">
                  <a:latin typeface="Times New Roman" pitchFamily="18" charset="0"/>
                </a:rPr>
                <a:t>etc.</a:t>
              </a:r>
              <a:endParaRPr lang="hu-HU" sz="1600" dirty="0"/>
            </a:p>
          </p:txBody>
        </p:sp>
        <p:grpSp>
          <p:nvGrpSpPr>
            <p:cNvPr id="10248" name="Group 4"/>
            <p:cNvGrpSpPr>
              <a:grpSpLocks/>
            </p:cNvGrpSpPr>
            <p:nvPr/>
          </p:nvGrpSpPr>
          <p:grpSpPr bwMode="auto">
            <a:xfrm>
              <a:off x="762" y="1486"/>
              <a:ext cx="4056" cy="1071"/>
              <a:chOff x="1263" y="2152"/>
              <a:chExt cx="10143" cy="1985"/>
            </a:xfrm>
          </p:grpSpPr>
          <p:grpSp>
            <p:nvGrpSpPr>
              <p:cNvPr id="10250" name="Group 5"/>
              <p:cNvGrpSpPr>
                <a:grpSpLocks/>
              </p:cNvGrpSpPr>
              <p:nvPr/>
            </p:nvGrpSpPr>
            <p:grpSpPr bwMode="auto">
              <a:xfrm>
                <a:off x="1452" y="2152"/>
                <a:ext cx="9954" cy="720"/>
                <a:chOff x="1377" y="3028"/>
                <a:chExt cx="9954" cy="720"/>
              </a:xfrm>
            </p:grpSpPr>
            <p:sp>
              <p:nvSpPr>
                <p:cNvPr id="1027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77" y="3048"/>
                  <a:ext cx="3052" cy="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hu-HU" sz="1600" b="1" dirty="0" err="1" smtClean="0">
                      <a:latin typeface="Times New Roman" pitchFamily="18" charset="0"/>
                    </a:rPr>
                    <a:t>Physical</a:t>
                  </a:r>
                  <a:r>
                    <a:rPr lang="hu-HU" sz="1600" b="1" dirty="0" smtClean="0">
                      <a:latin typeface="Times New Roman" pitchFamily="18" charset="0"/>
                    </a:rPr>
                    <a:t> </a:t>
                  </a:r>
                  <a:r>
                    <a:rPr lang="hu-HU" sz="1600" b="1" dirty="0" err="1" smtClean="0">
                      <a:latin typeface="Times New Roman" pitchFamily="18" charset="0"/>
                    </a:rPr>
                    <a:t>parameters</a:t>
                  </a:r>
                  <a:endParaRPr lang="hu-HU" sz="1600" dirty="0"/>
                </a:p>
              </p:txBody>
            </p:sp>
            <p:sp>
              <p:nvSpPr>
                <p:cNvPr id="1027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957" y="3028"/>
                  <a:ext cx="3374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hu-HU" sz="1600" b="1" dirty="0" err="1" smtClean="0">
                      <a:latin typeface="Times New Roman" pitchFamily="18" charset="0"/>
                    </a:rPr>
                    <a:t>Perception</a:t>
                  </a:r>
                  <a:r>
                    <a:rPr lang="hu-HU" sz="1600" b="1" dirty="0" smtClean="0">
                      <a:latin typeface="Times New Roman" pitchFamily="18" charset="0"/>
                    </a:rPr>
                    <a:t> </a:t>
                  </a:r>
                  <a:r>
                    <a:rPr lang="hu-HU" sz="1600" b="1" dirty="0" err="1" smtClean="0">
                      <a:latin typeface="Times New Roman" pitchFamily="18" charset="0"/>
                    </a:rPr>
                    <a:t>parameters</a:t>
                  </a:r>
                  <a:endParaRPr lang="hu-HU" sz="1600" dirty="0"/>
                </a:p>
              </p:txBody>
            </p:sp>
          </p:grpSp>
          <p:sp>
            <p:nvSpPr>
              <p:cNvPr id="10251" name="Text Box 8"/>
              <p:cNvSpPr txBox="1">
                <a:spLocks noChangeArrowheads="1"/>
              </p:cNvSpPr>
              <p:nvPr/>
            </p:nvSpPr>
            <p:spPr bwMode="auto">
              <a:xfrm>
                <a:off x="1263" y="2771"/>
                <a:ext cx="1311" cy="1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hu-HU" sz="1600" dirty="0" err="1" smtClean="0">
                    <a:latin typeface="Times New Roman" pitchFamily="18" charset="0"/>
                  </a:rPr>
                  <a:t>intensity</a:t>
                </a:r>
                <a:endParaRPr lang="hu-HU" sz="1600" dirty="0" smtClean="0">
                  <a:latin typeface="Times New Roman" pitchFamily="18" charset="0"/>
                </a:endParaRPr>
              </a:p>
              <a:p>
                <a:pPr eaLnBrk="1" hangingPunct="1"/>
                <a:r>
                  <a:rPr lang="hu-HU" sz="1600" dirty="0" err="1" smtClean="0">
                    <a:latin typeface="Times New Roman" pitchFamily="18" charset="0"/>
                  </a:rPr>
                  <a:t>frequency</a:t>
                </a:r>
                <a:endParaRPr lang="hu-HU" sz="1600" dirty="0" smtClean="0">
                  <a:latin typeface="Times New Roman" pitchFamily="18" charset="0"/>
                </a:endParaRPr>
              </a:p>
              <a:p>
                <a:pPr eaLnBrk="1" hangingPunct="1"/>
                <a:r>
                  <a:rPr lang="hu-HU" sz="1600" dirty="0" err="1" smtClean="0">
                    <a:latin typeface="Times New Roman" pitchFamily="18" charset="0"/>
                  </a:rPr>
                  <a:t>spectrum</a:t>
                </a:r>
                <a:endParaRPr lang="hu-HU" sz="1600" dirty="0">
                  <a:latin typeface="Times New Roman" pitchFamily="18" charset="0"/>
                </a:endParaRPr>
              </a:p>
              <a:p>
                <a:pPr eaLnBrk="1" hangingPunct="1"/>
                <a:r>
                  <a:rPr lang="hu-HU" sz="1600" dirty="0" err="1" smtClean="0">
                    <a:latin typeface="Times New Roman" pitchFamily="18" charset="0"/>
                  </a:rPr>
                  <a:t>duration</a:t>
                </a:r>
                <a:endParaRPr lang="hu-HU" sz="1600" dirty="0">
                  <a:latin typeface="Times New Roman" pitchFamily="18" charset="0"/>
                </a:endParaRPr>
              </a:p>
              <a:p>
                <a:pPr eaLnBrk="1" hangingPunct="1"/>
                <a:r>
                  <a:rPr lang="hu-HU" sz="1600" dirty="0" err="1" smtClean="0">
                    <a:latin typeface="Times New Roman" pitchFamily="18" charset="0"/>
                  </a:rPr>
                  <a:t>direction</a:t>
                </a:r>
                <a:endParaRPr lang="hu-HU" sz="1600" dirty="0" smtClean="0">
                  <a:latin typeface="Times New Roman" pitchFamily="18" charset="0"/>
                </a:endParaRPr>
              </a:p>
              <a:p>
                <a:pPr eaLnBrk="1" hangingPunct="1"/>
                <a:r>
                  <a:rPr lang="hu-HU" sz="1600" dirty="0" smtClean="0">
                    <a:latin typeface="Times New Roman" pitchFamily="18" charset="0"/>
                  </a:rPr>
                  <a:t>etc.</a:t>
                </a:r>
                <a:endParaRPr lang="hu-HU" sz="1600" dirty="0"/>
              </a:p>
            </p:txBody>
          </p:sp>
          <p:sp>
            <p:nvSpPr>
              <p:cNvPr id="10252" name="Oval 9"/>
              <p:cNvSpPr>
                <a:spLocks noChangeArrowheads="1"/>
              </p:cNvSpPr>
              <p:nvPr/>
            </p:nvSpPr>
            <p:spPr bwMode="auto">
              <a:xfrm>
                <a:off x="3077" y="3282"/>
                <a:ext cx="547" cy="56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53" name="Text Box 10"/>
              <p:cNvSpPr txBox="1">
                <a:spLocks noChangeArrowheads="1"/>
              </p:cNvSpPr>
              <p:nvPr/>
            </p:nvSpPr>
            <p:spPr bwMode="auto">
              <a:xfrm>
                <a:off x="3108" y="3344"/>
                <a:ext cx="455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hu-HU" sz="1200">
                    <a:latin typeface="Times New Roman" pitchFamily="18" charset="0"/>
                  </a:rPr>
                  <a:t>Φ</a:t>
                </a:r>
                <a:endParaRPr lang="hu-HU"/>
              </a:p>
            </p:txBody>
          </p:sp>
          <p:grpSp>
            <p:nvGrpSpPr>
              <p:cNvPr id="10254" name="Group 11"/>
              <p:cNvGrpSpPr>
                <a:grpSpLocks/>
              </p:cNvGrpSpPr>
              <p:nvPr/>
            </p:nvGrpSpPr>
            <p:grpSpPr bwMode="auto">
              <a:xfrm>
                <a:off x="4093" y="3087"/>
                <a:ext cx="3844" cy="960"/>
                <a:chOff x="4797" y="12820"/>
                <a:chExt cx="3940" cy="960"/>
              </a:xfrm>
            </p:grpSpPr>
            <p:sp>
              <p:nvSpPr>
                <p:cNvPr id="1027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979" y="13020"/>
                  <a:ext cx="1160" cy="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hu-HU" sz="1600" dirty="0" err="1" smtClean="0">
                      <a:latin typeface="Times New Roman" pitchFamily="18" charset="0"/>
                    </a:rPr>
                    <a:t>sensing</a:t>
                  </a:r>
                  <a:r>
                    <a:rPr lang="hu-HU" sz="1600" dirty="0" smtClean="0">
                      <a:latin typeface="Times New Roman" pitchFamily="18" charset="0"/>
                    </a:rPr>
                    <a:t> </a:t>
                  </a:r>
                  <a:r>
                    <a:rPr lang="hu-HU" sz="1600" dirty="0" err="1" smtClean="0">
                      <a:latin typeface="Times New Roman" pitchFamily="18" charset="0"/>
                    </a:rPr>
                    <a:t>organ</a:t>
                  </a:r>
                  <a:endParaRPr lang="hu-HU" sz="1600" dirty="0"/>
                </a:p>
              </p:txBody>
            </p:sp>
            <p:sp>
              <p:nvSpPr>
                <p:cNvPr id="1027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139" y="13040"/>
                  <a:ext cx="1540" cy="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hu-HU" sz="1600" dirty="0" err="1" smtClean="0">
                      <a:latin typeface="Times New Roman" pitchFamily="18" charset="0"/>
                    </a:rPr>
                    <a:t>neural</a:t>
                  </a:r>
                  <a:r>
                    <a:rPr lang="hu-HU" sz="1600" dirty="0" smtClean="0">
                      <a:latin typeface="Times New Roman" pitchFamily="18" charset="0"/>
                    </a:rPr>
                    <a:t> </a:t>
                  </a:r>
                  <a:r>
                    <a:rPr lang="hu-HU" sz="1600" dirty="0" err="1" smtClean="0">
                      <a:latin typeface="Times New Roman" pitchFamily="18" charset="0"/>
                    </a:rPr>
                    <a:t>conduction</a:t>
                  </a:r>
                  <a:endParaRPr lang="hu-HU" sz="1600" dirty="0"/>
                </a:p>
              </p:txBody>
            </p:sp>
            <p:sp>
              <p:nvSpPr>
                <p:cNvPr id="1027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457" y="13020"/>
                  <a:ext cx="128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hu-HU" sz="1600" dirty="0" err="1" smtClean="0">
                      <a:latin typeface="Times New Roman" pitchFamily="18" charset="0"/>
                    </a:rPr>
                    <a:t>brain</a:t>
                  </a:r>
                  <a:r>
                    <a:rPr lang="hu-HU" sz="1600" dirty="0" smtClean="0">
                      <a:latin typeface="Times New Roman" pitchFamily="18" charset="0"/>
                    </a:rPr>
                    <a:t> </a:t>
                  </a:r>
                  <a:r>
                    <a:rPr lang="hu-HU" sz="1600" dirty="0" err="1" smtClean="0">
                      <a:latin typeface="Times New Roman" pitchFamily="18" charset="0"/>
                    </a:rPr>
                    <a:t>operation</a:t>
                  </a:r>
                  <a:r>
                    <a:rPr lang="hu-HU" sz="1600" dirty="0" smtClean="0">
                      <a:latin typeface="Times New Roman" pitchFamily="18" charset="0"/>
                    </a:rPr>
                    <a:t> </a:t>
                  </a:r>
                  <a:endParaRPr lang="hu-HU" sz="1600" dirty="0"/>
                </a:p>
              </p:txBody>
            </p:sp>
            <p:sp>
              <p:nvSpPr>
                <p:cNvPr id="10274" name="Rectangle 15"/>
                <p:cNvSpPr>
                  <a:spLocks noChangeArrowheads="1"/>
                </p:cNvSpPr>
                <p:nvPr/>
              </p:nvSpPr>
              <p:spPr bwMode="auto">
                <a:xfrm>
                  <a:off x="4797" y="12820"/>
                  <a:ext cx="3940" cy="9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75" name="Line 16"/>
                <p:cNvSpPr>
                  <a:spLocks noChangeShapeType="1"/>
                </p:cNvSpPr>
                <p:nvPr/>
              </p:nvSpPr>
              <p:spPr bwMode="auto">
                <a:xfrm>
                  <a:off x="6180" y="12820"/>
                  <a:ext cx="0" cy="8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76" name="Line 17"/>
                <p:cNvSpPr>
                  <a:spLocks noChangeShapeType="1"/>
                </p:cNvSpPr>
                <p:nvPr/>
              </p:nvSpPr>
              <p:spPr bwMode="auto">
                <a:xfrm>
                  <a:off x="7540" y="12840"/>
                  <a:ext cx="0" cy="8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0255" name="Group 18"/>
              <p:cNvGrpSpPr>
                <a:grpSpLocks/>
              </p:cNvGrpSpPr>
              <p:nvPr/>
            </p:nvGrpSpPr>
            <p:grpSpPr bwMode="auto">
              <a:xfrm>
                <a:off x="8466" y="3207"/>
                <a:ext cx="644" cy="580"/>
                <a:chOff x="9220" y="13080"/>
                <a:chExt cx="660" cy="580"/>
              </a:xfrm>
            </p:grpSpPr>
            <p:sp>
              <p:nvSpPr>
                <p:cNvPr id="10269" name="Oval 19"/>
                <p:cNvSpPr>
                  <a:spLocks noChangeArrowheads="1"/>
                </p:cNvSpPr>
                <p:nvPr/>
              </p:nvSpPr>
              <p:spPr bwMode="auto">
                <a:xfrm>
                  <a:off x="9220" y="13080"/>
                  <a:ext cx="540" cy="5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27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240" y="13160"/>
                  <a:ext cx="640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hu-HU" sz="1200">
                      <a:latin typeface="Times New Roman" pitchFamily="18" charset="0"/>
                    </a:rPr>
                    <a:t>Ψ</a:t>
                  </a:r>
                  <a:endParaRPr lang="hu-HU"/>
                </a:p>
              </p:txBody>
            </p:sp>
          </p:grpSp>
          <p:sp>
            <p:nvSpPr>
              <p:cNvPr id="10256" name="Line 21"/>
              <p:cNvSpPr>
                <a:spLocks noChangeShapeType="1"/>
              </p:cNvSpPr>
              <p:nvPr/>
            </p:nvSpPr>
            <p:spPr bwMode="auto">
              <a:xfrm>
                <a:off x="3647" y="3567"/>
                <a:ext cx="44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57" name="Line 22"/>
              <p:cNvSpPr>
                <a:spLocks noChangeShapeType="1"/>
              </p:cNvSpPr>
              <p:nvPr/>
            </p:nvSpPr>
            <p:spPr bwMode="auto">
              <a:xfrm>
                <a:off x="7959" y="3507"/>
                <a:ext cx="5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58" name="Line 23"/>
              <p:cNvSpPr>
                <a:spLocks noChangeShapeType="1"/>
              </p:cNvSpPr>
              <p:nvPr/>
            </p:nvSpPr>
            <p:spPr bwMode="auto">
              <a:xfrm>
                <a:off x="2569" y="2872"/>
                <a:ext cx="551" cy="4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59" name="Line 24"/>
              <p:cNvSpPr>
                <a:spLocks noChangeShapeType="1"/>
              </p:cNvSpPr>
              <p:nvPr/>
            </p:nvSpPr>
            <p:spPr bwMode="auto">
              <a:xfrm>
                <a:off x="2574" y="3167"/>
                <a:ext cx="526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0" name="Line 25"/>
              <p:cNvSpPr>
                <a:spLocks noChangeShapeType="1"/>
              </p:cNvSpPr>
              <p:nvPr/>
            </p:nvSpPr>
            <p:spPr bwMode="auto">
              <a:xfrm>
                <a:off x="2550" y="3462"/>
                <a:ext cx="512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1" name="Line 26"/>
              <p:cNvSpPr>
                <a:spLocks noChangeShapeType="1"/>
              </p:cNvSpPr>
              <p:nvPr/>
            </p:nvSpPr>
            <p:spPr bwMode="auto">
              <a:xfrm flipV="1">
                <a:off x="2540" y="3587"/>
                <a:ext cx="531" cy="1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2" name="Line 27"/>
              <p:cNvSpPr>
                <a:spLocks noChangeShapeType="1"/>
              </p:cNvSpPr>
              <p:nvPr/>
            </p:nvSpPr>
            <p:spPr bwMode="auto">
              <a:xfrm flipV="1">
                <a:off x="2379" y="3647"/>
                <a:ext cx="712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3" name="Line 28"/>
              <p:cNvSpPr>
                <a:spLocks noChangeShapeType="1"/>
              </p:cNvSpPr>
              <p:nvPr/>
            </p:nvSpPr>
            <p:spPr bwMode="auto">
              <a:xfrm flipV="1">
                <a:off x="8939" y="2787"/>
                <a:ext cx="659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4" name="Line 29"/>
              <p:cNvSpPr>
                <a:spLocks noChangeShapeType="1"/>
              </p:cNvSpPr>
              <p:nvPr/>
            </p:nvSpPr>
            <p:spPr bwMode="auto">
              <a:xfrm flipV="1">
                <a:off x="8939" y="3027"/>
                <a:ext cx="644" cy="3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5" name="Line 30"/>
              <p:cNvSpPr>
                <a:spLocks noChangeShapeType="1"/>
              </p:cNvSpPr>
              <p:nvPr/>
            </p:nvSpPr>
            <p:spPr bwMode="auto">
              <a:xfrm flipV="1">
                <a:off x="8998" y="3312"/>
                <a:ext cx="615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6" name="Line 31"/>
              <p:cNvSpPr>
                <a:spLocks noChangeShapeType="1"/>
              </p:cNvSpPr>
              <p:nvPr/>
            </p:nvSpPr>
            <p:spPr bwMode="auto">
              <a:xfrm>
                <a:off x="9013" y="3537"/>
                <a:ext cx="629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7" name="Line 32"/>
              <p:cNvSpPr>
                <a:spLocks noChangeShapeType="1"/>
              </p:cNvSpPr>
              <p:nvPr/>
            </p:nvSpPr>
            <p:spPr bwMode="auto">
              <a:xfrm>
                <a:off x="8969" y="3627"/>
                <a:ext cx="658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68" name="Line 33"/>
              <p:cNvSpPr>
                <a:spLocks noChangeShapeType="1"/>
              </p:cNvSpPr>
              <p:nvPr/>
            </p:nvSpPr>
            <p:spPr bwMode="auto">
              <a:xfrm>
                <a:off x="8939" y="3672"/>
                <a:ext cx="674" cy="4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0249" name="Text Box 34"/>
            <p:cNvSpPr txBox="1">
              <a:spLocks noChangeArrowheads="1"/>
            </p:cNvSpPr>
            <p:nvPr/>
          </p:nvSpPr>
          <p:spPr bwMode="auto">
            <a:xfrm>
              <a:off x="2282" y="2419"/>
              <a:ext cx="111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/>
            </a:p>
          </p:txBody>
        </p:sp>
      </p:grpSp>
      <p:sp>
        <p:nvSpPr>
          <p:cNvPr id="10246" name="Rectangle 35"/>
          <p:cNvSpPr>
            <a:spLocks noChangeArrowheads="1"/>
          </p:cNvSpPr>
          <p:nvPr/>
        </p:nvSpPr>
        <p:spPr bwMode="auto">
          <a:xfrm>
            <a:off x="1095022" y="328081"/>
            <a:ext cx="7963809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hu-HU" sz="2900" b="1" dirty="0" err="1" smtClean="0">
                <a:solidFill>
                  <a:srgbClr val="EA0000"/>
                </a:solidFill>
              </a:rPr>
              <a:t>Relationship</a:t>
            </a:r>
            <a:r>
              <a:rPr lang="hu-HU" sz="2900" b="1" dirty="0" smtClean="0">
                <a:solidFill>
                  <a:srgbClr val="EA0000"/>
                </a:solidFill>
              </a:rPr>
              <a:t> of </a:t>
            </a:r>
            <a:r>
              <a:rPr lang="hu-HU" sz="2900" b="1" dirty="0" err="1" smtClean="0">
                <a:solidFill>
                  <a:srgbClr val="EA0000"/>
                </a:solidFill>
              </a:rPr>
              <a:t>the</a:t>
            </a:r>
            <a:r>
              <a:rPr lang="hu-HU" sz="2900" b="1" dirty="0" smtClean="0">
                <a:solidFill>
                  <a:srgbClr val="EA0000"/>
                </a:solidFill>
              </a:rPr>
              <a:t> </a:t>
            </a:r>
            <a:r>
              <a:rPr lang="hu-HU" sz="2900" b="1" dirty="0" err="1" smtClean="0">
                <a:solidFill>
                  <a:srgbClr val="EA0000"/>
                </a:solidFill>
              </a:rPr>
              <a:t>inner</a:t>
            </a:r>
            <a:r>
              <a:rPr lang="hu-HU" sz="2900" b="1" dirty="0" smtClean="0">
                <a:solidFill>
                  <a:srgbClr val="EA0000"/>
                </a:solidFill>
              </a:rPr>
              <a:t> </a:t>
            </a:r>
            <a:r>
              <a:rPr lang="hu-HU" sz="2900" b="1" dirty="0" err="1" smtClean="0">
                <a:solidFill>
                  <a:srgbClr val="EA0000"/>
                </a:solidFill>
              </a:rPr>
              <a:t>ear</a:t>
            </a:r>
            <a:r>
              <a:rPr lang="hu-HU" sz="2900" b="1" dirty="0" smtClean="0">
                <a:solidFill>
                  <a:srgbClr val="EA0000"/>
                </a:solidFill>
              </a:rPr>
              <a:t> and </a:t>
            </a:r>
            <a:r>
              <a:rPr lang="hu-HU" sz="2900" b="1" dirty="0" err="1" smtClean="0">
                <a:solidFill>
                  <a:srgbClr val="EA0000"/>
                </a:solidFill>
              </a:rPr>
              <a:t>the</a:t>
            </a:r>
            <a:r>
              <a:rPr lang="hu-HU" sz="2900" b="1" dirty="0" smtClean="0">
                <a:solidFill>
                  <a:srgbClr val="EA0000"/>
                </a:solidFill>
              </a:rPr>
              <a:t> </a:t>
            </a:r>
            <a:r>
              <a:rPr lang="hu-HU" sz="2900" b="1" dirty="0" err="1" smtClean="0">
                <a:solidFill>
                  <a:srgbClr val="EA0000"/>
                </a:solidFill>
              </a:rPr>
              <a:t>brain</a:t>
            </a:r>
            <a:r>
              <a:rPr lang="hu-HU" sz="2900" b="1" dirty="0" smtClean="0">
                <a:solidFill>
                  <a:srgbClr val="EA0000"/>
                </a:solidFill>
              </a:rPr>
              <a:t>/2</a:t>
            </a:r>
            <a:endParaRPr lang="hu-HU" sz="2900" b="1" dirty="0">
              <a:solidFill>
                <a:srgbClr val="E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Sensing</a:t>
            </a:r>
            <a:r>
              <a:rPr lang="hu-HU" dirty="0" smtClean="0"/>
              <a:t> of </a:t>
            </a:r>
            <a:r>
              <a:rPr lang="hu-HU" dirty="0" err="1" smtClean="0"/>
              <a:t>direction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ears</a:t>
            </a:r>
            <a:endParaRPr lang="hu-HU" dirty="0" smtClean="0"/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2000" dirty="0" err="1" smtClean="0"/>
              <a:t>Basis</a:t>
            </a:r>
            <a:r>
              <a:rPr lang="hu-HU" sz="2000" dirty="0" smtClean="0"/>
              <a:t> of </a:t>
            </a:r>
            <a:r>
              <a:rPr lang="hu-HU" sz="2000" dirty="0" err="1" smtClean="0"/>
              <a:t>direction</a:t>
            </a:r>
            <a:r>
              <a:rPr lang="hu-HU" sz="2000" dirty="0" smtClean="0"/>
              <a:t> </a:t>
            </a:r>
            <a:r>
              <a:rPr lang="hu-HU" sz="2000" dirty="0" err="1" smtClean="0"/>
              <a:t>sensing</a:t>
            </a:r>
            <a:r>
              <a:rPr lang="hu-HU" sz="2000" dirty="0" smtClean="0"/>
              <a:t>: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two</a:t>
            </a:r>
            <a:r>
              <a:rPr lang="hu-HU" sz="2000" dirty="0" smtClean="0"/>
              <a:t> </a:t>
            </a:r>
            <a:r>
              <a:rPr lang="hu-HU" sz="2000" dirty="0" err="1" smtClean="0"/>
              <a:t>ears</a:t>
            </a:r>
            <a:r>
              <a:rPr lang="hu-HU" sz="2000" dirty="0" smtClean="0"/>
              <a:t> </a:t>
            </a:r>
            <a:r>
              <a:rPr lang="hu-HU" sz="2000" dirty="0" err="1" smtClean="0"/>
              <a:t>hear</a:t>
            </a:r>
            <a:r>
              <a:rPr lang="hu-HU" sz="2000" dirty="0" smtClean="0"/>
              <a:t> </a:t>
            </a:r>
            <a:r>
              <a:rPr lang="hu-HU" sz="2000" dirty="0" err="1" smtClean="0"/>
              <a:t>different</a:t>
            </a:r>
            <a:r>
              <a:rPr lang="hu-HU" sz="2000" dirty="0" smtClean="0"/>
              <a:t> </a:t>
            </a:r>
            <a:r>
              <a:rPr lang="hu-HU" sz="2000" dirty="0" err="1" smtClean="0"/>
              <a:t>sounds</a:t>
            </a:r>
            <a:r>
              <a:rPr lang="hu-HU" sz="2000" dirty="0" smtClean="0"/>
              <a:t>, </a:t>
            </a:r>
            <a:r>
              <a:rPr lang="hu-HU" sz="2000" dirty="0" err="1" smtClean="0"/>
              <a:t>both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amplitude</a:t>
            </a:r>
            <a:r>
              <a:rPr lang="hu-HU" sz="2000" dirty="0"/>
              <a:t> </a:t>
            </a:r>
            <a:r>
              <a:rPr lang="hu-HU" sz="2000" dirty="0" smtClean="0"/>
              <a:t>and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phase</a:t>
            </a:r>
            <a:endParaRPr lang="hu-HU" sz="2000" dirty="0" smtClean="0"/>
          </a:p>
          <a:p>
            <a:pPr eaLnBrk="1" hangingPunct="1"/>
            <a:endParaRPr lang="hu-HU" sz="2000" dirty="0"/>
          </a:p>
          <a:p>
            <a:pPr eaLnBrk="1" hangingPunct="1"/>
            <a:r>
              <a:rPr lang="hu-HU" sz="2000" dirty="0" err="1" smtClean="0"/>
              <a:t>Description</a:t>
            </a:r>
            <a:r>
              <a:rPr lang="hu-HU" sz="2000" dirty="0" smtClean="0"/>
              <a:t>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different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000" dirty="0" err="1" smtClean="0"/>
              <a:t>hearing</a:t>
            </a:r>
            <a:r>
              <a:rPr lang="hu-HU" sz="2000" dirty="0" smtClean="0"/>
              <a:t> </a:t>
            </a:r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two</a:t>
            </a:r>
            <a:r>
              <a:rPr lang="hu-HU" sz="2000" dirty="0" smtClean="0"/>
              <a:t> </a:t>
            </a:r>
            <a:r>
              <a:rPr lang="hu-HU" sz="2000" dirty="0" err="1" smtClean="0"/>
              <a:t>ears</a:t>
            </a:r>
            <a:r>
              <a:rPr lang="hu-HU" sz="2000" dirty="0" smtClean="0"/>
              <a:t> is</a:t>
            </a:r>
            <a:br>
              <a:rPr lang="hu-HU" sz="2000" dirty="0" smtClean="0"/>
            </a:br>
            <a:r>
              <a:rPr lang="hu-HU" sz="2000" dirty="0" err="1" smtClean="0"/>
              <a:t>expressed</a:t>
            </a:r>
            <a:r>
              <a:rPr lang="hu-HU" sz="2000" dirty="0" smtClean="0"/>
              <a:t> </a:t>
            </a:r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/>
              <a:t> </a:t>
            </a:r>
            <a:r>
              <a:rPr lang="hu-HU" sz="2000" dirty="0" err="1" smtClean="0"/>
              <a:t>HRTFs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(Head </a:t>
            </a:r>
            <a:r>
              <a:rPr lang="hu-HU" sz="2000" dirty="0" err="1" smtClean="0"/>
              <a:t>Related</a:t>
            </a:r>
            <a:r>
              <a:rPr lang="hu-HU" sz="2000" dirty="0" smtClean="0"/>
              <a:t> 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err="1" smtClean="0"/>
              <a:t>Transfer</a:t>
            </a:r>
            <a:r>
              <a:rPr lang="hu-HU" sz="2000" dirty="0" smtClean="0"/>
              <a:t> </a:t>
            </a:r>
            <a:r>
              <a:rPr lang="hu-HU" sz="2000" dirty="0" err="1" smtClean="0"/>
              <a:t>Function</a:t>
            </a:r>
            <a:r>
              <a:rPr lang="hu-HU" sz="2000" dirty="0" smtClean="0"/>
              <a:t>)</a:t>
            </a:r>
          </a:p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</p:txBody>
      </p:sp>
      <p:sp>
        <p:nvSpPr>
          <p:cNvPr id="11268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126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2E1B61-02AA-47FC-9481-46FC0D7CEB1D}" type="slidenum">
              <a:rPr lang="hu-HU" smtClean="0">
                <a:solidFill>
                  <a:schemeClr val="bg1"/>
                </a:solidFill>
              </a:rPr>
              <a:pPr eaLnBrk="1" hangingPunct="1"/>
              <a:t>6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1270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pic>
        <p:nvPicPr>
          <p:cNvPr id="11271" name="Picture 2" descr="HRT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61" y="1718028"/>
            <a:ext cx="46640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7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The </a:t>
            </a:r>
            <a:r>
              <a:rPr lang="hu-HU" dirty="0" err="1" smtClean="0"/>
              <a:t>measurement</a:t>
            </a:r>
            <a:r>
              <a:rPr lang="hu-HU" dirty="0" smtClean="0"/>
              <a:t> of HRTF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2292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229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6D6F8C-65EB-4169-A24B-821BD2666719}" type="slidenum">
              <a:rPr lang="hu-HU" smtClean="0">
                <a:solidFill>
                  <a:schemeClr val="bg1"/>
                </a:solidFill>
              </a:rPr>
              <a:pPr eaLnBrk="1" hangingPunct="1"/>
              <a:t>7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2294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760538"/>
            <a:ext cx="4873625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563" y="112713"/>
            <a:ext cx="509905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4000" dirty="0" smtClean="0"/>
              <a:t>The </a:t>
            </a:r>
            <a:r>
              <a:rPr lang="hu-HU" sz="4000" dirty="0" err="1" smtClean="0"/>
              <a:t>binaural</a:t>
            </a:r>
            <a:r>
              <a:rPr lang="hu-HU" sz="4000" dirty="0" smtClean="0"/>
              <a:t> </a:t>
            </a:r>
            <a:r>
              <a:rPr lang="hu-HU" sz="4000" dirty="0" err="1" smtClean="0"/>
              <a:t>hearing</a:t>
            </a:r>
            <a:endParaRPr lang="hu-HU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195388"/>
            <a:ext cx="3267075" cy="1473200"/>
          </a:xfrm>
        </p:spPr>
        <p:txBody>
          <a:bodyPr/>
          <a:lstStyle/>
          <a:p>
            <a:pPr eaLnBrk="1" hangingPunct="1"/>
            <a:r>
              <a:rPr lang="hu-HU" dirty="0" err="1" smtClean="0"/>
              <a:t>Time-delay</a:t>
            </a:r>
            <a:r>
              <a:rPr lang="hu-HU" dirty="0" smtClean="0"/>
              <a:t> </a:t>
            </a:r>
            <a:r>
              <a:rPr lang="hu-HU" dirty="0" err="1" smtClean="0"/>
              <a:t>panning</a:t>
            </a:r>
            <a:endParaRPr lang="hu-HU" dirty="0" smtClean="0"/>
          </a:p>
          <a:p>
            <a:pPr eaLnBrk="1" hangingPunct="1"/>
            <a:r>
              <a:rPr lang="hu-HU" dirty="0" err="1" smtClean="0"/>
              <a:t>Amplitude-panning</a:t>
            </a:r>
            <a:r>
              <a:rPr lang="hu-HU" dirty="0" smtClean="0"/>
              <a:t> </a:t>
            </a:r>
          </a:p>
          <a:p>
            <a:pPr eaLnBrk="1" hangingPunct="1"/>
            <a:r>
              <a:rPr lang="hu-HU" dirty="0" err="1" smtClean="0"/>
              <a:t>HRTF-filtering</a:t>
            </a:r>
            <a:endParaRPr lang="hu-HU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/>
          <a:stretch>
            <a:fillRect/>
          </a:stretch>
        </p:blipFill>
        <p:spPr bwMode="auto">
          <a:xfrm>
            <a:off x="4572000" y="2936875"/>
            <a:ext cx="4359275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955925"/>
            <a:ext cx="4089400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1152000" y="85437"/>
            <a:ext cx="79920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 err="1" smtClean="0"/>
              <a:t>Use</a:t>
            </a:r>
            <a:r>
              <a:rPr lang="hu-HU" sz="2400" dirty="0" smtClean="0"/>
              <a:t> of </a:t>
            </a:r>
            <a:r>
              <a:rPr lang="hu-HU" sz="2400" dirty="0" err="1" smtClean="0"/>
              <a:t>binaural</a:t>
            </a:r>
            <a:r>
              <a:rPr lang="hu-HU" sz="2400" dirty="0" smtClean="0"/>
              <a:t> </a:t>
            </a:r>
            <a:r>
              <a:rPr lang="hu-HU" sz="2400" dirty="0" err="1" smtClean="0"/>
              <a:t>hearing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virtual</a:t>
            </a:r>
            <a:r>
              <a:rPr lang="hu-HU" sz="2400" dirty="0" smtClean="0"/>
              <a:t> (</a:t>
            </a:r>
            <a:r>
              <a:rPr lang="hu-HU" sz="2400" dirty="0" err="1" smtClean="0"/>
              <a:t>acoustic</a:t>
            </a:r>
            <a:r>
              <a:rPr lang="hu-HU" sz="2400" dirty="0" smtClean="0"/>
              <a:t>) </a:t>
            </a:r>
            <a:r>
              <a:rPr lang="hu-HU" sz="2400" dirty="0" err="1" smtClean="0"/>
              <a:t>reality</a:t>
            </a:r>
            <a:endParaRPr lang="hu-HU" sz="2400" dirty="0" smtClean="0"/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Time </a:t>
            </a:r>
            <a:r>
              <a:rPr lang="hu-HU" dirty="0" err="1" smtClean="0"/>
              <a:t>delay</a:t>
            </a:r>
            <a:endParaRPr lang="hu-HU" dirty="0" smtClean="0"/>
          </a:p>
          <a:p>
            <a:pPr eaLnBrk="1" hangingPunct="1"/>
            <a:r>
              <a:rPr lang="hu-HU" dirty="0" err="1" smtClean="0"/>
              <a:t>Amplitude</a:t>
            </a:r>
            <a:r>
              <a:rPr lang="hu-HU" dirty="0" smtClean="0"/>
              <a:t> </a:t>
            </a:r>
            <a:r>
              <a:rPr lang="hu-HU" dirty="0" err="1" smtClean="0"/>
              <a:t>rendering</a:t>
            </a:r>
            <a:endParaRPr lang="hu-HU" dirty="0" smtClean="0"/>
          </a:p>
          <a:p>
            <a:pPr eaLnBrk="1" hangingPunct="1"/>
            <a:r>
              <a:rPr lang="hu-HU" dirty="0" smtClean="0"/>
              <a:t>Head </a:t>
            </a:r>
            <a:r>
              <a:rPr lang="hu-HU" dirty="0" err="1" smtClean="0"/>
              <a:t>Related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(HRTF) </a:t>
            </a:r>
            <a:r>
              <a:rPr lang="hu-HU" dirty="0" err="1" smtClean="0"/>
              <a:t>technique</a:t>
            </a:r>
            <a:endParaRPr lang="hu-HU" dirty="0" smtClean="0"/>
          </a:p>
        </p:txBody>
      </p:sp>
      <p:sp>
        <p:nvSpPr>
          <p:cNvPr id="1434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434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DE8AB8-F08D-44AE-B56A-6A330E12E25A}" type="slidenum">
              <a:rPr lang="hu-HU" smtClean="0">
                <a:solidFill>
                  <a:schemeClr val="bg1"/>
                </a:solidFill>
              </a:rPr>
              <a:pPr eaLnBrk="1" hangingPunct="1"/>
              <a:t>9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14342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pic>
        <p:nvPicPr>
          <p:cNvPr id="14343" name="Picture 5" descr="D:\BAT Project\mpa\mpmpa10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8" b="16486"/>
          <a:stretch>
            <a:fillRect/>
          </a:stretch>
        </p:blipFill>
        <p:spPr bwMode="auto">
          <a:xfrm>
            <a:off x="5464175" y="3517900"/>
            <a:ext cx="24320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BAT Project\mpa\mpmpa10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0"/>
          <a:stretch>
            <a:fillRect/>
          </a:stretch>
        </p:blipFill>
        <p:spPr bwMode="auto">
          <a:xfrm>
            <a:off x="484188" y="3517900"/>
            <a:ext cx="35052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6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254</TotalTime>
  <Words>918</Words>
  <Application>Microsoft Office PowerPoint</Application>
  <PresentationFormat>Diavetítés a képernyőre (4:3 oldalarány)</PresentationFormat>
  <Paragraphs>285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HRSZ</vt:lpstr>
      <vt:lpstr>Basic nositons of hearing and psychoacousics</vt:lpstr>
      <vt:lpstr>Psychoacoustic phenomena</vt:lpstr>
      <vt:lpstr>The inner ear</vt:lpstr>
      <vt:lpstr>Relationship of the inner ear and the brain/ 1</vt:lpstr>
      <vt:lpstr>PowerPoint bemutató</vt:lpstr>
      <vt:lpstr>Sensing of direction by two ears</vt:lpstr>
      <vt:lpstr>The measurement of HRTF</vt:lpstr>
      <vt:lpstr>The binaural hearing</vt:lpstr>
      <vt:lpstr>Use of binaural hearing for virtual (acoustic) reality</vt:lpstr>
      <vt:lpstr>Virtual acoustics</vt:lpstr>
      <vt:lpstr>Masking of narrow-band noise</vt:lpstr>
      <vt:lpstr>Masking for sinusoidal sounds: critical bands</vt:lpstr>
      <vt:lpstr>Critical bandwidth vs. center frequency</vt:lpstr>
      <vt:lpstr>Critical bands</vt:lpstr>
      <vt:lpstr>Critical bands</vt:lpstr>
      <vt:lpstr>Standard octave and third-octave bands</vt:lpstr>
      <vt:lpstr>Loudness</vt:lpstr>
      <vt:lpstr>Simulation of loudness by weighting functions</vt:lpstr>
      <vt:lpstr>Summation of loudness /1</vt:lpstr>
      <vt:lpstr>Summation of loudness /2</vt:lpstr>
      <vt:lpstr>Summation of loudness</vt:lpstr>
      <vt:lpstr>Masking in time</vt:lpstr>
      <vt:lpstr>Implications and applications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19</cp:revision>
  <dcterms:created xsi:type="dcterms:W3CDTF">2013-02-08T13:47:53Z</dcterms:created>
  <dcterms:modified xsi:type="dcterms:W3CDTF">2014-10-28T15:46:53Z</dcterms:modified>
</cp:coreProperties>
</file>