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90" r:id="rId3"/>
    <p:sldId id="291" r:id="rId4"/>
    <p:sldId id="295" r:id="rId5"/>
    <p:sldId id="292" r:id="rId6"/>
    <p:sldId id="293" r:id="rId7"/>
    <p:sldId id="296" r:id="rId8"/>
    <p:sldId id="309" r:id="rId9"/>
    <p:sldId id="305" r:id="rId10"/>
    <p:sldId id="297" r:id="rId11"/>
    <p:sldId id="310" r:id="rId12"/>
    <p:sldId id="298" r:id="rId13"/>
    <p:sldId id="299" r:id="rId14"/>
    <p:sldId id="307" r:id="rId15"/>
    <p:sldId id="300" r:id="rId16"/>
    <p:sldId id="301" r:id="rId17"/>
    <p:sldId id="302" r:id="rId18"/>
    <p:sldId id="303" r:id="rId19"/>
    <p:sldId id="308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október 14.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C0501D-CE53-45C0-AE5A-8FAF706BA3C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2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ograph_cylinder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.wav"/><Relationship Id="rId7" Type="http://schemas.openxmlformats.org/officeDocument/2006/relationships/image" Target="../media/image22.png"/><Relationship Id="rId2" Type="http://schemas.openxmlformats.org/officeDocument/2006/relationships/audio" Target="file:///D:\OKTATAS\CommAcoust\Presentations\scootermono.wav" TargetMode="External"/><Relationship Id="rId1" Type="http://schemas.microsoft.com/office/2007/relationships/media" Target="file:///D:\OKTATAS\CommAcoust\Presentations\scootermono.wav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fontScale="92500"/>
          </a:bodyPr>
          <a:lstStyle/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aid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of </a:t>
            </a:r>
            <a:r>
              <a:rPr lang="hu-HU" dirty="0" err="1"/>
              <a:t>Communications</a:t>
            </a:r>
            <a:r>
              <a:rPr lang="hu-HU" dirty="0"/>
              <a:t> </a:t>
            </a:r>
            <a:r>
              <a:rPr lang="hu-HU" dirty="0" err="1"/>
              <a:t>Acoustics</a:t>
            </a:r>
            <a:r>
              <a:rPr lang="hu-HU" dirty="0"/>
              <a:t> </a:t>
            </a:r>
          </a:p>
          <a:p>
            <a:r>
              <a:rPr lang="hu-HU" dirty="0"/>
              <a:t>VIHIM 000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Prof. Fülöp </a:t>
            </a:r>
            <a:r>
              <a:rPr lang="hu-HU" i="0" kern="0" dirty="0" err="1" smtClean="0">
                <a:latin typeface="+mn-lt"/>
              </a:rPr>
              <a:t>Augusztinovicz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/>
              <a:t>BME </a:t>
            </a:r>
            <a:r>
              <a:rPr lang="hu-HU" sz="1600" i="0" kern="0" dirty="0" err="1"/>
              <a:t>Dept</a:t>
            </a:r>
            <a:r>
              <a:rPr lang="hu-HU" sz="1600" i="0" kern="0" dirty="0"/>
              <a:t>. of </a:t>
            </a:r>
            <a:r>
              <a:rPr lang="hu-HU" sz="1600" i="0" kern="0" dirty="0" err="1"/>
              <a:t>Networked</a:t>
            </a:r>
            <a:r>
              <a:rPr lang="hu-HU" sz="1600" i="0" kern="0" dirty="0"/>
              <a:t> Systems and </a:t>
            </a:r>
            <a:r>
              <a:rPr lang="hu-HU" sz="1600" i="0" kern="0" dirty="0" err="1"/>
              <a:t>Services</a:t>
            </a:r>
            <a:endParaRPr lang="hu-HU" sz="1600" i="0" kern="0" dirty="0"/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fulop@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</a:t>
            </a:r>
            <a:r>
              <a:rPr lang="hu-HU" sz="2800" dirty="0" err="1" smtClean="0"/>
              <a:t>short</a:t>
            </a:r>
            <a:r>
              <a:rPr lang="hu-HU" sz="2800" dirty="0" smtClean="0"/>
              <a:t> </a:t>
            </a:r>
            <a:r>
              <a:rPr lang="hu-HU" sz="2800" dirty="0" err="1" smtClean="0"/>
              <a:t>history</a:t>
            </a:r>
            <a:r>
              <a:rPr lang="hu-HU" sz="2800" dirty="0" smtClean="0"/>
              <a:t> of </a:t>
            </a:r>
            <a:r>
              <a:rPr lang="hu-HU" sz="2800" dirty="0" err="1" smtClean="0"/>
              <a:t>stereo</a:t>
            </a:r>
            <a:r>
              <a:rPr lang="hu-HU" sz="2800" dirty="0" smtClean="0"/>
              <a:t> </a:t>
            </a:r>
            <a:r>
              <a:rPr lang="hu-HU" sz="2800" dirty="0" err="1" smtClean="0"/>
              <a:t>sound</a:t>
            </a:r>
            <a:r>
              <a:rPr lang="hu-HU" sz="2800" dirty="0" smtClean="0"/>
              <a:t> </a:t>
            </a:r>
            <a:r>
              <a:rPr lang="hu-HU" sz="2800" dirty="0" err="1" smtClean="0"/>
              <a:t>recording</a:t>
            </a:r>
            <a:endParaRPr lang="hu-HU" sz="28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1877 </a:t>
            </a:r>
            <a:r>
              <a:rPr lang="hu-HU" sz="2000" dirty="0" err="1" smtClean="0"/>
              <a:t>First</a:t>
            </a:r>
            <a:r>
              <a:rPr lang="hu-HU" sz="2000" dirty="0" smtClean="0"/>
              <a:t> </a:t>
            </a:r>
            <a:r>
              <a:rPr lang="hu-HU" sz="2000" dirty="0" err="1" smtClean="0"/>
              <a:t>recording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en-GB" sz="2000" dirty="0" smtClean="0"/>
              <a:t>Thomas </a:t>
            </a:r>
            <a:r>
              <a:rPr lang="en-GB" sz="2000" dirty="0"/>
              <a:t>A. Edison, </a:t>
            </a:r>
            <a:r>
              <a:rPr lang="en-GB" sz="2000" i="1" dirty="0"/>
              <a:t>Mary Had A Little Lamb.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1888 The Gramophone, </a:t>
            </a:r>
            <a:r>
              <a:rPr lang="hu-HU" sz="2000" dirty="0" err="1" smtClean="0"/>
              <a:t>invention</a:t>
            </a:r>
            <a:r>
              <a:rPr lang="hu-HU" sz="2000" dirty="0" smtClean="0"/>
              <a:t> of </a:t>
            </a:r>
            <a:r>
              <a:rPr lang="en-GB" sz="2000" dirty="0" smtClean="0"/>
              <a:t>Emile Berliner</a:t>
            </a:r>
            <a:r>
              <a:rPr lang="hu-HU" sz="2000" dirty="0" smtClean="0"/>
              <a:t>, A</a:t>
            </a:r>
            <a:r>
              <a:rPr lang="en-GB" sz="2000" dirty="0" err="1" smtClean="0"/>
              <a:t>meri</a:t>
            </a:r>
            <a:r>
              <a:rPr lang="hu-HU" sz="2000" dirty="0" err="1" smtClean="0"/>
              <a:t>can</a:t>
            </a:r>
            <a:r>
              <a:rPr lang="hu-HU" sz="2000" dirty="0" smtClean="0"/>
              <a:t> </a:t>
            </a:r>
            <a:r>
              <a:rPr lang="hu-HU" sz="2000" dirty="0" err="1" smtClean="0"/>
              <a:t>inventor</a:t>
            </a:r>
            <a:r>
              <a:rPr lang="hu-HU" sz="2000" dirty="0" smtClean="0"/>
              <a:t>: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flat</a:t>
            </a:r>
            <a:r>
              <a:rPr lang="hu-HU" sz="2000" dirty="0" smtClean="0"/>
              <a:t> </a:t>
            </a:r>
            <a:r>
              <a:rPr lang="hu-HU" sz="2000" dirty="0" err="1" smtClean="0"/>
              <a:t>record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1898 </a:t>
            </a:r>
            <a:r>
              <a:rPr lang="hu-HU" sz="2000" dirty="0" err="1" smtClean="0"/>
              <a:t>Invention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magnetic</a:t>
            </a:r>
            <a:r>
              <a:rPr lang="hu-HU" sz="2000" dirty="0" smtClean="0"/>
              <a:t>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recording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en-GB" sz="2000" dirty="0" smtClean="0"/>
              <a:t>(Valdemar </a:t>
            </a:r>
            <a:r>
              <a:rPr lang="en-GB" sz="2000" dirty="0" err="1"/>
              <a:t>Poulsen</a:t>
            </a:r>
            <a:r>
              <a:rPr lang="en-GB" sz="2000" dirty="0"/>
              <a:t>, </a:t>
            </a:r>
            <a:r>
              <a:rPr lang="hu-HU" sz="2000" dirty="0" err="1" smtClean="0"/>
              <a:t>Denmark</a:t>
            </a:r>
            <a:r>
              <a:rPr lang="en-GB" sz="2000" dirty="0" smtClean="0"/>
              <a:t>)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1931 Stereo </a:t>
            </a:r>
            <a:r>
              <a:rPr lang="hu-HU" sz="2000" dirty="0" err="1" smtClean="0"/>
              <a:t>record</a:t>
            </a:r>
            <a:r>
              <a:rPr lang="hu-HU" sz="2000" dirty="0" smtClean="0"/>
              <a:t> (</a:t>
            </a:r>
            <a:r>
              <a:rPr lang="hu-HU" sz="2000" dirty="0" err="1" smtClean="0"/>
              <a:t>inventor</a:t>
            </a:r>
            <a:r>
              <a:rPr lang="en-GB" sz="2000" dirty="0" smtClean="0"/>
              <a:t> </a:t>
            </a:r>
            <a:r>
              <a:rPr lang="en-GB" sz="2000" dirty="0"/>
              <a:t>Alan D. </a:t>
            </a:r>
            <a:r>
              <a:rPr lang="en-GB" sz="2000" dirty="0" err="1"/>
              <a:t>Blumlein</a:t>
            </a:r>
            <a:r>
              <a:rPr lang="en-GB" sz="2000" dirty="0"/>
              <a:t>, </a:t>
            </a:r>
            <a:r>
              <a:rPr lang="hu-HU" sz="2000" dirty="0" smtClean="0"/>
              <a:t>US)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1933 </a:t>
            </a:r>
            <a:r>
              <a:rPr lang="hu-HU" sz="2000" dirty="0" smtClean="0"/>
              <a:t> </a:t>
            </a:r>
            <a:r>
              <a:rPr lang="en-GB" sz="2000" dirty="0"/>
              <a:t>Bell Labs </a:t>
            </a:r>
            <a:r>
              <a:rPr lang="hu-HU" sz="2000" dirty="0" err="1" smtClean="0"/>
              <a:t>realizes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first</a:t>
            </a:r>
            <a:r>
              <a:rPr lang="hu-HU" sz="2000" dirty="0" smtClean="0"/>
              <a:t> </a:t>
            </a:r>
            <a:r>
              <a:rPr lang="hu-HU" sz="2000" dirty="0" err="1" smtClean="0"/>
              <a:t>stereo</a:t>
            </a:r>
            <a:r>
              <a:rPr lang="hu-HU" sz="2000" dirty="0" smtClean="0"/>
              <a:t> </a:t>
            </a:r>
            <a:r>
              <a:rPr lang="hu-HU" sz="2000" dirty="0" err="1" smtClean="0"/>
              <a:t>concert</a:t>
            </a:r>
            <a:r>
              <a:rPr lang="hu-HU" sz="2000" dirty="0" smtClean="0"/>
              <a:t> </a:t>
            </a:r>
            <a:r>
              <a:rPr lang="hu-HU" sz="2000" dirty="0" err="1" smtClean="0"/>
              <a:t>broadcast</a:t>
            </a:r>
            <a:r>
              <a:rPr lang="hu-HU" sz="2000" dirty="0" smtClean="0"/>
              <a:t> </a:t>
            </a:r>
            <a:r>
              <a:rPr lang="hu-HU" sz="2000" dirty="0" err="1" smtClean="0"/>
              <a:t>on</a:t>
            </a:r>
            <a:r>
              <a:rPr lang="hu-HU" sz="2000" dirty="0" smtClean="0"/>
              <a:t> a </a:t>
            </a:r>
            <a:r>
              <a:rPr lang="hu-HU" sz="2000" dirty="0" err="1" smtClean="0"/>
              <a:t>telephone</a:t>
            </a:r>
            <a:r>
              <a:rPr lang="hu-HU" sz="2000" dirty="0" smtClean="0"/>
              <a:t> line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en-GB" sz="2000" dirty="0" err="1" smtClean="0"/>
              <a:t>Philadelphi</a:t>
            </a:r>
            <a:r>
              <a:rPr lang="hu-HU" sz="2000" dirty="0" smtClean="0"/>
              <a:t>a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en-GB" sz="2000" dirty="0" smtClean="0"/>
              <a:t>Washington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1940 Walt Disney </a:t>
            </a:r>
            <a:r>
              <a:rPr lang="hu-HU" sz="2000" dirty="0" err="1" smtClean="0"/>
              <a:t>first</a:t>
            </a:r>
            <a:r>
              <a:rPr lang="hu-HU" sz="2000" dirty="0" smtClean="0"/>
              <a:t> </a:t>
            </a:r>
            <a:r>
              <a:rPr lang="hu-HU" sz="2000" dirty="0" err="1" smtClean="0"/>
              <a:t>uses</a:t>
            </a:r>
            <a:r>
              <a:rPr lang="hu-HU" sz="2000" dirty="0" smtClean="0"/>
              <a:t> </a:t>
            </a:r>
            <a:r>
              <a:rPr lang="hu-HU" sz="2000" dirty="0" err="1" smtClean="0"/>
              <a:t>stereo</a:t>
            </a:r>
            <a:r>
              <a:rPr lang="hu-HU" sz="2000" dirty="0" smtClean="0"/>
              <a:t>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his</a:t>
            </a:r>
            <a:r>
              <a:rPr lang="hu-HU" sz="2000" dirty="0" smtClean="0"/>
              <a:t> </a:t>
            </a:r>
            <a:r>
              <a:rPr lang="hu-HU" sz="2000" dirty="0" err="1" smtClean="0"/>
              <a:t>movie</a:t>
            </a:r>
            <a:r>
              <a:rPr lang="hu-HU" sz="2000" dirty="0" smtClean="0"/>
              <a:t> </a:t>
            </a:r>
            <a:r>
              <a:rPr lang="en-GB" sz="2000" i="1" dirty="0" smtClean="0"/>
              <a:t>Fantasia </a:t>
            </a:r>
            <a:r>
              <a:rPr lang="en-GB" sz="2000" i="1" dirty="0"/>
              <a:t>c. 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1954 </a:t>
            </a:r>
            <a:r>
              <a:rPr lang="hu-HU" sz="2000" dirty="0"/>
              <a:t> </a:t>
            </a:r>
            <a:r>
              <a:rPr lang="hu-HU" sz="2000" dirty="0" smtClean="0"/>
              <a:t>The </a:t>
            </a:r>
            <a:r>
              <a:rPr lang="hu-HU" sz="2000" dirty="0" err="1" smtClean="0"/>
              <a:t>stereo</a:t>
            </a:r>
            <a:r>
              <a:rPr lang="hu-HU" sz="2000" dirty="0" smtClean="0"/>
              <a:t> </a:t>
            </a:r>
            <a:r>
              <a:rPr lang="hu-HU" sz="2000" dirty="0" err="1" smtClean="0"/>
              <a:t>tape</a:t>
            </a:r>
            <a:r>
              <a:rPr lang="hu-HU" sz="2000" dirty="0" smtClean="0"/>
              <a:t> </a:t>
            </a:r>
            <a:r>
              <a:rPr lang="hu-HU" sz="2000" dirty="0" err="1" smtClean="0"/>
              <a:t>recorder</a:t>
            </a:r>
            <a:r>
              <a:rPr lang="hu-HU" sz="2000" dirty="0" smtClean="0"/>
              <a:t> is </a:t>
            </a:r>
            <a:r>
              <a:rPr lang="hu-HU" sz="2000" dirty="0" err="1" smtClean="0"/>
              <a:t>commercialized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home</a:t>
            </a:r>
            <a:r>
              <a:rPr lang="hu-HU" sz="2000" dirty="0" smtClean="0"/>
              <a:t> </a:t>
            </a:r>
            <a:r>
              <a:rPr lang="hu-HU" sz="2000" dirty="0" err="1" smtClean="0"/>
              <a:t>users</a:t>
            </a:r>
            <a:endParaRPr lang="hu-HU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1958 </a:t>
            </a:r>
            <a:r>
              <a:rPr lang="hu-HU" sz="2000" dirty="0" smtClean="0"/>
              <a:t> </a:t>
            </a:r>
            <a:r>
              <a:rPr lang="en-GB" sz="2000" dirty="0" smtClean="0"/>
              <a:t>Stereo </a:t>
            </a:r>
            <a:r>
              <a:rPr lang="hu-HU" sz="2000" dirty="0" smtClean="0"/>
              <a:t>LP </a:t>
            </a:r>
            <a:r>
              <a:rPr lang="hu-HU" sz="2000" dirty="0" err="1" smtClean="0"/>
              <a:t>record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using</a:t>
            </a:r>
            <a:r>
              <a:rPr lang="hu-HU" sz="2000" dirty="0" smtClean="0"/>
              <a:t> </a:t>
            </a:r>
            <a:r>
              <a:rPr lang="hu-HU" sz="2000" dirty="0" err="1" smtClean="0"/>
              <a:t>V-cut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1961 </a:t>
            </a:r>
            <a:r>
              <a:rPr lang="hu-HU" sz="2000" dirty="0" err="1" smtClean="0"/>
              <a:t>Outset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stereo</a:t>
            </a:r>
            <a:r>
              <a:rPr lang="hu-HU" sz="2000" dirty="0" smtClean="0"/>
              <a:t> </a:t>
            </a:r>
            <a:r>
              <a:rPr lang="hu-HU" sz="2000" dirty="0" err="1" smtClean="0"/>
              <a:t>radio</a:t>
            </a:r>
            <a:r>
              <a:rPr lang="hu-HU" sz="2000" dirty="0" smtClean="0"/>
              <a:t> </a:t>
            </a:r>
            <a:r>
              <a:rPr lang="hu-HU" sz="2000" dirty="0" err="1" smtClean="0"/>
              <a:t>broadcast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1969 </a:t>
            </a:r>
            <a:r>
              <a:rPr lang="hu-HU" sz="2000" dirty="0" err="1" smtClean="0"/>
              <a:t>Outset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quadrophone</a:t>
            </a:r>
            <a:r>
              <a:rPr lang="hu-HU" sz="2000" dirty="0" smtClean="0"/>
              <a:t> (4-ch) </a:t>
            </a:r>
            <a:r>
              <a:rPr lang="hu-HU" sz="2000" dirty="0" err="1" smtClean="0"/>
              <a:t>radio</a:t>
            </a:r>
            <a:r>
              <a:rPr lang="hu-HU" sz="2000" dirty="0" smtClean="0"/>
              <a:t> </a:t>
            </a:r>
            <a:r>
              <a:rPr lang="hu-HU" sz="2000" dirty="0" err="1" smtClean="0"/>
              <a:t>broadcast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1970 </a:t>
            </a:r>
            <a:r>
              <a:rPr lang="hu-HU" sz="2000" dirty="0" err="1" smtClean="0"/>
              <a:t>Record</a:t>
            </a:r>
            <a:r>
              <a:rPr lang="hu-HU" sz="2000" dirty="0" smtClean="0"/>
              <a:t> </a:t>
            </a:r>
            <a:r>
              <a:rPr lang="hu-HU" sz="2000" dirty="0" err="1" smtClean="0"/>
              <a:t>industry</a:t>
            </a:r>
            <a:r>
              <a:rPr lang="hu-HU" sz="2000" dirty="0" smtClean="0"/>
              <a:t> </a:t>
            </a:r>
            <a:r>
              <a:rPr lang="hu-HU" sz="2000" dirty="0" err="1" smtClean="0"/>
              <a:t>changes</a:t>
            </a:r>
            <a:r>
              <a:rPr lang="hu-HU" sz="2000" dirty="0" smtClean="0"/>
              <a:t> </a:t>
            </a:r>
            <a:r>
              <a:rPr lang="hu-HU" sz="2000" dirty="0" err="1" smtClean="0"/>
              <a:t>entirely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stereo</a:t>
            </a:r>
            <a:r>
              <a:rPr lang="hu-HU" sz="2000" dirty="0" smtClean="0"/>
              <a:t> </a:t>
            </a:r>
            <a:r>
              <a:rPr lang="hu-HU" sz="2000" dirty="0" err="1" smtClean="0"/>
              <a:t>technology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650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recorders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087432"/>
            <a:ext cx="5112893" cy="3789939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437973" y="6037926"/>
            <a:ext cx="551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http://en.wikipedia.org/wiki/Phonograph_cylinder</a:t>
            </a:r>
            <a:endParaRPr lang="hu-HU" dirty="0"/>
          </a:p>
        </p:txBody>
      </p:sp>
      <p:pic>
        <p:nvPicPr>
          <p:cNvPr id="4098" name="Picture 2" descr="http://upload.wikimedia.org/wikipedia/commons/a/a0/EdisonPhon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81" y="851507"/>
            <a:ext cx="5131372" cy="50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7283" name="Picture 3"/>
          <p:cNvPicPr>
            <a:picLocks noGrp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2060575"/>
            <a:ext cx="1901825" cy="1965325"/>
          </a:xfrm>
          <a:noFill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724400"/>
            <a:ext cx="26511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187450" y="15573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Mono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588125" y="15573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Sztereo</a:t>
            </a:r>
          </a:p>
        </p:txBody>
      </p:sp>
      <p:pic>
        <p:nvPicPr>
          <p:cNvPr id="97288" name="scootermono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scooterstereo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5" fill="hold"/>
                                        <p:tgtEl>
                                          <p:spTgt spid="97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85" fill="hold"/>
                                        <p:tgtEl>
                                          <p:spTgt spid="97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Stereo</a:t>
            </a:r>
            <a:r>
              <a:rPr lang="hu-HU" dirty="0" smtClean="0"/>
              <a:t> </a:t>
            </a:r>
            <a:r>
              <a:rPr lang="hu-HU" dirty="0" err="1" smtClean="0"/>
              <a:t>microphone</a:t>
            </a:r>
            <a:r>
              <a:rPr lang="hu-HU" dirty="0" smtClean="0"/>
              <a:t> </a:t>
            </a:r>
            <a:r>
              <a:rPr lang="hu-HU" dirty="0" err="1" smtClean="0"/>
              <a:t>techniques</a:t>
            </a:r>
            <a:endParaRPr lang="hu-HU" dirty="0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045441"/>
            <a:ext cx="85852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79400" y="3447472"/>
            <a:ext cx="2242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Coincident</a:t>
            </a:r>
            <a:r>
              <a:rPr lang="hu-HU" b="1" dirty="0" smtClean="0"/>
              <a:t> </a:t>
            </a:r>
            <a:r>
              <a:rPr lang="hu-HU" b="1" dirty="0" err="1" smtClean="0"/>
              <a:t>method</a:t>
            </a:r>
            <a:endParaRPr lang="hu-HU" b="1" dirty="0" smtClean="0"/>
          </a:p>
          <a:p>
            <a:endParaRPr lang="hu-HU" b="1" dirty="0" smtClean="0"/>
          </a:p>
          <a:p>
            <a:r>
              <a:rPr lang="hu-HU" dirty="0" err="1" smtClean="0"/>
              <a:t>Distinction</a:t>
            </a:r>
            <a:r>
              <a:rPr lang="hu-HU" dirty="0" smtClean="0"/>
              <a:t> is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differing</a:t>
            </a:r>
            <a:r>
              <a:rPr lang="hu-HU" dirty="0" smtClean="0"/>
              <a:t> </a:t>
            </a:r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mics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61180" y="3429000"/>
            <a:ext cx="2242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Faraway</a:t>
            </a:r>
            <a:r>
              <a:rPr lang="hu-HU" b="1" dirty="0" smtClean="0"/>
              <a:t> </a:t>
            </a:r>
            <a:r>
              <a:rPr lang="hu-HU" b="1" dirty="0" err="1" smtClean="0"/>
              <a:t>configuration</a:t>
            </a:r>
            <a:r>
              <a:rPr lang="hu-HU" b="1" dirty="0" smtClean="0"/>
              <a:t> </a:t>
            </a:r>
          </a:p>
          <a:p>
            <a:endParaRPr lang="hu-HU" b="1" dirty="0" smtClean="0"/>
          </a:p>
          <a:p>
            <a:r>
              <a:rPr lang="hu-HU" dirty="0" err="1" smtClean="0"/>
              <a:t>Mics</a:t>
            </a:r>
            <a:r>
              <a:rPr lang="hu-HU" dirty="0" smtClean="0"/>
              <a:t> </a:t>
            </a:r>
            <a:r>
              <a:rPr lang="hu-HU" dirty="0" err="1" smtClean="0"/>
              <a:t>record</a:t>
            </a:r>
            <a:r>
              <a:rPr lang="hu-HU" dirty="0" smtClean="0"/>
              <a:t> </a:t>
            </a:r>
            <a:r>
              <a:rPr lang="hu-HU" dirty="0" err="1" smtClean="0"/>
              <a:t>nearly</a:t>
            </a:r>
            <a:r>
              <a:rPr lang="hu-HU" dirty="0" smtClean="0"/>
              <a:t> </a:t>
            </a:r>
            <a:r>
              <a:rPr lang="hu-HU" dirty="0" err="1" smtClean="0"/>
              <a:t>independent</a:t>
            </a:r>
            <a:r>
              <a:rPr lang="hu-HU" dirty="0" smtClean="0"/>
              <a:t> </a:t>
            </a:r>
            <a:r>
              <a:rPr lang="hu-HU" dirty="0" err="1" smtClean="0"/>
              <a:t>signals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18691" y="3417546"/>
            <a:ext cx="2242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Nearly</a:t>
            </a:r>
            <a:r>
              <a:rPr lang="hu-HU" b="1" dirty="0" smtClean="0"/>
              <a:t> </a:t>
            </a:r>
            <a:r>
              <a:rPr lang="hu-HU" b="1" dirty="0" err="1" smtClean="0"/>
              <a:t>coincident</a:t>
            </a:r>
            <a:r>
              <a:rPr lang="hu-HU" b="1" dirty="0" smtClean="0"/>
              <a:t> </a:t>
            </a:r>
            <a:r>
              <a:rPr lang="hu-HU" b="1" dirty="0" err="1" smtClean="0"/>
              <a:t>method</a:t>
            </a:r>
            <a:endParaRPr lang="hu-HU" b="1" dirty="0" smtClean="0"/>
          </a:p>
          <a:p>
            <a:endParaRPr lang="hu-HU" b="1" dirty="0" smtClean="0"/>
          </a:p>
          <a:p>
            <a:r>
              <a:rPr lang="hu-HU" dirty="0" err="1" smtClean="0"/>
              <a:t>Distinction</a:t>
            </a:r>
            <a:r>
              <a:rPr lang="hu-HU" dirty="0" smtClean="0"/>
              <a:t> is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differing</a:t>
            </a:r>
            <a:r>
              <a:rPr lang="hu-HU" dirty="0" smtClean="0"/>
              <a:t> </a:t>
            </a:r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mics</a:t>
            </a:r>
            <a:r>
              <a:rPr lang="hu-HU" dirty="0" smtClean="0"/>
              <a:t> and </a:t>
            </a:r>
            <a:r>
              <a:rPr lang="hu-HU" dirty="0" err="1" smtClean="0"/>
              <a:t>phase</a:t>
            </a:r>
            <a:r>
              <a:rPr lang="hu-HU" dirty="0" smtClean="0"/>
              <a:t> </a:t>
            </a:r>
            <a:r>
              <a:rPr lang="hu-HU" dirty="0" err="1" smtClean="0"/>
              <a:t>deviations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19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200" dirty="0" err="1" smtClean="0"/>
              <a:t>Directivity</a:t>
            </a:r>
            <a:r>
              <a:rPr lang="hu-HU" sz="3200" dirty="0" smtClean="0"/>
              <a:t> </a:t>
            </a:r>
            <a:r>
              <a:rPr lang="hu-HU" sz="3200" dirty="0" err="1" smtClean="0"/>
              <a:t>patterns</a:t>
            </a:r>
            <a:r>
              <a:rPr lang="hu-HU" sz="3200" dirty="0" smtClean="0"/>
              <a:t> of </a:t>
            </a:r>
            <a:r>
              <a:rPr lang="hu-HU" sz="3200" dirty="0" err="1" smtClean="0"/>
              <a:t>microphones</a:t>
            </a:r>
            <a:endParaRPr lang="de-DE" sz="3200" dirty="0" smtClean="0"/>
          </a:p>
        </p:txBody>
      </p:sp>
      <p:pic>
        <p:nvPicPr>
          <p:cNvPr id="6147" name="Picture 4" descr="600px-Polar_pattern_omnidire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600px-Polar_pattern_cardi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30972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olar_pattern_supercardi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76288"/>
            <a:ext cx="30972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lar_pattern_figure_e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lar_pattern_directio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49745" y="2549237"/>
            <a:ext cx="17641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omnidirectional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250065" y="5832764"/>
            <a:ext cx="17641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b</a:t>
            </a:r>
            <a:r>
              <a:rPr lang="hu-HU" dirty="0" err="1" smtClean="0"/>
              <a:t>idirectional</a:t>
            </a:r>
            <a:r>
              <a:rPr lang="hu-HU" dirty="0" smtClean="0"/>
              <a:t> (</a:t>
            </a:r>
            <a:r>
              <a:rPr lang="hu-HU" dirty="0" err="1" smtClean="0"/>
              <a:t>eighter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05371" y="1514765"/>
            <a:ext cx="17641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s</a:t>
            </a:r>
            <a:r>
              <a:rPr lang="hu-HU" dirty="0" err="1" smtClean="0"/>
              <a:t>upercardioid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979176" y="2918569"/>
            <a:ext cx="11856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cardioid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83928" y="5934209"/>
            <a:ext cx="26600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h</a:t>
            </a:r>
            <a:r>
              <a:rPr lang="hu-HU" dirty="0" err="1" smtClean="0"/>
              <a:t>ighly</a:t>
            </a:r>
            <a:r>
              <a:rPr lang="hu-HU" dirty="0" smtClean="0"/>
              <a:t> </a:t>
            </a:r>
            <a:r>
              <a:rPr lang="hu-HU" dirty="0" err="1" smtClean="0"/>
              <a:t>directional</a:t>
            </a:r>
            <a:r>
              <a:rPr lang="hu-HU" dirty="0" smtClean="0"/>
              <a:t> 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mic</a:t>
            </a:r>
            <a:r>
              <a:rPr lang="hu-HU" dirty="0" smtClean="0"/>
              <a:t> </a:t>
            </a:r>
            <a:r>
              <a:rPr lang="hu-HU" dirty="0" err="1" smtClean="0"/>
              <a:t>gun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Stereo</a:t>
            </a:r>
            <a:r>
              <a:rPr lang="hu-HU" dirty="0"/>
              <a:t> </a:t>
            </a:r>
            <a:r>
              <a:rPr lang="hu-HU" dirty="0" err="1"/>
              <a:t>microphone</a:t>
            </a:r>
            <a:r>
              <a:rPr lang="hu-HU" dirty="0"/>
              <a:t> </a:t>
            </a:r>
            <a:r>
              <a:rPr lang="hu-HU" dirty="0" err="1"/>
              <a:t>techniques</a:t>
            </a:r>
            <a:endParaRPr lang="hu-HU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XY </a:t>
            </a:r>
            <a:r>
              <a:rPr lang="hu-HU" dirty="0" err="1" smtClean="0"/>
              <a:t>microphones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 smtClean="0"/>
              <a:t>intensity</a:t>
            </a:r>
            <a:r>
              <a:rPr lang="hu-HU" dirty="0" smtClean="0"/>
              <a:t> </a:t>
            </a:r>
            <a:r>
              <a:rPr lang="hu-HU" dirty="0" err="1" smtClean="0"/>
              <a:t>stereophony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76073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978" y="161749"/>
            <a:ext cx="7016044" cy="490537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Stereo</a:t>
            </a:r>
            <a:r>
              <a:rPr lang="hu-HU" dirty="0"/>
              <a:t> </a:t>
            </a:r>
            <a:r>
              <a:rPr lang="hu-HU" dirty="0" err="1"/>
              <a:t>microphone</a:t>
            </a:r>
            <a:r>
              <a:rPr lang="hu-HU" dirty="0"/>
              <a:t> </a:t>
            </a:r>
            <a:r>
              <a:rPr lang="hu-HU" dirty="0" err="1"/>
              <a:t>techniques</a:t>
            </a:r>
            <a:endParaRPr lang="hu-H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1800" dirty="0"/>
              <a:t>M-S (mid – </a:t>
            </a:r>
            <a:r>
              <a:rPr lang="hu-HU" sz="1800" dirty="0" err="1"/>
              <a:t>side</a:t>
            </a:r>
            <a:r>
              <a:rPr lang="hu-HU" sz="1800" dirty="0"/>
              <a:t>) </a:t>
            </a:r>
            <a:r>
              <a:rPr lang="hu-HU" sz="1800" dirty="0" err="1" smtClean="0"/>
              <a:t>microphone</a:t>
            </a:r>
            <a:endParaRPr lang="hu-HU" sz="1800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341438"/>
            <a:ext cx="47466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035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4724400"/>
          <a:ext cx="1944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gyenlet" r:id="rId4" imgW="1307880" imgH="558720" progId="Equation.3">
                  <p:embed/>
                </p:oleObj>
              </mc:Choice>
              <mc:Fallback>
                <p:oleObj name="Egyenlet" r:id="rId4" imgW="13078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24400"/>
                        <a:ext cx="19446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341438"/>
            <a:ext cx="4048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Nearly</a:t>
            </a:r>
            <a:r>
              <a:rPr lang="hu-HU" dirty="0" smtClean="0"/>
              <a:t> </a:t>
            </a:r>
            <a:r>
              <a:rPr lang="hu-HU" dirty="0" err="1" smtClean="0"/>
              <a:t>coincident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Jecklin.disc</a:t>
            </a:r>
            <a:endParaRPr lang="hu-HU" dirty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44" y="1364818"/>
            <a:ext cx="3046413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dirty="0" err="1"/>
              <a:t>Stereo</a:t>
            </a:r>
            <a:r>
              <a:rPr lang="hu-HU" dirty="0"/>
              <a:t> </a:t>
            </a:r>
            <a:r>
              <a:rPr lang="hu-HU" dirty="0" err="1"/>
              <a:t>microphone</a:t>
            </a:r>
            <a:r>
              <a:rPr lang="hu-HU" dirty="0"/>
              <a:t> </a:t>
            </a:r>
            <a:r>
              <a:rPr lang="hu-HU" dirty="0" err="1"/>
              <a:t>techniques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03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r>
              <a:rPr lang="hu-HU" dirty="0"/>
              <a:t>A-B </a:t>
            </a:r>
            <a:r>
              <a:rPr lang="hu-HU" dirty="0" err="1" smtClean="0"/>
              <a:t>microphone</a:t>
            </a:r>
            <a:r>
              <a:rPr lang="hu-HU" dirty="0" smtClean="0"/>
              <a:t> </a:t>
            </a:r>
            <a:r>
              <a:rPr lang="hu-HU" dirty="0" err="1" smtClean="0"/>
              <a:t>configuration</a:t>
            </a:r>
            <a:endParaRPr lang="hu-HU" dirty="0"/>
          </a:p>
        </p:txBody>
      </p:sp>
      <p:pic>
        <p:nvPicPr>
          <p:cNvPr id="103431" name="Picture 7" descr="500px-AB_Ste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84425"/>
            <a:ext cx="33115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dirty="0" err="1"/>
              <a:t>Stereo</a:t>
            </a:r>
            <a:r>
              <a:rPr lang="hu-HU" dirty="0"/>
              <a:t> </a:t>
            </a:r>
            <a:r>
              <a:rPr lang="hu-HU" dirty="0" err="1"/>
              <a:t>microphone</a:t>
            </a:r>
            <a:r>
              <a:rPr lang="hu-HU" dirty="0"/>
              <a:t> </a:t>
            </a:r>
            <a:r>
              <a:rPr lang="hu-HU" dirty="0" err="1"/>
              <a:t>techniques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4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directive</a:t>
            </a:r>
            <a:r>
              <a:rPr lang="hu-HU" dirty="0" smtClean="0"/>
              <a:t> </a:t>
            </a:r>
            <a:r>
              <a:rPr lang="hu-HU" dirty="0" err="1" smtClean="0"/>
              <a:t>microphones</a:t>
            </a:r>
            <a:endParaRPr lang="de-DE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8" name="Picture 4" descr="800px-Shotgun_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400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arabolic-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1767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Basics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endParaRPr lang="hu-HU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differences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dirty="0" err="1" smtClean="0"/>
              <a:t>inter-aural</a:t>
            </a:r>
            <a:r>
              <a:rPr lang="hu-HU" dirty="0" smtClean="0"/>
              <a:t>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difference</a:t>
            </a:r>
            <a:r>
              <a:rPr lang="hu-HU" dirty="0"/>
              <a:t>, </a:t>
            </a:r>
            <a:r>
              <a:rPr lang="hu-HU" dirty="0" smtClean="0"/>
              <a:t>ITD</a:t>
            </a:r>
            <a:endParaRPr lang="hu-HU" dirty="0"/>
          </a:p>
          <a:p>
            <a:pPr lvl="1"/>
            <a:r>
              <a:rPr lang="hu-HU" dirty="0" err="1" smtClean="0"/>
              <a:t>inter-aural</a:t>
            </a:r>
            <a:r>
              <a:rPr lang="hu-HU" dirty="0" smtClean="0"/>
              <a:t> </a:t>
            </a:r>
            <a:r>
              <a:rPr lang="hu-HU" dirty="0" err="1"/>
              <a:t>intensity</a:t>
            </a:r>
            <a:r>
              <a:rPr lang="hu-HU" dirty="0"/>
              <a:t> </a:t>
            </a:r>
            <a:r>
              <a:rPr lang="hu-HU" dirty="0" err="1"/>
              <a:t>difference</a:t>
            </a:r>
            <a:r>
              <a:rPr lang="hu-HU" dirty="0"/>
              <a:t>, </a:t>
            </a:r>
            <a:r>
              <a:rPr lang="hu-HU" dirty="0" smtClean="0"/>
              <a:t>ILD</a:t>
            </a:r>
            <a:endParaRPr lang="hu-HU" dirty="0"/>
          </a:p>
          <a:p>
            <a:r>
              <a:rPr lang="hu-HU" dirty="0" err="1" smtClean="0"/>
              <a:t>Implication</a:t>
            </a:r>
            <a:r>
              <a:rPr lang="hu-HU" dirty="0" smtClean="0"/>
              <a:t>: </a:t>
            </a:r>
            <a:endParaRPr lang="hu-HU" dirty="0"/>
          </a:p>
          <a:p>
            <a:pPr lvl="1"/>
            <a:r>
              <a:rPr lang="hu-HU" dirty="0" err="1" smtClean="0"/>
              <a:t>Distinct</a:t>
            </a:r>
            <a:r>
              <a:rPr lang="hu-HU" dirty="0" smtClean="0"/>
              <a:t> </a:t>
            </a:r>
            <a:r>
              <a:rPr lang="hu-HU" dirty="0" err="1" smtClean="0"/>
              <a:t>transmissions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&amp; right </a:t>
            </a:r>
            <a:r>
              <a:rPr lang="hu-HU" dirty="0" err="1" smtClean="0"/>
              <a:t>ears</a:t>
            </a:r>
            <a:r>
              <a:rPr lang="hu-HU" dirty="0" smtClean="0"/>
              <a:t> </a:t>
            </a:r>
            <a:endParaRPr lang="hu-HU" dirty="0"/>
          </a:p>
          <a:p>
            <a:pPr lvl="1"/>
            <a:r>
              <a:rPr lang="hu-HU" dirty="0" smtClean="0"/>
              <a:t>Ratio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FRFs</a:t>
            </a:r>
            <a:r>
              <a:rPr lang="hu-HU" dirty="0" smtClean="0"/>
              <a:t>: HRTF</a:t>
            </a:r>
            <a:br>
              <a:rPr lang="hu-HU" dirty="0" smtClean="0"/>
            </a:br>
            <a:r>
              <a:rPr lang="hu-HU" dirty="0" smtClean="0"/>
              <a:t>(Head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7524" name="Picture 4" descr="500px-HR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69093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Geometry</a:t>
            </a:r>
            <a:r>
              <a:rPr lang="hu-HU" dirty="0" smtClean="0"/>
              <a:t> of </a:t>
            </a:r>
            <a:r>
              <a:rPr lang="hu-HU" dirty="0" err="1" smtClean="0"/>
              <a:t>directive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endParaRPr lang="hu-HU" dirty="0"/>
          </a:p>
        </p:txBody>
      </p:sp>
      <p:pic>
        <p:nvPicPr>
          <p:cNvPr id="110596" name="Picture 4" descr="irányhall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58435" r="59171" b="9372"/>
          <a:stretch>
            <a:fillRect/>
          </a:stretch>
        </p:blipFill>
        <p:spPr bwMode="auto">
          <a:xfrm>
            <a:off x="5219700" y="1989138"/>
            <a:ext cx="31273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dirty="0" err="1" smtClean="0"/>
              <a:t>Basics</a:t>
            </a:r>
            <a:r>
              <a:rPr lang="hu-HU" dirty="0" smtClean="0"/>
              <a:t> of </a:t>
            </a:r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endParaRPr lang="hu-HU" dirty="0"/>
          </a:p>
        </p:txBody>
      </p:sp>
      <p:pic>
        <p:nvPicPr>
          <p:cNvPr id="110598" name="Picture 6" descr="terhall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87588"/>
            <a:ext cx="401796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06400" y="2459865"/>
            <a:ext cx="14593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/>
              <a:t>f</a:t>
            </a:r>
            <a:r>
              <a:rPr lang="hu-HU" dirty="0" err="1" smtClean="0"/>
              <a:t>rontal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3963" y="3893333"/>
            <a:ext cx="187498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/>
              <a:t>h</a:t>
            </a:r>
            <a:r>
              <a:rPr lang="hu-HU" dirty="0" err="1" smtClean="0"/>
              <a:t>orizontal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547628" y="2425973"/>
            <a:ext cx="15970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sagittal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4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endParaRPr lang="hu-HU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Operating</a:t>
            </a:r>
            <a:r>
              <a:rPr lang="hu-HU" dirty="0" smtClean="0"/>
              <a:t> </a:t>
            </a:r>
            <a:r>
              <a:rPr lang="hu-HU" dirty="0" err="1" smtClean="0"/>
              <a:t>mechanisms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various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relative</a:t>
            </a:r>
            <a:r>
              <a:rPr lang="hu-HU" dirty="0" smtClean="0"/>
              <a:t> </a:t>
            </a:r>
            <a:r>
              <a:rPr lang="hu-HU" dirty="0" err="1" smtClean="0"/>
              <a:t>intensity</a:t>
            </a:r>
            <a:r>
              <a:rPr lang="hu-HU" dirty="0" smtClean="0"/>
              <a:t> </a:t>
            </a:r>
            <a:r>
              <a:rPr lang="hu-HU" dirty="0" err="1" smtClean="0"/>
              <a:t>differences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 (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diffraction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) </a:t>
            </a:r>
          </a:p>
          <a:p>
            <a:pPr lvl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phase</a:t>
            </a:r>
            <a:r>
              <a:rPr lang="hu-HU" dirty="0" smtClean="0"/>
              <a:t> </a:t>
            </a:r>
            <a:r>
              <a:rPr lang="hu-HU" dirty="0" err="1" smtClean="0"/>
              <a:t>differences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/</a:t>
            </a:r>
            <a:r>
              <a:rPr lang="hu-HU" dirty="0" err="1" smtClean="0"/>
              <a:t>useful</a:t>
            </a:r>
            <a:r>
              <a:rPr lang="hu-HU" dirty="0" smtClean="0"/>
              <a:t>,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travel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delays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magnitude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wavelength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higher</a:t>
            </a:r>
            <a:endParaRPr lang="hu-HU" dirty="0" smtClean="0"/>
          </a:p>
          <a:p>
            <a:pPr lvl="1"/>
            <a:endParaRPr lang="hu-HU" dirty="0"/>
          </a:p>
          <a:p>
            <a:pPr lvl="1">
              <a:buFontTx/>
              <a:buNone/>
            </a:pPr>
            <a:r>
              <a:rPr lang="hu-HU" dirty="0" err="1" smtClean="0"/>
              <a:t>Therefore</a:t>
            </a:r>
            <a:endParaRPr lang="hu-HU" dirty="0"/>
          </a:p>
          <a:p>
            <a:pPr lvl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ITD </a:t>
            </a:r>
            <a:r>
              <a:rPr lang="hu-HU" dirty="0" err="1" smtClean="0"/>
              <a:t>while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ILD </a:t>
            </a:r>
            <a:r>
              <a:rPr lang="hu-HU" dirty="0" err="1" smtClean="0"/>
              <a:t>which</a:t>
            </a:r>
            <a:r>
              <a:rPr lang="hu-HU" dirty="0" smtClean="0"/>
              <a:t> is more </a:t>
            </a:r>
            <a:r>
              <a:rPr lang="hu-HU" dirty="0" err="1" smtClean="0"/>
              <a:t>appropriate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Unfortunately</a:t>
            </a:r>
            <a:r>
              <a:rPr lang="hu-HU" dirty="0" smtClean="0"/>
              <a:t>,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newer</a:t>
            </a:r>
            <a:r>
              <a:rPr lang="hu-HU" dirty="0" smtClean="0"/>
              <a:t> </a:t>
            </a:r>
            <a:r>
              <a:rPr lang="hu-HU" dirty="0" err="1" smtClean="0"/>
              <a:t>experiments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simple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643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HRTF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-60°,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ears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9572" name="Picture 4" descr="terhall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727200"/>
            <a:ext cx="6669088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004292" y="1588714"/>
            <a:ext cx="1062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00B050"/>
                </a:solidFill>
              </a:rPr>
              <a:t>right </a:t>
            </a:r>
            <a:r>
              <a:rPr lang="hu-HU" dirty="0" err="1" smtClean="0">
                <a:solidFill>
                  <a:srgbClr val="00B050"/>
                </a:solidFill>
              </a:rPr>
              <a:t>ear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24362" y="1957983"/>
            <a:ext cx="942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err="1">
                <a:solidFill>
                  <a:srgbClr val="FF0000"/>
                </a:solidFill>
              </a:rPr>
              <a:t>l</a:t>
            </a:r>
            <a:r>
              <a:rPr lang="hu-HU" dirty="0" err="1" smtClean="0">
                <a:solidFill>
                  <a:srgbClr val="FF0000"/>
                </a:solidFill>
              </a:rPr>
              <a:t>eft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ear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Problems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of </a:t>
            </a:r>
            <a:r>
              <a:rPr lang="hu-HU" dirty="0" err="1" smtClean="0"/>
              <a:t>HRTFs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C4C4C"/>
                </a:solidFill>
                <a:latin typeface="+mn-lt"/>
              </a:defRPr>
            </a:lvl9pPr>
          </a:lstStyle>
          <a:p>
            <a:r>
              <a:rPr lang="hu-HU" kern="0" dirty="0" smtClean="0"/>
              <a:t>The „</a:t>
            </a:r>
            <a:r>
              <a:rPr lang="hu-HU" kern="0" dirty="0" err="1" smtClean="0"/>
              <a:t>world</a:t>
            </a:r>
            <a:r>
              <a:rPr lang="hu-HU" kern="0" dirty="0" smtClean="0"/>
              <a:t>” </a:t>
            </a:r>
            <a:r>
              <a:rPr lang="hu-HU" kern="0" dirty="0" err="1" smtClean="0"/>
              <a:t>rotates</a:t>
            </a:r>
            <a:r>
              <a:rPr lang="hu-HU" kern="0" dirty="0" smtClean="0"/>
              <a:t> </a:t>
            </a:r>
            <a:r>
              <a:rPr lang="hu-HU" kern="0" dirty="0" err="1" smtClean="0"/>
              <a:t>together</a:t>
            </a:r>
            <a:r>
              <a:rPr lang="hu-HU" kern="0" dirty="0" smtClean="0"/>
              <a:t> </a:t>
            </a:r>
            <a:r>
              <a:rPr lang="hu-HU" kern="0" dirty="0" err="1" smtClean="0"/>
              <a:t>with</a:t>
            </a:r>
            <a:r>
              <a:rPr lang="hu-HU" kern="0" dirty="0" smtClean="0"/>
              <a:t> </a:t>
            </a:r>
            <a:r>
              <a:rPr lang="hu-HU" kern="0" dirty="0" err="1" smtClean="0"/>
              <a:t>the</a:t>
            </a:r>
            <a:r>
              <a:rPr lang="hu-HU" kern="0" dirty="0" smtClean="0"/>
              <a:t> </a:t>
            </a:r>
            <a:r>
              <a:rPr lang="hu-HU" kern="0" dirty="0" err="1" smtClean="0"/>
              <a:t>headset</a:t>
            </a:r>
            <a:r>
              <a:rPr lang="hu-HU" kern="0" dirty="0" smtClean="0"/>
              <a:t>/</a:t>
            </a:r>
            <a:r>
              <a:rPr lang="hu-HU" kern="0" dirty="0" err="1" smtClean="0"/>
              <a:t>user</a:t>
            </a:r>
            <a:endParaRPr lang="hu-HU" kern="0" dirty="0" smtClean="0"/>
          </a:p>
          <a:p>
            <a:r>
              <a:rPr lang="hu-HU" kern="0" dirty="0" err="1" smtClean="0"/>
              <a:t>Solution</a:t>
            </a:r>
            <a:r>
              <a:rPr lang="hu-HU" kern="0" dirty="0" smtClean="0"/>
              <a:t>: </a:t>
            </a:r>
            <a:r>
              <a:rPr lang="hu-HU" kern="0" dirty="0" err="1" smtClean="0"/>
              <a:t>head</a:t>
            </a:r>
            <a:r>
              <a:rPr lang="hu-HU" kern="0" dirty="0" smtClean="0"/>
              <a:t> </a:t>
            </a:r>
            <a:r>
              <a:rPr lang="hu-HU" kern="0" dirty="0" err="1" smtClean="0"/>
              <a:t>tracker</a:t>
            </a:r>
            <a:endParaRPr lang="hu-HU" kern="0" dirty="0" smtClean="0"/>
          </a:p>
          <a:p>
            <a:endParaRPr lang="hu-HU" kern="0" dirty="0" smtClean="0"/>
          </a:p>
          <a:p>
            <a:endParaRPr lang="hu-HU" kern="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153179"/>
            <a:ext cx="470217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0547" y="0"/>
            <a:ext cx="8163453" cy="792163"/>
          </a:xfrm>
        </p:spPr>
        <p:txBody>
          <a:bodyPr>
            <a:noAutofit/>
          </a:bodyPr>
          <a:lstStyle/>
          <a:p>
            <a:r>
              <a:rPr lang="hu-HU" sz="2600" dirty="0" err="1" smtClean="0"/>
              <a:t>Ensuring</a:t>
            </a:r>
            <a:r>
              <a:rPr lang="hu-HU" sz="2600" dirty="0" smtClean="0"/>
              <a:t> </a:t>
            </a:r>
            <a:r>
              <a:rPr lang="hu-HU" sz="2600" dirty="0" err="1" smtClean="0"/>
              <a:t>directional</a:t>
            </a:r>
            <a:r>
              <a:rPr lang="hu-HU" sz="2600" dirty="0" smtClean="0"/>
              <a:t> </a:t>
            </a:r>
            <a:r>
              <a:rPr lang="hu-HU" sz="2600" dirty="0" err="1" smtClean="0"/>
              <a:t>hearing</a:t>
            </a:r>
            <a:r>
              <a:rPr lang="hu-HU" sz="2600" dirty="0" smtClean="0"/>
              <a:t>: </a:t>
            </a:r>
            <a:r>
              <a:rPr lang="hu-HU" sz="2600" dirty="0" err="1" smtClean="0"/>
              <a:t>binaural</a:t>
            </a:r>
            <a:r>
              <a:rPr lang="hu-HU" sz="2600" dirty="0" smtClean="0"/>
              <a:t> </a:t>
            </a:r>
            <a:r>
              <a:rPr lang="hu-HU" sz="2600" dirty="0" err="1" smtClean="0"/>
              <a:t>recording</a:t>
            </a:r>
            <a:r>
              <a:rPr lang="hu-HU" sz="2600" dirty="0" smtClean="0"/>
              <a:t>/</a:t>
            </a:r>
            <a:r>
              <a:rPr lang="hu-HU" sz="2600" dirty="0" err="1" smtClean="0"/>
              <a:t>playback</a:t>
            </a:r>
            <a:endParaRPr lang="hu-HU" sz="26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3668" name="Picture 4" descr="terhall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23988"/>
            <a:ext cx="68072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Artificial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endParaRPr lang="hu-H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recordings</a:t>
            </a:r>
            <a:r>
              <a:rPr lang="hu-HU" dirty="0" smtClean="0"/>
              <a:t> and </a:t>
            </a:r>
            <a:r>
              <a:rPr lang="hu-HU" dirty="0" err="1" smtClean="0"/>
              <a:t>high-fidelity</a:t>
            </a:r>
            <a:r>
              <a:rPr lang="hu-HU" dirty="0" smtClean="0"/>
              <a:t> </a:t>
            </a:r>
            <a:r>
              <a:rPr lang="hu-HU" dirty="0" err="1" smtClean="0"/>
              <a:t>measurements</a:t>
            </a:r>
            <a:r>
              <a:rPr lang="hu-HU" dirty="0" smtClean="0"/>
              <a:t> (</a:t>
            </a:r>
            <a:r>
              <a:rPr lang="hu-HU" dirty="0" err="1" smtClean="0"/>
              <a:t>primarily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NVH)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5" t="15138" r="17638" b="20607"/>
          <a:stretch>
            <a:fillRect/>
          </a:stretch>
        </p:blipFill>
        <p:spPr bwMode="auto">
          <a:xfrm>
            <a:off x="5257800" y="1524000"/>
            <a:ext cx="29860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800px-Dummy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2000"/>
          <a:stretch>
            <a:fillRect/>
          </a:stretch>
        </p:blipFill>
        <p:spPr bwMode="auto">
          <a:xfrm>
            <a:off x="838200" y="1676400"/>
            <a:ext cx="3502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5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hearing</a:t>
            </a:r>
            <a:r>
              <a:rPr lang="hu-HU" dirty="0" smtClean="0"/>
              <a:t> </a:t>
            </a:r>
            <a:r>
              <a:rPr lang="hu-HU" dirty="0" err="1" smtClean="0"/>
              <a:t>aids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5" y="1585624"/>
            <a:ext cx="3136603" cy="45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Csoportba foglalás 7"/>
          <p:cNvGrpSpPr/>
          <p:nvPr/>
        </p:nvGrpSpPr>
        <p:grpSpPr>
          <a:xfrm>
            <a:off x="2475345" y="1237672"/>
            <a:ext cx="6368382" cy="4137892"/>
            <a:chOff x="2475345" y="1237672"/>
            <a:chExt cx="6368382" cy="4137892"/>
          </a:xfrm>
        </p:grpSpPr>
        <p:sp>
          <p:nvSpPr>
            <p:cNvPr id="7" name="Téglalap 6"/>
            <p:cNvSpPr/>
            <p:nvPr/>
          </p:nvSpPr>
          <p:spPr>
            <a:xfrm>
              <a:off x="2475345" y="1394691"/>
              <a:ext cx="1505528" cy="3980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052" name="Picture 4" descr="http://forum.valka.cz/files/121_big_3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732" y="1237672"/>
              <a:ext cx="6174995" cy="4009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67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211</TotalTime>
  <Words>351</Words>
  <Application>Microsoft Office PowerPoint</Application>
  <PresentationFormat>Diavetítés a képernyőre (4:3 oldalarány)</PresentationFormat>
  <Paragraphs>84</Paragraphs>
  <Slides>19</Slides>
  <Notes>0</Notes>
  <HiddenSlides>0</HiddenSlides>
  <MMClips>2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1" baseType="lpstr">
      <vt:lpstr>HRSZ</vt:lpstr>
      <vt:lpstr>Egyenlet</vt:lpstr>
      <vt:lpstr>Directional hearing</vt:lpstr>
      <vt:lpstr>Basics of the directional hearing</vt:lpstr>
      <vt:lpstr>Basics of directional hearing</vt:lpstr>
      <vt:lpstr>Directional hearing</vt:lpstr>
      <vt:lpstr>HRTF</vt:lpstr>
      <vt:lpstr>Problems with application of HRTFs </vt:lpstr>
      <vt:lpstr>Ensuring directional hearing: binaural recording/playback</vt:lpstr>
      <vt:lpstr>Artificial head</vt:lpstr>
      <vt:lpstr>Directional hearing aids</vt:lpstr>
      <vt:lpstr>A short history of stereo sound recording</vt:lpstr>
      <vt:lpstr>Some early recorders</vt:lpstr>
      <vt:lpstr>PowerPoint bemutató</vt:lpstr>
      <vt:lpstr>Stereo microphone techniques</vt:lpstr>
      <vt:lpstr>Directivity patterns of microphones</vt:lpstr>
      <vt:lpstr>Stereo microphone techniques</vt:lpstr>
      <vt:lpstr>Stereo microphone techniques</vt:lpstr>
      <vt:lpstr>Stereo microphone techniques</vt:lpstr>
      <vt:lpstr>Stereo microphone techniques</vt:lpstr>
      <vt:lpstr>Highly directive microphones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27</cp:revision>
  <dcterms:created xsi:type="dcterms:W3CDTF">2013-02-08T13:47:53Z</dcterms:created>
  <dcterms:modified xsi:type="dcterms:W3CDTF">2014-10-14T11:38:19Z</dcterms:modified>
</cp:coreProperties>
</file>