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2" r:id="rId2"/>
    <p:sldId id="291" r:id="rId3"/>
    <p:sldId id="315" r:id="rId4"/>
    <p:sldId id="292" r:id="rId5"/>
    <p:sldId id="293" r:id="rId6"/>
    <p:sldId id="294" r:id="rId7"/>
    <p:sldId id="295" r:id="rId8"/>
    <p:sldId id="318" r:id="rId9"/>
    <p:sldId id="321" r:id="rId10"/>
    <p:sldId id="296" r:id="rId11"/>
    <p:sldId id="297" r:id="rId12"/>
    <p:sldId id="298" r:id="rId13"/>
    <p:sldId id="320" r:id="rId14"/>
    <p:sldId id="299" r:id="rId15"/>
    <p:sldId id="322" r:id="rId16"/>
    <p:sldId id="300" r:id="rId17"/>
    <p:sldId id="301" r:id="rId18"/>
    <p:sldId id="323" r:id="rId19"/>
    <p:sldId id="314" r:id="rId20"/>
    <p:sldId id="313" r:id="rId21"/>
    <p:sldId id="305" r:id="rId22"/>
    <p:sldId id="306" r:id="rId23"/>
    <p:sldId id="307" r:id="rId24"/>
    <p:sldId id="308" r:id="rId25"/>
    <p:sldId id="309" r:id="rId26"/>
    <p:sldId id="311" r:id="rId27"/>
    <p:sldId id="310" r:id="rId28"/>
    <p:sldId id="312" r:id="rId29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A0000"/>
    <a:srgbClr val="E63700"/>
    <a:srgbClr val="D4D4D4"/>
    <a:srgbClr val="45658A"/>
    <a:srgbClr val="172C4F"/>
    <a:srgbClr val="96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0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417015-06C9-4494-BF31-9167DD8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FE144-0F6A-4A56-BD01-37F979C0EF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" name="Rectangle 89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7" name="Picture 23" descr="pp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 userDrawn="1"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8667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25431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2" name="Picture 18" descr="pp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 userDrawn="1"/>
        </p:nvSpPr>
        <p:spPr>
          <a:xfrm>
            <a:off x="0" y="6262688"/>
            <a:ext cx="1938338" cy="5953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fld id="{37FC4F7E-35EC-4FC7-8FA3-17536175D1CD}" type="datetime4">
              <a:rPr lang="hu-HU" sz="1400">
                <a:solidFill>
                  <a:schemeClr val="bg1"/>
                </a:solidFill>
              </a:rPr>
              <a:pPr algn="r">
                <a:defRPr/>
              </a:pPr>
              <a:t>2014. október 28.</a:t>
            </a:fld>
            <a:r>
              <a:rPr lang="hu-HU" sz="1400" dirty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hu-HU" sz="1400" dirty="0">
                <a:solidFill>
                  <a:schemeClr val="bg1"/>
                </a:solidFill>
              </a:rPr>
              <a:t>Budapest</a:t>
            </a:r>
          </a:p>
          <a:p>
            <a:pPr algn="r"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201900"/>
            <a:ext cx="6870700" cy="8807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 baseline="0">
                <a:solidFill>
                  <a:srgbClr val="4C4C4C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816588"/>
            <a:ext cx="6875462" cy="1181100"/>
          </a:xfrm>
        </p:spPr>
        <p:txBody>
          <a:bodyPr/>
          <a:lstStyle>
            <a:lvl1pPr algn="ctr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35" name="Kép 34" descr="muegyetem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Horváth Zoltán\Asztal\MNL\Official\HIT-logo-sm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871538"/>
            <a:ext cx="1685925" cy="1724025"/>
          </a:xfrm>
          <a:prstGeom prst="rect">
            <a:avLst/>
          </a:prstGeom>
          <a:noFill/>
        </p:spPr>
      </p:pic>
      <p:pic>
        <p:nvPicPr>
          <p:cNvPr id="16" name="Picture 3" descr="C:\Documents and Settings\Horváth Zoltán\Asztal\MNL\Official\HIT_ppt-sablon\HIT_ppt-sablon_mod_v6\ppt\media\image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0" y="868878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5035296" y="-219456"/>
            <a:ext cx="3462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hu-HU" sz="3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700644" y="1436914"/>
            <a:ext cx="309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Kérdések?</a:t>
            </a:r>
            <a:endParaRPr lang="hu-HU" sz="4000" dirty="0">
              <a:latin typeface="+mj-lt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722098" y="2808990"/>
            <a:ext cx="70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baseline="0" dirty="0" smtClean="0">
                <a:solidFill>
                  <a:schemeClr val="tx2"/>
                </a:solidFill>
                <a:latin typeface="+mj-lt"/>
              </a:rPr>
              <a:t>Köszönöm a figyelmet!</a:t>
            </a:r>
            <a:endParaRPr lang="hu-HU" sz="4000" b="1" cap="small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867150"/>
            <a:ext cx="43561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Cím, szöveg és k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908050"/>
            <a:ext cx="4038600" cy="52181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Médiafájl helye 3"/>
          <p:cNvSpPr>
            <a:spLocks noGrp="1"/>
          </p:cNvSpPr>
          <p:nvPr>
            <p:ph type="media" sz="half" idx="2"/>
          </p:nvPr>
        </p:nvSpPr>
        <p:spPr>
          <a:xfrm>
            <a:off x="4648200" y="908050"/>
            <a:ext cx="4038600" cy="5218113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7C3B67-03B0-41CE-B8FE-0930DD187344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75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7E8-1E68-473B-B50A-C5A618FD44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9DC-CF32-43A5-B23D-AC096CB3964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 txBox="1">
            <a:spLocks/>
          </p:cNvSpPr>
          <p:nvPr userDrawn="1"/>
        </p:nvSpPr>
        <p:spPr>
          <a:xfrm>
            <a:off x="3127169" y="6588920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hu-H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dirty="0" smtClean="0"/>
              <a:t>©  Augusztinovicz Fülöp</a:t>
            </a:r>
            <a:br>
              <a:rPr lang="hu-HU" dirty="0" smtClean="0"/>
            </a:br>
            <a:r>
              <a:rPr lang="hu-HU" dirty="0" smtClean="0"/>
              <a:t>BME Hálózati Rendszerek és Szolgáltatások 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small" baseline="0"/>
            </a:lvl1pPr>
          </a:lstStyle>
          <a:p>
            <a:r>
              <a:rPr lang="hu-HU" dirty="0" smtClean="0"/>
              <a:t>Elválasztó dia címe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 smtClean="0"/>
              <a:t>Elválasztó dia (szakaszok elhatárolására) alcíme</a:t>
            </a:r>
          </a:p>
          <a:p>
            <a:pPr lvl="0"/>
            <a:r>
              <a:rPr lang="hu-HU" dirty="0" smtClean="0"/>
              <a:t>(efölé tehető valamilyen kép)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E1-A9B7-4755-8638-4A870D3F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34" y="1069200"/>
            <a:ext cx="4175166" cy="5367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69200"/>
            <a:ext cx="4163291" cy="536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A29E-A460-4F58-AE5D-8D1139A2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400" y="1048238"/>
            <a:ext cx="4212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400" y="1687999"/>
            <a:ext cx="4212380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7600" y="1048238"/>
            <a:ext cx="4190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7600" y="1687999"/>
            <a:ext cx="4190217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DBCA-A032-4691-83DF-D4F74510F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16014" y="76200"/>
            <a:ext cx="799200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6E4-265E-41C3-8A06-6FA567802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half" idx="1"/>
          </p:nvPr>
        </p:nvSpPr>
        <p:spPr>
          <a:xfrm>
            <a:off x="320399" y="1047599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20400" y="3819524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0399" y="1047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half" idx="2"/>
          </p:nvPr>
        </p:nvSpPr>
        <p:spPr>
          <a:xfrm>
            <a:off x="320400" y="3819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Horváth Zoltán\Asztal\MNL\Official\HIT_ppt-sablon\HIT_logo_smalles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263" y="138113"/>
            <a:ext cx="828675" cy="8477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76200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Cím szerkesztése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62725"/>
            <a:ext cx="2684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9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67488"/>
            <a:ext cx="65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3EA3B-B5C4-42CD-BE31-5CF3E64B84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74769" y="6567488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hu-HU" dirty="0" smtClean="0"/>
              <a:t>Hálózati Rendszerek és Szolgáltatások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4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7" r:id="rId10"/>
    <p:sldLayoutId id="2147483758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magyarbeszed.tmit.bme.hu/index.php?p=interaktiv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2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26.png"/><Relationship Id="rId5" Type="http://schemas.microsoft.com/office/2007/relationships/media" Target="../media/media3.wav"/><Relationship Id="rId10" Type="http://schemas.openxmlformats.org/officeDocument/2006/relationships/image" Target="../media/image25.png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mm.org/sound/vrml/vocal/vocalcu.htm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cím 4"/>
          <p:cNvSpPr>
            <a:spLocks noGrp="1"/>
          </p:cNvSpPr>
          <p:nvPr>
            <p:ph type="subTitle" idx="1"/>
          </p:nvPr>
        </p:nvSpPr>
        <p:spPr>
          <a:xfrm>
            <a:off x="2273300" y="4202113"/>
            <a:ext cx="6870700" cy="881062"/>
          </a:xfrm>
        </p:spPr>
        <p:txBody>
          <a:bodyPr>
            <a:normAutofit fontScale="92500"/>
          </a:bodyPr>
          <a:lstStyle/>
          <a:p>
            <a:r>
              <a:rPr lang="hu-HU" dirty="0" err="1"/>
              <a:t>Study</a:t>
            </a:r>
            <a:r>
              <a:rPr lang="hu-HU" dirty="0"/>
              <a:t> </a:t>
            </a:r>
            <a:r>
              <a:rPr lang="hu-HU" dirty="0" err="1"/>
              <a:t>aid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learning</a:t>
            </a:r>
            <a:r>
              <a:rPr lang="hu-HU" dirty="0"/>
              <a:t> of </a:t>
            </a:r>
            <a:r>
              <a:rPr lang="hu-HU" dirty="0" err="1"/>
              <a:t>Communications</a:t>
            </a:r>
            <a:r>
              <a:rPr lang="hu-HU" dirty="0"/>
              <a:t> </a:t>
            </a:r>
            <a:r>
              <a:rPr lang="hu-HU" dirty="0" err="1"/>
              <a:t>Acoustics</a:t>
            </a:r>
            <a:r>
              <a:rPr lang="hu-HU" dirty="0"/>
              <a:t> </a:t>
            </a:r>
          </a:p>
          <a:p>
            <a:r>
              <a:rPr lang="hu-HU" dirty="0"/>
              <a:t>VIHIM 000</a:t>
            </a:r>
          </a:p>
          <a:p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8538" y="2816225"/>
            <a:ext cx="6875462" cy="1181100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The </a:t>
            </a:r>
            <a:r>
              <a:rPr lang="hu-HU" dirty="0" err="1" smtClean="0"/>
              <a:t>speech</a:t>
            </a:r>
            <a:endParaRPr lang="hu-H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5287963"/>
            <a:ext cx="501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i="0" kern="0" dirty="0" smtClean="0">
                <a:latin typeface="+mn-lt"/>
              </a:rPr>
              <a:t>Prof. Fülöp </a:t>
            </a:r>
            <a:r>
              <a:rPr lang="hu-HU" i="0" kern="0" dirty="0" err="1" smtClean="0">
                <a:latin typeface="+mn-lt"/>
              </a:rPr>
              <a:t>Augusztinovicz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BME </a:t>
            </a:r>
            <a:r>
              <a:rPr lang="hu-HU" sz="1600" i="0" kern="0" dirty="0" err="1" smtClean="0">
                <a:latin typeface="+mn-lt"/>
              </a:rPr>
              <a:t>Dept</a:t>
            </a:r>
            <a:r>
              <a:rPr lang="hu-HU" sz="1600" i="0" kern="0" dirty="0" smtClean="0">
                <a:latin typeface="+mn-lt"/>
              </a:rPr>
              <a:t>. of </a:t>
            </a:r>
            <a:r>
              <a:rPr lang="hu-HU" sz="1600" i="0" kern="0" dirty="0" err="1" smtClean="0">
                <a:latin typeface="+mn-lt"/>
              </a:rPr>
              <a:t>Networked</a:t>
            </a:r>
            <a:r>
              <a:rPr lang="hu-HU" sz="1600" i="0" kern="0" dirty="0" smtClean="0">
                <a:latin typeface="+mn-lt"/>
              </a:rPr>
              <a:t> Systems and </a:t>
            </a:r>
            <a:r>
              <a:rPr lang="hu-HU" sz="1600" i="0" kern="0" dirty="0" err="1" smtClean="0">
                <a:latin typeface="+mn-lt"/>
              </a:rPr>
              <a:t>Sefvices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fulop@</a:t>
            </a:r>
            <a:r>
              <a:rPr lang="hu-HU" sz="1600" i="0" kern="0" dirty="0" err="1" smtClean="0">
                <a:latin typeface="+mn-lt"/>
              </a:rPr>
              <a:t>hit.bme.hu</a:t>
            </a:r>
            <a:endParaRPr lang="hu-HU" sz="1600" i="0" kern="0" dirty="0" smtClean="0">
              <a:latin typeface="+mn-lt"/>
            </a:endParaRPr>
          </a:p>
        </p:txBody>
      </p:sp>
      <p:pic>
        <p:nvPicPr>
          <p:cNvPr id="7" name="Kép 6" descr="muegyet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34" y="4797779"/>
            <a:ext cx="1344612" cy="179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The </a:t>
            </a:r>
            <a:r>
              <a:rPr lang="hu-HU" dirty="0" err="1"/>
              <a:t>speech</a:t>
            </a:r>
            <a:r>
              <a:rPr lang="hu-HU" dirty="0"/>
              <a:t> </a:t>
            </a:r>
            <a:r>
              <a:rPr lang="hu-HU" dirty="0" err="1"/>
              <a:t>production</a:t>
            </a:r>
            <a:r>
              <a:rPr lang="hu-HU" dirty="0"/>
              <a:t> </a:t>
            </a:r>
            <a:r>
              <a:rPr lang="hu-HU" dirty="0" err="1"/>
              <a:t>process</a:t>
            </a:r>
            <a:r>
              <a:rPr lang="hu-HU" dirty="0"/>
              <a:t> / </a:t>
            </a:r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2447925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The </a:t>
            </a:r>
            <a:r>
              <a:rPr lang="hu-HU" dirty="0" err="1" smtClean="0"/>
              <a:t>transmission</a:t>
            </a:r>
            <a:r>
              <a:rPr lang="hu-HU" dirty="0" smtClean="0"/>
              <a:t> </a:t>
            </a:r>
            <a:r>
              <a:rPr lang="hu-HU" dirty="0" err="1" smtClean="0"/>
              <a:t>system</a:t>
            </a:r>
            <a:endParaRPr lang="hu-HU" dirty="0"/>
          </a:p>
          <a:p>
            <a:pPr lvl="1"/>
            <a:r>
              <a:rPr lang="hu-HU" dirty="0" err="1" smtClean="0"/>
              <a:t>system</a:t>
            </a:r>
            <a:r>
              <a:rPr lang="hu-HU" dirty="0" smtClean="0"/>
              <a:t> of </a:t>
            </a:r>
            <a:r>
              <a:rPr lang="hu-HU" dirty="0" err="1" smtClean="0"/>
              <a:t>resonators</a:t>
            </a:r>
            <a:r>
              <a:rPr lang="hu-HU" dirty="0" smtClean="0"/>
              <a:t> (</a:t>
            </a:r>
            <a:r>
              <a:rPr lang="hu-HU" dirty="0" err="1" smtClean="0"/>
              <a:t>aka</a:t>
            </a:r>
            <a:r>
              <a:rPr lang="hu-HU" dirty="0" smtClean="0"/>
              <a:t> </a:t>
            </a:r>
            <a:r>
              <a:rPr lang="hu-HU" dirty="0" err="1" smtClean="0"/>
              <a:t>vocal</a:t>
            </a:r>
            <a:r>
              <a:rPr lang="hu-HU" dirty="0" smtClean="0"/>
              <a:t> </a:t>
            </a:r>
            <a:r>
              <a:rPr lang="hu-HU" dirty="0" err="1"/>
              <a:t>tract</a:t>
            </a:r>
            <a:r>
              <a:rPr lang="hu-HU" dirty="0"/>
              <a:t>, </a:t>
            </a:r>
            <a:r>
              <a:rPr lang="hu-HU" dirty="0" err="1" smtClean="0"/>
              <a:t>articulation</a:t>
            </a:r>
            <a:r>
              <a:rPr lang="hu-HU" dirty="0" smtClean="0"/>
              <a:t> </a:t>
            </a:r>
            <a:r>
              <a:rPr lang="hu-HU" dirty="0" err="1" smtClean="0"/>
              <a:t>channel</a:t>
            </a:r>
            <a:r>
              <a:rPr lang="hu-HU" dirty="0" smtClean="0"/>
              <a:t>)</a:t>
            </a:r>
            <a:endParaRPr lang="hu-HU" dirty="0"/>
          </a:p>
          <a:p>
            <a:r>
              <a:rPr lang="hu-HU" dirty="0" err="1" smtClean="0"/>
              <a:t>Excitations</a:t>
            </a:r>
            <a:endParaRPr lang="hu-HU" dirty="0"/>
          </a:p>
          <a:p>
            <a:pPr lvl="1"/>
            <a:r>
              <a:rPr lang="hu-HU" dirty="0" err="1" smtClean="0"/>
              <a:t>voicing</a:t>
            </a:r>
            <a:endParaRPr lang="hu-HU" dirty="0"/>
          </a:p>
          <a:p>
            <a:pPr lvl="1"/>
            <a:r>
              <a:rPr lang="hu-HU" dirty="0" err="1" smtClean="0"/>
              <a:t>turbulence</a:t>
            </a:r>
            <a:endParaRPr lang="hu-HU" dirty="0"/>
          </a:p>
          <a:p>
            <a:pPr lvl="1"/>
            <a:r>
              <a:rPr lang="hu-HU" dirty="0" err="1" smtClean="0"/>
              <a:t>shock</a:t>
            </a:r>
            <a:r>
              <a:rPr lang="hu-HU" dirty="0" smtClean="0"/>
              <a:t> </a:t>
            </a:r>
            <a:r>
              <a:rPr lang="hu-HU" dirty="0" err="1" smtClean="0"/>
              <a:t>wave</a:t>
            </a:r>
            <a:endParaRPr lang="hu-HU" dirty="0"/>
          </a:p>
        </p:txBody>
      </p:sp>
      <p:grpSp>
        <p:nvGrpSpPr>
          <p:cNvPr id="69641" name="Group 9"/>
          <p:cNvGrpSpPr>
            <a:grpSpLocks/>
          </p:cNvGrpSpPr>
          <p:nvPr/>
        </p:nvGrpSpPr>
        <p:grpSpPr bwMode="auto">
          <a:xfrm>
            <a:off x="2124075" y="4221163"/>
            <a:ext cx="4679950" cy="1296987"/>
            <a:chOff x="1338" y="2659"/>
            <a:chExt cx="2948" cy="817"/>
          </a:xfrm>
        </p:grpSpPr>
        <p:sp>
          <p:nvSpPr>
            <p:cNvPr id="69636" name="Rectangle 4"/>
            <p:cNvSpPr>
              <a:spLocks noChangeArrowheads="1"/>
            </p:cNvSpPr>
            <p:nvPr/>
          </p:nvSpPr>
          <p:spPr bwMode="auto">
            <a:xfrm>
              <a:off x="2290" y="2659"/>
              <a:ext cx="1134" cy="8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9637" name="Line 5"/>
            <p:cNvSpPr>
              <a:spLocks noChangeShapeType="1"/>
            </p:cNvSpPr>
            <p:nvPr/>
          </p:nvSpPr>
          <p:spPr bwMode="auto">
            <a:xfrm>
              <a:off x="3424" y="3067"/>
              <a:ext cx="862" cy="0"/>
            </a:xfrm>
            <a:prstGeom prst="line">
              <a:avLst/>
            </a:prstGeom>
            <a:noFill/>
            <a:ln w="76200" cmpd="tri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9638" name="Line 6"/>
            <p:cNvSpPr>
              <a:spLocks noChangeShapeType="1"/>
            </p:cNvSpPr>
            <p:nvPr/>
          </p:nvSpPr>
          <p:spPr bwMode="auto">
            <a:xfrm>
              <a:off x="1338" y="2886"/>
              <a:ext cx="952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9639" name="Line 7"/>
            <p:cNvSpPr>
              <a:spLocks noChangeShapeType="1"/>
            </p:cNvSpPr>
            <p:nvPr/>
          </p:nvSpPr>
          <p:spPr bwMode="auto">
            <a:xfrm>
              <a:off x="1338" y="3067"/>
              <a:ext cx="952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9640" name="Line 8"/>
            <p:cNvSpPr>
              <a:spLocks noChangeShapeType="1"/>
            </p:cNvSpPr>
            <p:nvPr/>
          </p:nvSpPr>
          <p:spPr bwMode="auto">
            <a:xfrm>
              <a:off x="1338" y="3249"/>
              <a:ext cx="952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5322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Excitation</a:t>
            </a:r>
            <a:r>
              <a:rPr lang="hu-HU" dirty="0" smtClean="0"/>
              <a:t> </a:t>
            </a:r>
            <a:r>
              <a:rPr lang="hu-HU" dirty="0" err="1" smtClean="0"/>
              <a:t>mechanisms</a:t>
            </a:r>
            <a:endParaRPr lang="hu-HU" dirty="0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187450" y="981075"/>
            <a:ext cx="1389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pSp>
        <p:nvGrpSpPr>
          <p:cNvPr id="70667" name="Group 11"/>
          <p:cNvGrpSpPr>
            <a:grpSpLocks/>
          </p:cNvGrpSpPr>
          <p:nvPr/>
        </p:nvGrpSpPr>
        <p:grpSpPr bwMode="auto">
          <a:xfrm>
            <a:off x="250825" y="765175"/>
            <a:ext cx="4464050" cy="3003550"/>
            <a:chOff x="158" y="482"/>
            <a:chExt cx="2812" cy="1892"/>
          </a:xfrm>
        </p:grpSpPr>
        <p:pic>
          <p:nvPicPr>
            <p:cNvPr id="70660" name="Picture 4" descr="beolvasás000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176" b="60950"/>
            <a:stretch>
              <a:fillRect/>
            </a:stretch>
          </p:blipFill>
          <p:spPr bwMode="auto">
            <a:xfrm>
              <a:off x="158" y="709"/>
              <a:ext cx="2812" cy="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662" name="Text Box 6"/>
            <p:cNvSpPr txBox="1">
              <a:spLocks noChangeArrowheads="1"/>
            </p:cNvSpPr>
            <p:nvPr/>
          </p:nvSpPr>
          <p:spPr bwMode="auto">
            <a:xfrm>
              <a:off x="612" y="482"/>
              <a:ext cx="9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dirty="0" err="1" smtClean="0"/>
                <a:t>voice</a:t>
              </a:r>
              <a:endParaRPr lang="hu-HU" dirty="0"/>
            </a:p>
          </p:txBody>
        </p:sp>
      </p:grpSp>
      <p:grpSp>
        <p:nvGrpSpPr>
          <p:cNvPr id="70668" name="Group 12"/>
          <p:cNvGrpSpPr>
            <a:grpSpLocks/>
          </p:cNvGrpSpPr>
          <p:nvPr/>
        </p:nvGrpSpPr>
        <p:grpSpPr bwMode="auto">
          <a:xfrm>
            <a:off x="4789488" y="836613"/>
            <a:ext cx="4092575" cy="4824412"/>
            <a:chOff x="3017" y="527"/>
            <a:chExt cx="2578" cy="3039"/>
          </a:xfrm>
        </p:grpSpPr>
        <p:sp>
          <p:nvSpPr>
            <p:cNvPr id="70664" name="Text Box 8"/>
            <p:cNvSpPr txBox="1">
              <a:spLocks noChangeArrowheads="1"/>
            </p:cNvSpPr>
            <p:nvPr/>
          </p:nvSpPr>
          <p:spPr bwMode="auto">
            <a:xfrm>
              <a:off x="3742" y="527"/>
              <a:ext cx="16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dirty="0" err="1" smtClean="0"/>
                <a:t>turbulence</a:t>
              </a:r>
              <a:endParaRPr lang="hu-HU" dirty="0"/>
            </a:p>
          </p:txBody>
        </p:sp>
        <p:pic>
          <p:nvPicPr>
            <p:cNvPr id="70665" name="Picture 9" descr="Los_Angeles_attack_sub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" y="754"/>
              <a:ext cx="2578" cy="2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669" name="Group 13"/>
          <p:cNvGrpSpPr>
            <a:grpSpLocks/>
          </p:cNvGrpSpPr>
          <p:nvPr/>
        </p:nvGrpSpPr>
        <p:grpSpPr bwMode="auto">
          <a:xfrm>
            <a:off x="611188" y="3789363"/>
            <a:ext cx="2597150" cy="2697162"/>
            <a:chOff x="385" y="2387"/>
            <a:chExt cx="1636" cy="1699"/>
          </a:xfrm>
        </p:grpSpPr>
        <p:sp>
          <p:nvSpPr>
            <p:cNvPr id="70663" name="Text Box 7"/>
            <p:cNvSpPr txBox="1">
              <a:spLocks noChangeArrowheads="1"/>
            </p:cNvSpPr>
            <p:nvPr/>
          </p:nvSpPr>
          <p:spPr bwMode="auto">
            <a:xfrm>
              <a:off x="706" y="2387"/>
              <a:ext cx="13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dirty="0" err="1" smtClean="0"/>
                <a:t>shock</a:t>
              </a:r>
              <a:r>
                <a:rPr lang="hu-HU" dirty="0" smtClean="0"/>
                <a:t> </a:t>
              </a:r>
              <a:r>
                <a:rPr lang="hu-HU" dirty="0" err="1" smtClean="0"/>
                <a:t>wave</a:t>
              </a:r>
              <a:endParaRPr lang="hu-HU" dirty="0"/>
            </a:p>
          </p:txBody>
        </p:sp>
        <p:pic>
          <p:nvPicPr>
            <p:cNvPr id="70666" name="Picture 10" descr="180px-Schlierenfoto_Mach_1-2_Pfeilflügel_-_NAS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614"/>
              <a:ext cx="1440" cy="1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525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Classification</a:t>
            </a:r>
            <a:r>
              <a:rPr lang="hu-HU" dirty="0" smtClean="0"/>
              <a:t> of </a:t>
            </a:r>
            <a:r>
              <a:rPr lang="hu-HU" dirty="0" err="1" smtClean="0"/>
              <a:t>speech</a:t>
            </a:r>
            <a:r>
              <a:rPr lang="hu-HU" dirty="0" smtClean="0"/>
              <a:t> </a:t>
            </a:r>
            <a:r>
              <a:rPr lang="hu-HU" dirty="0" err="1" smtClean="0"/>
              <a:t>sounds</a:t>
            </a:r>
            <a:endParaRPr lang="hu-HU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218113"/>
          </a:xfrm>
        </p:spPr>
        <p:txBody>
          <a:bodyPr>
            <a:normAutofit fontScale="92500" lnSpcReduction="10000"/>
          </a:bodyPr>
          <a:lstStyle/>
          <a:p>
            <a:r>
              <a:rPr lang="hu-HU" dirty="0" err="1" smtClean="0"/>
              <a:t>Vowels</a:t>
            </a:r>
            <a:r>
              <a:rPr lang="hu-HU" dirty="0" smtClean="0"/>
              <a:t> (V)</a:t>
            </a:r>
            <a:r>
              <a:rPr lang="hu-HU" dirty="0"/>
              <a:t>			i</a:t>
            </a:r>
            <a:r>
              <a:rPr lang="hu-HU" sz="1800" b="1" dirty="0"/>
              <a:t>, é, ü, ö, e á, a, o, u</a:t>
            </a:r>
          </a:p>
          <a:p>
            <a:r>
              <a:rPr lang="hu-HU" dirty="0" err="1" smtClean="0"/>
              <a:t>Consonants</a:t>
            </a:r>
            <a:r>
              <a:rPr lang="hu-HU" dirty="0" smtClean="0"/>
              <a:t>  (C)</a:t>
            </a:r>
            <a:endParaRPr lang="hu-HU" dirty="0"/>
          </a:p>
          <a:p>
            <a:pPr lvl="1"/>
            <a:r>
              <a:rPr lang="hu-HU" dirty="0" err="1" smtClean="0"/>
              <a:t>stops</a:t>
            </a:r>
            <a:r>
              <a:rPr lang="hu-HU" dirty="0" smtClean="0"/>
              <a:t> </a:t>
            </a:r>
            <a:endParaRPr lang="hu-HU" dirty="0"/>
          </a:p>
          <a:p>
            <a:pPr lvl="2"/>
            <a:r>
              <a:rPr lang="hu-HU" dirty="0" err="1" smtClean="0"/>
              <a:t>nasals</a:t>
            </a:r>
            <a:r>
              <a:rPr lang="hu-HU" dirty="0"/>
              <a:t>			</a:t>
            </a:r>
            <a:r>
              <a:rPr lang="hu-HU" sz="1800" b="1" dirty="0"/>
              <a:t>m, n, </a:t>
            </a:r>
            <a:r>
              <a:rPr lang="hu-HU" sz="1800" b="1" dirty="0" err="1"/>
              <a:t>ny</a:t>
            </a:r>
            <a:r>
              <a:rPr lang="hu-HU" sz="1800" b="1" dirty="0"/>
              <a:t>, </a:t>
            </a:r>
            <a:r>
              <a:rPr lang="hu-HU" sz="1800" b="1" dirty="0" err="1"/>
              <a:t>ng</a:t>
            </a:r>
            <a:endParaRPr lang="hu-HU" sz="1800" b="1" dirty="0"/>
          </a:p>
          <a:p>
            <a:pPr lvl="2"/>
            <a:r>
              <a:rPr lang="hu-HU" dirty="0" err="1" smtClean="0"/>
              <a:t>plosives</a:t>
            </a:r>
            <a:endParaRPr lang="hu-HU" dirty="0"/>
          </a:p>
          <a:p>
            <a:pPr lvl="2">
              <a:buFontTx/>
              <a:buNone/>
            </a:pPr>
            <a:r>
              <a:rPr lang="hu-HU" dirty="0"/>
              <a:t>   	   </a:t>
            </a:r>
            <a:r>
              <a:rPr lang="hu-HU" dirty="0" err="1" smtClean="0"/>
              <a:t>voiced</a:t>
            </a:r>
            <a:r>
              <a:rPr lang="hu-HU" dirty="0"/>
              <a:t>			</a:t>
            </a:r>
            <a:r>
              <a:rPr lang="hu-HU" sz="1800" b="1" dirty="0" smtClean="0"/>
              <a:t>b, </a:t>
            </a:r>
            <a:r>
              <a:rPr lang="hu-HU" sz="1800" b="1" dirty="0"/>
              <a:t>d, g, </a:t>
            </a:r>
            <a:r>
              <a:rPr lang="hu-HU" sz="1800" b="1" dirty="0" err="1"/>
              <a:t>gy</a:t>
            </a:r>
            <a:endParaRPr lang="hu-HU" sz="1800" b="1" dirty="0"/>
          </a:p>
          <a:p>
            <a:pPr lvl="2">
              <a:buFontTx/>
              <a:buNone/>
            </a:pPr>
            <a:r>
              <a:rPr lang="hu-HU" dirty="0"/>
              <a:t>       </a:t>
            </a:r>
            <a:r>
              <a:rPr lang="hu-HU" dirty="0" err="1" smtClean="0"/>
              <a:t>voiceless</a:t>
            </a:r>
            <a:r>
              <a:rPr lang="hu-HU" dirty="0" smtClean="0"/>
              <a:t>  </a:t>
            </a:r>
            <a:r>
              <a:rPr lang="hu-HU" dirty="0"/>
              <a:t>			</a:t>
            </a:r>
            <a:r>
              <a:rPr lang="hu-HU" sz="1800" b="1" dirty="0"/>
              <a:t>p, t, k, </a:t>
            </a:r>
            <a:r>
              <a:rPr lang="hu-HU" sz="1800" b="1" dirty="0" err="1"/>
              <a:t>ty</a:t>
            </a:r>
            <a:endParaRPr lang="hu-HU" sz="1800" b="1" dirty="0"/>
          </a:p>
          <a:p>
            <a:pPr lvl="2"/>
            <a:r>
              <a:rPr lang="hu-HU" dirty="0" err="1"/>
              <a:t>r</a:t>
            </a:r>
            <a:r>
              <a:rPr lang="hu-HU" dirty="0" err="1" smtClean="0"/>
              <a:t>hotic</a:t>
            </a:r>
            <a:r>
              <a:rPr lang="hu-HU" dirty="0" smtClean="0"/>
              <a:t> / </a:t>
            </a:r>
            <a:r>
              <a:rPr lang="hu-HU" dirty="0" err="1" smtClean="0"/>
              <a:t>trill</a:t>
            </a:r>
            <a:r>
              <a:rPr lang="hu-HU" dirty="0"/>
              <a:t>			</a:t>
            </a:r>
            <a:r>
              <a:rPr lang="hu-HU" sz="1800" b="1" dirty="0"/>
              <a:t>r</a:t>
            </a:r>
          </a:p>
          <a:p>
            <a:pPr lvl="1"/>
            <a:r>
              <a:rPr lang="hu-HU" dirty="0" err="1" smtClean="0"/>
              <a:t>lateral</a:t>
            </a:r>
            <a:r>
              <a:rPr lang="hu-HU" dirty="0" smtClean="0"/>
              <a:t> </a:t>
            </a:r>
            <a:r>
              <a:rPr lang="hu-HU" dirty="0" err="1" smtClean="0"/>
              <a:t>fricatives</a:t>
            </a:r>
            <a:r>
              <a:rPr lang="hu-HU" dirty="0" smtClean="0"/>
              <a:t> </a:t>
            </a:r>
            <a:r>
              <a:rPr lang="hu-HU" dirty="0"/>
              <a:t>			</a:t>
            </a:r>
            <a:r>
              <a:rPr lang="hu-HU" b="1" dirty="0"/>
              <a:t>l, j</a:t>
            </a:r>
          </a:p>
          <a:p>
            <a:pPr lvl="1"/>
            <a:r>
              <a:rPr lang="hu-HU" dirty="0" err="1" smtClean="0"/>
              <a:t>fricatives</a:t>
            </a:r>
            <a:endParaRPr lang="hu-HU" dirty="0"/>
          </a:p>
          <a:p>
            <a:pPr lvl="2"/>
            <a:r>
              <a:rPr lang="hu-HU" dirty="0"/>
              <a:t>   </a:t>
            </a:r>
            <a:r>
              <a:rPr lang="hu-HU" dirty="0" err="1" smtClean="0"/>
              <a:t>voiced</a:t>
            </a:r>
            <a:r>
              <a:rPr lang="hu-HU" dirty="0" smtClean="0"/>
              <a:t> </a:t>
            </a:r>
            <a:r>
              <a:rPr lang="hu-HU" dirty="0"/>
              <a:t>			</a:t>
            </a:r>
            <a:r>
              <a:rPr lang="hu-HU" sz="1800" b="1" dirty="0"/>
              <a:t>v, z, </a:t>
            </a:r>
            <a:r>
              <a:rPr lang="hu-HU" sz="1800" b="1" dirty="0" err="1"/>
              <a:t>zs</a:t>
            </a:r>
            <a:endParaRPr lang="hu-HU" sz="1800" b="1" dirty="0"/>
          </a:p>
          <a:p>
            <a:pPr lvl="2"/>
            <a:r>
              <a:rPr lang="hu-HU" dirty="0"/>
              <a:t>   </a:t>
            </a:r>
            <a:r>
              <a:rPr lang="hu-HU" dirty="0" err="1" smtClean="0"/>
              <a:t>voiceless</a:t>
            </a:r>
            <a:r>
              <a:rPr lang="hu-HU" dirty="0" smtClean="0"/>
              <a:t> </a:t>
            </a:r>
            <a:r>
              <a:rPr lang="hu-HU" dirty="0"/>
              <a:t>			</a:t>
            </a:r>
            <a:r>
              <a:rPr lang="hu-HU" sz="1800" b="1" dirty="0"/>
              <a:t>f, s, </a:t>
            </a:r>
            <a:r>
              <a:rPr lang="hu-HU" sz="1800" b="1" dirty="0" err="1"/>
              <a:t>sz</a:t>
            </a:r>
            <a:r>
              <a:rPr lang="hu-HU" sz="1800" b="1" dirty="0"/>
              <a:t>, h</a:t>
            </a:r>
          </a:p>
          <a:p>
            <a:pPr lvl="1"/>
            <a:r>
              <a:rPr lang="hu-HU" dirty="0" err="1" smtClean="0"/>
              <a:t>stop-fricatives</a:t>
            </a:r>
            <a:r>
              <a:rPr lang="hu-HU" dirty="0" smtClean="0"/>
              <a:t> </a:t>
            </a:r>
            <a:r>
              <a:rPr lang="hu-HU" dirty="0"/>
              <a:t>(</a:t>
            </a:r>
            <a:r>
              <a:rPr lang="hu-HU" dirty="0" err="1" smtClean="0"/>
              <a:t>affricate</a:t>
            </a:r>
            <a:r>
              <a:rPr lang="hu-HU" dirty="0" smtClean="0"/>
              <a:t>)</a:t>
            </a:r>
            <a:endParaRPr lang="hu-HU" dirty="0"/>
          </a:p>
          <a:p>
            <a:pPr lvl="2"/>
            <a:r>
              <a:rPr lang="hu-HU" dirty="0"/>
              <a:t>   </a:t>
            </a:r>
            <a:r>
              <a:rPr lang="hu-HU" dirty="0" err="1" smtClean="0"/>
              <a:t>voiced</a:t>
            </a:r>
            <a:r>
              <a:rPr lang="hu-HU" dirty="0" smtClean="0"/>
              <a:t> </a:t>
            </a:r>
            <a:r>
              <a:rPr lang="hu-HU" dirty="0"/>
              <a:t>			</a:t>
            </a:r>
            <a:r>
              <a:rPr lang="hu-HU" sz="1800" b="1" dirty="0" err="1"/>
              <a:t>dz</a:t>
            </a:r>
            <a:r>
              <a:rPr lang="hu-HU" sz="1800" b="1" dirty="0"/>
              <a:t>, </a:t>
            </a:r>
            <a:r>
              <a:rPr lang="hu-HU" sz="1800" b="1" dirty="0" err="1"/>
              <a:t>dzs</a:t>
            </a:r>
            <a:endParaRPr lang="hu-HU" sz="1800" b="1" dirty="0"/>
          </a:p>
          <a:p>
            <a:pPr lvl="2"/>
            <a:r>
              <a:rPr lang="hu-HU" dirty="0"/>
              <a:t>   </a:t>
            </a:r>
            <a:r>
              <a:rPr lang="hu-HU" dirty="0" err="1" smtClean="0"/>
              <a:t>voiceless</a:t>
            </a:r>
            <a:r>
              <a:rPr lang="hu-HU" dirty="0" smtClean="0"/>
              <a:t> </a:t>
            </a:r>
            <a:r>
              <a:rPr lang="hu-HU" dirty="0"/>
              <a:t>			</a:t>
            </a:r>
            <a:r>
              <a:rPr lang="hu-HU" sz="1800" b="1" dirty="0"/>
              <a:t>c, </a:t>
            </a:r>
            <a:r>
              <a:rPr lang="hu-HU" sz="1800" b="1" dirty="0" err="1"/>
              <a:t>cs</a:t>
            </a:r>
            <a:endParaRPr lang="hu-HU" sz="1800" b="1" dirty="0"/>
          </a:p>
        </p:txBody>
      </p:sp>
    </p:spTree>
    <p:extLst>
      <p:ext uri="{BB962C8B-B14F-4D97-AF65-F5344CB8AC3E}">
        <p14:creationId xmlns:p14="http://schemas.microsoft.com/office/powerpoint/2010/main" val="69062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international</a:t>
            </a:r>
            <a:r>
              <a:rPr lang="hu-HU" dirty="0" smtClean="0"/>
              <a:t> </a:t>
            </a:r>
            <a:r>
              <a:rPr lang="hu-HU" dirty="0" err="1" smtClean="0"/>
              <a:t>phonetic</a:t>
            </a:r>
            <a:r>
              <a:rPr lang="hu-HU" dirty="0" smtClean="0"/>
              <a:t> </a:t>
            </a:r>
            <a:r>
              <a:rPr lang="hu-HU" dirty="0" err="1" smtClean="0"/>
              <a:t>alphabet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7" y="1429327"/>
            <a:ext cx="8642306" cy="381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5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2973" y="173038"/>
            <a:ext cx="3042356" cy="490537"/>
          </a:xfrm>
        </p:spPr>
        <p:txBody>
          <a:bodyPr>
            <a:noAutofit/>
          </a:bodyPr>
          <a:lstStyle/>
          <a:p>
            <a:pPr algn="l"/>
            <a:r>
              <a:rPr lang="hu-HU" sz="2800" dirty="0" err="1" smtClean="0"/>
              <a:t>Characteristics</a:t>
            </a:r>
            <a:r>
              <a:rPr lang="hu-HU" sz="2800" dirty="0" smtClean="0"/>
              <a:t> of </a:t>
            </a:r>
            <a:r>
              <a:rPr lang="hu-HU" sz="2800" dirty="0" err="1" smtClean="0"/>
              <a:t>vowels</a:t>
            </a:r>
            <a:endParaRPr lang="hu-HU" sz="2800" dirty="0"/>
          </a:p>
        </p:txBody>
      </p:sp>
      <p:pic>
        <p:nvPicPr>
          <p:cNvPr id="73732" name="Picture 4" descr="beolvasás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2" b="21643"/>
          <a:stretch>
            <a:fillRect/>
          </a:stretch>
        </p:blipFill>
        <p:spPr bwMode="auto">
          <a:xfrm>
            <a:off x="4284663" y="0"/>
            <a:ext cx="4554537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281289" y="1023245"/>
            <a:ext cx="2664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FRF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vocal</a:t>
            </a:r>
            <a:r>
              <a:rPr lang="hu-HU" dirty="0" smtClean="0"/>
              <a:t> </a:t>
            </a:r>
            <a:r>
              <a:rPr lang="hu-HU" dirty="0" err="1" smtClean="0"/>
              <a:t>tract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281289" y="5352534"/>
            <a:ext cx="2664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final</a:t>
            </a:r>
            <a:r>
              <a:rPr lang="hu-HU" dirty="0" smtClean="0"/>
              <a:t> </a:t>
            </a:r>
            <a:r>
              <a:rPr lang="hu-HU" dirty="0" err="1" smtClean="0"/>
              <a:t>spectrum</a:t>
            </a:r>
            <a:r>
              <a:rPr lang="hu-HU" dirty="0" smtClean="0"/>
              <a:t>, </a:t>
            </a:r>
            <a:r>
              <a:rPr lang="hu-HU" dirty="0" err="1" smtClean="0"/>
              <a:t>modified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transmission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vocal</a:t>
            </a:r>
            <a:r>
              <a:rPr lang="hu-HU" dirty="0" smtClean="0"/>
              <a:t> </a:t>
            </a:r>
            <a:r>
              <a:rPr lang="hu-HU" dirty="0" err="1" smtClean="0"/>
              <a:t>tract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281289" y="2355335"/>
            <a:ext cx="266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line </a:t>
            </a:r>
            <a:r>
              <a:rPr lang="hu-HU" dirty="0" err="1" smtClean="0"/>
              <a:t>spectrum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voice</a:t>
            </a:r>
            <a:r>
              <a:rPr lang="hu-HU" dirty="0" smtClean="0"/>
              <a:t>, </a:t>
            </a:r>
            <a:r>
              <a:rPr lang="hu-HU" dirty="0" err="1" smtClean="0"/>
              <a:t>female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281289" y="3918844"/>
            <a:ext cx="266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line </a:t>
            </a:r>
            <a:r>
              <a:rPr lang="hu-HU" dirty="0" err="1" smtClean="0"/>
              <a:t>spectrum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voice</a:t>
            </a:r>
            <a:r>
              <a:rPr lang="hu-HU" dirty="0" smtClean="0"/>
              <a:t>, </a:t>
            </a:r>
            <a:r>
              <a:rPr lang="hu-HU" dirty="0" err="1" smtClean="0"/>
              <a:t>male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8383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The </a:t>
            </a:r>
            <a:r>
              <a:rPr lang="hu-HU" dirty="0" err="1" smtClean="0"/>
              <a:t>oral</a:t>
            </a:r>
            <a:r>
              <a:rPr lang="hu-HU" dirty="0" smtClean="0"/>
              <a:t> </a:t>
            </a:r>
            <a:r>
              <a:rPr lang="hu-HU" dirty="0" err="1" smtClean="0"/>
              <a:t>cavity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a </a:t>
            </a:r>
            <a:r>
              <a:rPr lang="hu-HU" dirty="0" err="1" smtClean="0"/>
              <a:t>tuned</a:t>
            </a:r>
            <a:r>
              <a:rPr lang="hu-HU" dirty="0" smtClean="0"/>
              <a:t> </a:t>
            </a:r>
            <a:r>
              <a:rPr lang="hu-HU" dirty="0" err="1" smtClean="0"/>
              <a:t>resonator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54" y="2074139"/>
            <a:ext cx="7258006" cy="328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952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Formants</a:t>
            </a:r>
            <a:r>
              <a:rPr lang="hu-HU" dirty="0" smtClean="0"/>
              <a:t> of </a:t>
            </a:r>
            <a:r>
              <a:rPr lang="hu-HU" dirty="0" err="1" smtClean="0"/>
              <a:t>vowels</a:t>
            </a:r>
            <a:endParaRPr lang="hu-HU" dirty="0"/>
          </a:p>
        </p:txBody>
      </p:sp>
      <p:pic>
        <p:nvPicPr>
          <p:cNvPr id="74756" name="Picture 4" descr="beolvasás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8" b="2203"/>
          <a:stretch>
            <a:fillRect/>
          </a:stretch>
        </p:blipFill>
        <p:spPr bwMode="auto">
          <a:xfrm>
            <a:off x="179388" y="1196975"/>
            <a:ext cx="8713787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0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Characteristics</a:t>
            </a:r>
            <a:r>
              <a:rPr lang="hu-HU" dirty="0" smtClean="0"/>
              <a:t> of </a:t>
            </a:r>
            <a:r>
              <a:rPr lang="hu-HU" dirty="0" err="1" smtClean="0"/>
              <a:t>consonants</a:t>
            </a:r>
            <a:endParaRPr lang="hu-HU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59468"/>
            <a:ext cx="8229600" cy="3353858"/>
          </a:xfrm>
        </p:spPr>
        <p:txBody>
          <a:bodyPr>
            <a:normAutofit/>
          </a:bodyPr>
          <a:lstStyle/>
          <a:p>
            <a:r>
              <a:rPr lang="hu-HU" dirty="0" err="1" smtClean="0"/>
              <a:t>Fricatives</a:t>
            </a:r>
            <a:endParaRPr lang="hu-HU" dirty="0"/>
          </a:p>
          <a:p>
            <a:pPr lvl="1"/>
            <a:r>
              <a:rPr lang="hu-HU" dirty="0" err="1" smtClean="0"/>
              <a:t>turbulent</a:t>
            </a:r>
            <a:r>
              <a:rPr lang="hu-HU" dirty="0" smtClean="0"/>
              <a:t> </a:t>
            </a:r>
            <a:r>
              <a:rPr lang="hu-HU" dirty="0" err="1" smtClean="0"/>
              <a:t>excitation</a:t>
            </a:r>
            <a:r>
              <a:rPr lang="hu-HU" dirty="0" smtClean="0"/>
              <a:t> &gt; </a:t>
            </a:r>
            <a:r>
              <a:rPr lang="hu-HU" dirty="0" err="1" smtClean="0"/>
              <a:t>resonance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vocal</a:t>
            </a:r>
            <a:r>
              <a:rPr lang="hu-HU" dirty="0" smtClean="0"/>
              <a:t> </a:t>
            </a:r>
            <a:r>
              <a:rPr lang="hu-HU" dirty="0" err="1" smtClean="0"/>
              <a:t>tract</a:t>
            </a:r>
            <a:endParaRPr lang="hu-HU" dirty="0"/>
          </a:p>
          <a:p>
            <a:pPr lvl="1"/>
            <a:endParaRPr lang="hu-HU" dirty="0"/>
          </a:p>
          <a:p>
            <a:r>
              <a:rPr lang="hu-HU" dirty="0" err="1" smtClean="0"/>
              <a:t>Plosives</a:t>
            </a:r>
            <a:endParaRPr lang="hu-HU" dirty="0"/>
          </a:p>
          <a:p>
            <a:pPr lvl="1"/>
            <a:r>
              <a:rPr lang="hu-HU" dirty="0" err="1" smtClean="0"/>
              <a:t>cannot</a:t>
            </a:r>
            <a:r>
              <a:rPr lang="hu-HU" dirty="0" smtClean="0"/>
              <a:t> be </a:t>
            </a:r>
            <a:r>
              <a:rPr lang="hu-HU" dirty="0" err="1" smtClean="0"/>
              <a:t>held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long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endParaRPr lang="hu-HU" dirty="0"/>
          </a:p>
          <a:p>
            <a:pPr lvl="1"/>
            <a:r>
              <a:rPr lang="hu-HU" dirty="0" smtClean="0"/>
              <a:t>no </a:t>
            </a:r>
            <a:r>
              <a:rPr lang="hu-HU" dirty="0" err="1" smtClean="0"/>
              <a:t>structure</a:t>
            </a:r>
            <a:r>
              <a:rPr lang="hu-HU" dirty="0" smtClean="0"/>
              <a:t> of </a:t>
            </a:r>
            <a:r>
              <a:rPr lang="hu-HU" dirty="0" err="1" smtClean="0"/>
              <a:t>formants</a:t>
            </a:r>
            <a:endParaRPr lang="hu-HU" dirty="0"/>
          </a:p>
          <a:p>
            <a:pPr lvl="1"/>
            <a:r>
              <a:rPr lang="hu-HU" dirty="0" err="1" smtClean="0"/>
              <a:t>shock</a:t>
            </a:r>
            <a:r>
              <a:rPr lang="hu-HU" dirty="0" smtClean="0"/>
              <a:t> </a:t>
            </a:r>
            <a:r>
              <a:rPr lang="hu-HU" dirty="0" err="1" smtClean="0"/>
              <a:t>wave</a:t>
            </a:r>
            <a:r>
              <a:rPr lang="hu-HU" dirty="0" smtClean="0"/>
              <a:t> </a:t>
            </a:r>
            <a:r>
              <a:rPr lang="hu-HU" dirty="0"/>
              <a:t>&gt; </a:t>
            </a:r>
            <a:r>
              <a:rPr lang="hu-HU" dirty="0" err="1" smtClean="0"/>
              <a:t>time</a:t>
            </a:r>
            <a:r>
              <a:rPr lang="hu-HU" dirty="0" smtClean="0"/>
              <a:t> out of </a:t>
            </a:r>
            <a:r>
              <a:rPr lang="hu-HU" dirty="0" err="1" smtClean="0"/>
              <a:t>vocal</a:t>
            </a:r>
            <a:r>
              <a:rPr lang="hu-HU" dirty="0" smtClean="0"/>
              <a:t> </a:t>
            </a:r>
            <a:r>
              <a:rPr lang="hu-HU" dirty="0" err="1" smtClean="0"/>
              <a:t>cords</a:t>
            </a:r>
            <a:r>
              <a:rPr lang="hu-HU" dirty="0" smtClean="0"/>
              <a:t> &gt; </a:t>
            </a:r>
            <a:r>
              <a:rPr lang="hu-HU" dirty="0" err="1" smtClean="0"/>
              <a:t>stabilised</a:t>
            </a:r>
            <a:r>
              <a:rPr lang="hu-HU" dirty="0" smtClean="0"/>
              <a:t> </a:t>
            </a:r>
            <a:r>
              <a:rPr lang="hu-HU" dirty="0" err="1" smtClean="0"/>
              <a:t>vowel</a:t>
            </a:r>
            <a:endParaRPr lang="hu-HU" dirty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33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Articulation</a:t>
            </a:r>
            <a:r>
              <a:rPr lang="hu-HU" dirty="0" smtClean="0"/>
              <a:t> </a:t>
            </a:r>
            <a:r>
              <a:rPr lang="hu-HU" dirty="0" err="1" smtClean="0"/>
              <a:t>places</a:t>
            </a:r>
            <a:r>
              <a:rPr lang="hu-HU" dirty="0" smtClean="0"/>
              <a:t> of </a:t>
            </a:r>
            <a:r>
              <a:rPr lang="hu-HU" dirty="0" err="1" smtClean="0"/>
              <a:t>consonants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18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94077" y="1987839"/>
            <a:ext cx="4739554" cy="430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4" t="18451" r="1846" b="47610"/>
          <a:stretch/>
        </p:blipFill>
        <p:spPr bwMode="auto">
          <a:xfrm>
            <a:off x="360218" y="1987839"/>
            <a:ext cx="3376540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300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Daabase</a:t>
            </a:r>
            <a:r>
              <a:rPr lang="hu-HU" dirty="0" smtClean="0"/>
              <a:t> of </a:t>
            </a:r>
            <a:r>
              <a:rPr lang="hu-HU" dirty="0" err="1" smtClean="0"/>
              <a:t>Hungarian</a:t>
            </a:r>
            <a:r>
              <a:rPr lang="hu-HU" dirty="0" smtClean="0"/>
              <a:t> </a:t>
            </a:r>
            <a:r>
              <a:rPr lang="hu-HU" dirty="0" err="1" smtClean="0"/>
              <a:t>speech</a:t>
            </a:r>
            <a:r>
              <a:rPr lang="hu-HU" dirty="0" smtClean="0"/>
              <a:t> </a:t>
            </a:r>
            <a:r>
              <a:rPr lang="hu-HU" dirty="0" err="1" smtClean="0"/>
              <a:t>sounds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D709DC-CF32-43A5-B23D-AC096CB3964F}" type="slidenum">
              <a:rPr lang="hu-HU" smtClean="0"/>
              <a:pPr>
                <a:defRPr/>
              </a:pPr>
              <a:t>19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463039" y="3105835"/>
            <a:ext cx="6217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hlinkClick r:id="rId2"/>
              </a:rPr>
              <a:t>http://</a:t>
            </a:r>
            <a:r>
              <a:rPr lang="hu-HU" dirty="0" smtClean="0">
                <a:hlinkClick r:id="rId2"/>
              </a:rPr>
              <a:t>magyarbeszed.tmit.bme.hu/index.php?p=interaktiv</a:t>
            </a:r>
            <a:endParaRPr lang="hu-HU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0947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Introduction</a:t>
            </a:r>
            <a:endParaRPr lang="hu-H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710" y="1355549"/>
            <a:ext cx="8291512" cy="49107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dirty="0" smtClean="0"/>
              <a:t>The </a:t>
            </a:r>
            <a:r>
              <a:rPr lang="hu-HU" dirty="0" err="1" smtClean="0"/>
              <a:t>language</a:t>
            </a:r>
            <a:r>
              <a:rPr lang="hu-HU" dirty="0" smtClean="0"/>
              <a:t>: </a:t>
            </a:r>
            <a:endParaRPr lang="hu-HU" dirty="0"/>
          </a:p>
          <a:p>
            <a:pPr lvl="1">
              <a:lnSpc>
                <a:spcPct val="90000"/>
              </a:lnSpc>
            </a:pPr>
            <a:r>
              <a:rPr lang="hu-HU" dirty="0" err="1" smtClean="0"/>
              <a:t>Communication</a:t>
            </a:r>
            <a:r>
              <a:rPr lang="hu-HU" dirty="0" smtClean="0"/>
              <a:t> </a:t>
            </a:r>
            <a:r>
              <a:rPr lang="hu-HU" dirty="0" err="1" smtClean="0"/>
              <a:t>between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individuals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human </a:t>
            </a:r>
            <a:r>
              <a:rPr lang="hu-HU" dirty="0" err="1" smtClean="0"/>
              <a:t>society</a:t>
            </a:r>
            <a:endParaRPr lang="hu-HU" dirty="0"/>
          </a:p>
          <a:p>
            <a:pPr lvl="1">
              <a:lnSpc>
                <a:spcPct val="90000"/>
              </a:lnSpc>
            </a:pPr>
            <a:r>
              <a:rPr lang="hu-HU" dirty="0" smtClean="0"/>
              <a:t>Main </a:t>
            </a:r>
            <a:r>
              <a:rPr lang="hu-HU" dirty="0" err="1" smtClean="0"/>
              <a:t>tool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human </a:t>
            </a:r>
            <a:r>
              <a:rPr lang="hu-HU" dirty="0" err="1" smtClean="0"/>
              <a:t>thinking</a:t>
            </a:r>
            <a:endParaRPr lang="hu-HU" dirty="0"/>
          </a:p>
          <a:p>
            <a:pPr marL="457200" lvl="1" indent="0">
              <a:lnSpc>
                <a:spcPct val="90000"/>
              </a:lnSpc>
              <a:buNone/>
            </a:pPr>
            <a:endParaRPr lang="hu-HU" dirty="0"/>
          </a:p>
          <a:p>
            <a:pPr>
              <a:lnSpc>
                <a:spcPct val="90000"/>
              </a:lnSpc>
            </a:pPr>
            <a:r>
              <a:rPr lang="hu-HU" dirty="0" smtClean="0"/>
              <a:t>The </a:t>
            </a:r>
            <a:r>
              <a:rPr lang="hu-HU" dirty="0" err="1" smtClean="0"/>
              <a:t>speech</a:t>
            </a:r>
            <a:r>
              <a:rPr lang="hu-HU" dirty="0" smtClean="0"/>
              <a:t>: </a:t>
            </a:r>
            <a:endParaRPr lang="hu-HU" dirty="0"/>
          </a:p>
          <a:p>
            <a:pPr lvl="1">
              <a:lnSpc>
                <a:spcPct val="90000"/>
              </a:lnSpc>
            </a:pPr>
            <a:r>
              <a:rPr lang="hu-HU" dirty="0" err="1" smtClean="0"/>
              <a:t>Primary</a:t>
            </a:r>
            <a:r>
              <a:rPr lang="hu-HU" dirty="0" smtClean="0"/>
              <a:t> </a:t>
            </a:r>
            <a:r>
              <a:rPr lang="hu-HU" dirty="0" err="1" smtClean="0"/>
              <a:t>manifestitation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language</a:t>
            </a:r>
            <a:endParaRPr lang="hu-HU" dirty="0"/>
          </a:p>
          <a:p>
            <a:pPr lvl="1">
              <a:lnSpc>
                <a:spcPct val="90000"/>
              </a:lnSpc>
            </a:pPr>
            <a:r>
              <a:rPr lang="hu-HU" dirty="0" smtClean="0"/>
              <a:t>Most </a:t>
            </a:r>
            <a:r>
              <a:rPr lang="hu-HU" dirty="0" err="1" smtClean="0"/>
              <a:t>widespread</a:t>
            </a:r>
            <a:r>
              <a:rPr lang="hu-HU" dirty="0" smtClean="0"/>
              <a:t> </a:t>
            </a:r>
            <a:r>
              <a:rPr lang="hu-HU" dirty="0" err="1" smtClean="0"/>
              <a:t>form</a:t>
            </a:r>
            <a:r>
              <a:rPr lang="hu-HU" dirty="0" smtClean="0"/>
              <a:t> of human </a:t>
            </a:r>
            <a:r>
              <a:rPr lang="hu-HU" dirty="0" err="1" smtClean="0"/>
              <a:t>communication</a:t>
            </a:r>
            <a:r>
              <a:rPr lang="hu-HU" dirty="0" smtClean="0"/>
              <a:t> (</a:t>
            </a:r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far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) </a:t>
            </a:r>
          </a:p>
          <a:p>
            <a:pPr lvl="1">
              <a:lnSpc>
                <a:spcPct val="90000"/>
              </a:lnSpc>
            </a:pPr>
            <a:r>
              <a:rPr lang="hu-HU" dirty="0" smtClean="0"/>
              <a:t>The </a:t>
            </a:r>
            <a:r>
              <a:rPr lang="hu-HU" dirty="0" err="1" smtClean="0"/>
              <a:t>very</a:t>
            </a:r>
            <a:r>
              <a:rPr lang="hu-HU" dirty="0" smtClean="0"/>
              <a:t> </a:t>
            </a:r>
            <a:r>
              <a:rPr lang="hu-HU" dirty="0" err="1" smtClean="0"/>
              <a:t>first</a:t>
            </a:r>
            <a:r>
              <a:rPr lang="hu-HU" dirty="0" smtClean="0"/>
              <a:t>,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chronological</a:t>
            </a:r>
            <a:r>
              <a:rPr lang="hu-HU" dirty="0" smtClean="0"/>
              <a:t> </a:t>
            </a:r>
            <a:r>
              <a:rPr lang="hu-HU" dirty="0" err="1" smtClean="0"/>
              <a:t>point</a:t>
            </a:r>
            <a:r>
              <a:rPr lang="hu-HU" dirty="0" smtClean="0"/>
              <a:t> of </a:t>
            </a:r>
            <a:r>
              <a:rPr lang="hu-HU" dirty="0" err="1" smtClean="0"/>
              <a:t>view</a:t>
            </a:r>
            <a:r>
              <a:rPr lang="hu-HU" dirty="0" smtClean="0"/>
              <a:t>: </a:t>
            </a:r>
            <a:r>
              <a:rPr lang="hu-HU" dirty="0" err="1" smtClean="0"/>
              <a:t>well</a:t>
            </a:r>
            <a:r>
              <a:rPr lang="hu-HU" dirty="0" smtClean="0"/>
              <a:t> </a:t>
            </a:r>
            <a:r>
              <a:rPr lang="hu-HU" dirty="0" err="1" smtClean="0"/>
              <a:t>before</a:t>
            </a:r>
            <a:r>
              <a:rPr lang="hu-HU" dirty="0" smtClean="0"/>
              <a:t> </a:t>
            </a:r>
            <a:r>
              <a:rPr lang="hu-HU" dirty="0" err="1" smtClean="0"/>
              <a:t>writing</a:t>
            </a:r>
            <a:endParaRPr lang="hu-HU" dirty="0" smtClean="0"/>
          </a:p>
          <a:p>
            <a:pPr lvl="1">
              <a:lnSpc>
                <a:spcPct val="90000"/>
              </a:lnSpc>
            </a:pPr>
            <a:endParaRPr lang="hu-HU" dirty="0"/>
          </a:p>
          <a:p>
            <a:pPr lvl="1">
              <a:lnSpc>
                <a:spcPct val="90000"/>
              </a:lnSpc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265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speech</a:t>
            </a:r>
            <a:r>
              <a:rPr lang="hu-HU" dirty="0" smtClean="0"/>
              <a:t> </a:t>
            </a:r>
            <a:r>
              <a:rPr lang="hu-HU" dirty="0" err="1" smtClean="0"/>
              <a:t>intelligibility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20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71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err="1" smtClean="0"/>
              <a:t>Influencing</a:t>
            </a:r>
            <a:r>
              <a:rPr lang="hu-HU" sz="2800" dirty="0" smtClean="0"/>
              <a:t> </a:t>
            </a:r>
            <a:r>
              <a:rPr lang="hu-HU" sz="2800" dirty="0" err="1" smtClean="0"/>
              <a:t>factors</a:t>
            </a:r>
            <a:r>
              <a:rPr lang="hu-HU" sz="2800" dirty="0" smtClean="0"/>
              <a:t> of </a:t>
            </a:r>
            <a:r>
              <a:rPr lang="hu-HU" sz="2800" dirty="0" err="1" smtClean="0"/>
              <a:t>intelligibility</a:t>
            </a:r>
            <a:endParaRPr lang="hu-HU" sz="28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450" y="1052513"/>
            <a:ext cx="8291513" cy="1512887"/>
          </a:xfrm>
        </p:spPr>
        <p:txBody>
          <a:bodyPr>
            <a:normAutofit fontScale="92500"/>
          </a:bodyPr>
          <a:lstStyle/>
          <a:p>
            <a:pPr marL="800100" lvl="1" indent="-342900">
              <a:buFontTx/>
              <a:buAutoNum type="arabicPeriod"/>
            </a:pPr>
            <a:r>
              <a:rPr lang="hu-HU" altLang="ja-JP" dirty="0" err="1" smtClean="0"/>
              <a:t>articulation</a:t>
            </a:r>
            <a:r>
              <a:rPr lang="hu-HU" altLang="ja-JP" dirty="0" smtClean="0"/>
              <a:t> </a:t>
            </a:r>
            <a:r>
              <a:rPr lang="hu-HU" altLang="ja-JP" dirty="0" err="1" smtClean="0"/>
              <a:t>capability</a:t>
            </a:r>
            <a:r>
              <a:rPr lang="hu-HU" altLang="ja-JP" dirty="0" smtClean="0"/>
              <a:t> of </a:t>
            </a:r>
            <a:r>
              <a:rPr lang="hu-HU" altLang="ja-JP" dirty="0" err="1" smtClean="0"/>
              <a:t>the</a:t>
            </a:r>
            <a:r>
              <a:rPr lang="hu-HU" altLang="ja-JP" dirty="0" smtClean="0"/>
              <a:t> </a:t>
            </a:r>
            <a:r>
              <a:rPr lang="hu-HU" altLang="ja-JP" dirty="0" err="1" smtClean="0"/>
              <a:t>speaker</a:t>
            </a:r>
            <a:endParaRPr lang="hu-HU" altLang="ja-JP" dirty="0"/>
          </a:p>
          <a:p>
            <a:pPr marL="800100" lvl="1" indent="-342900">
              <a:buFontTx/>
              <a:buAutoNum type="arabicPeriod"/>
            </a:pPr>
            <a:r>
              <a:rPr lang="hu-HU" altLang="ja-JP" dirty="0" err="1" smtClean="0"/>
              <a:t>listening</a:t>
            </a:r>
            <a:r>
              <a:rPr lang="hu-HU" altLang="ja-JP" dirty="0" smtClean="0"/>
              <a:t> </a:t>
            </a:r>
            <a:r>
              <a:rPr lang="hu-HU" altLang="ja-JP" dirty="0" err="1" smtClean="0"/>
              <a:t>capability</a:t>
            </a:r>
            <a:r>
              <a:rPr lang="hu-HU" altLang="ja-JP" dirty="0" smtClean="0"/>
              <a:t> of </a:t>
            </a:r>
            <a:r>
              <a:rPr lang="hu-HU" altLang="ja-JP" dirty="0" err="1" smtClean="0"/>
              <a:t>the</a:t>
            </a:r>
            <a:r>
              <a:rPr lang="hu-HU" altLang="ja-JP" dirty="0" smtClean="0"/>
              <a:t> </a:t>
            </a:r>
            <a:r>
              <a:rPr lang="hu-HU" altLang="ja-JP" dirty="0" err="1" smtClean="0"/>
              <a:t>listener</a:t>
            </a:r>
            <a:endParaRPr lang="hu-HU" altLang="ja-JP" dirty="0"/>
          </a:p>
          <a:p>
            <a:pPr marL="800100" lvl="1" indent="-342900">
              <a:buFontTx/>
              <a:buAutoNum type="arabicPeriod"/>
            </a:pPr>
            <a:r>
              <a:rPr lang="hu-HU" altLang="ja-JP" dirty="0" err="1" smtClean="0"/>
              <a:t>characteristics</a:t>
            </a:r>
            <a:r>
              <a:rPr lang="hu-HU" altLang="ja-JP" dirty="0" smtClean="0"/>
              <a:t> of </a:t>
            </a:r>
            <a:r>
              <a:rPr lang="hu-HU" altLang="ja-JP" dirty="0" err="1" smtClean="0"/>
              <a:t>the</a:t>
            </a:r>
            <a:r>
              <a:rPr lang="hu-HU" altLang="ja-JP" dirty="0" smtClean="0"/>
              <a:t> </a:t>
            </a:r>
            <a:r>
              <a:rPr lang="hu-HU" altLang="ja-JP" dirty="0" err="1" smtClean="0"/>
              <a:t>sound</a:t>
            </a:r>
            <a:r>
              <a:rPr lang="hu-HU" altLang="ja-JP" dirty="0" smtClean="0"/>
              <a:t> </a:t>
            </a:r>
            <a:r>
              <a:rPr lang="hu-HU" altLang="ja-JP" dirty="0" err="1" smtClean="0"/>
              <a:t>field</a:t>
            </a:r>
            <a:r>
              <a:rPr lang="hu-HU" altLang="ja-JP" dirty="0" smtClean="0"/>
              <a:t> (</a:t>
            </a:r>
            <a:r>
              <a:rPr lang="hu-HU" altLang="ja-JP" dirty="0" err="1" smtClean="0"/>
              <a:t>room</a:t>
            </a:r>
            <a:r>
              <a:rPr lang="hu-HU" altLang="ja-JP" dirty="0" smtClean="0"/>
              <a:t> </a:t>
            </a:r>
            <a:r>
              <a:rPr lang="hu-HU" altLang="ja-JP" dirty="0" err="1" smtClean="0"/>
              <a:t>acoustical</a:t>
            </a:r>
            <a:r>
              <a:rPr lang="hu-HU" altLang="ja-JP" dirty="0" smtClean="0"/>
              <a:t> </a:t>
            </a:r>
            <a:r>
              <a:rPr lang="hu-HU" altLang="ja-JP" dirty="0" err="1" smtClean="0"/>
              <a:t>parameters</a:t>
            </a:r>
            <a:r>
              <a:rPr lang="hu-HU" altLang="ja-JP" dirty="0" smtClean="0"/>
              <a:t>)</a:t>
            </a:r>
            <a:endParaRPr lang="hu-HU" altLang="ja-JP" dirty="0"/>
          </a:p>
          <a:p>
            <a:pPr marL="800100" lvl="1" indent="-342900">
              <a:buFontTx/>
              <a:buAutoNum type="arabicPeriod"/>
            </a:pPr>
            <a:r>
              <a:rPr lang="hu-HU" altLang="ja-JP" dirty="0" err="1" smtClean="0"/>
              <a:t>level</a:t>
            </a:r>
            <a:r>
              <a:rPr lang="hu-HU" altLang="ja-JP" dirty="0" smtClean="0"/>
              <a:t> of </a:t>
            </a:r>
            <a:r>
              <a:rPr lang="hu-HU" altLang="ja-JP" dirty="0" err="1" smtClean="0"/>
              <a:t>background</a:t>
            </a:r>
            <a:r>
              <a:rPr lang="hu-HU" altLang="ja-JP" dirty="0" smtClean="0"/>
              <a:t> </a:t>
            </a:r>
            <a:r>
              <a:rPr lang="hu-HU" altLang="ja-JP" dirty="0" err="1" smtClean="0"/>
              <a:t>noise</a:t>
            </a:r>
            <a:endParaRPr lang="hu-HU" dirty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971550" y="2708275"/>
            <a:ext cx="78486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 err="1" smtClean="0"/>
              <a:t>Parameter</a:t>
            </a:r>
            <a:r>
              <a:rPr lang="hu-HU" dirty="0" smtClean="0"/>
              <a:t> </a:t>
            </a:r>
            <a:r>
              <a:rPr lang="hu-HU" dirty="0" smtClean="0"/>
              <a:t>3 and 4 </a:t>
            </a:r>
            <a:r>
              <a:rPr lang="hu-HU" dirty="0" err="1" smtClean="0"/>
              <a:t>ae</a:t>
            </a:r>
            <a:r>
              <a:rPr lang="hu-HU" dirty="0" smtClean="0"/>
              <a:t> </a:t>
            </a:r>
            <a:r>
              <a:rPr lang="hu-HU" dirty="0" err="1" smtClean="0"/>
              <a:t>expressed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form</a:t>
            </a:r>
            <a:r>
              <a:rPr lang="hu-HU" dirty="0" smtClean="0"/>
              <a:t> of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ratios</a:t>
            </a:r>
            <a:r>
              <a:rPr lang="hu-HU" dirty="0" smtClean="0"/>
              <a:t>:</a:t>
            </a:r>
            <a:endParaRPr lang="hu-HU" dirty="0"/>
          </a:p>
          <a:p>
            <a:pPr>
              <a:spcBef>
                <a:spcPct val="50000"/>
              </a:spcBef>
            </a:pPr>
            <a:r>
              <a:rPr lang="hu-HU" dirty="0"/>
              <a:t>	3. </a:t>
            </a:r>
            <a:r>
              <a:rPr lang="hu-HU" dirty="0" err="1" smtClean="0"/>
              <a:t>direct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reverberant</a:t>
            </a:r>
            <a:r>
              <a:rPr lang="hu-HU" dirty="0" smtClean="0"/>
              <a:t> ratio</a:t>
            </a:r>
            <a:endParaRPr lang="hu-HU" dirty="0"/>
          </a:p>
          <a:p>
            <a:pPr>
              <a:spcBef>
                <a:spcPct val="50000"/>
              </a:spcBef>
            </a:pPr>
            <a:r>
              <a:rPr lang="hu-HU" dirty="0" smtClean="0"/>
              <a:t>and</a:t>
            </a:r>
            <a:endParaRPr lang="hu-HU" dirty="0"/>
          </a:p>
          <a:p>
            <a:pPr>
              <a:spcBef>
                <a:spcPct val="50000"/>
              </a:spcBef>
            </a:pPr>
            <a:r>
              <a:rPr lang="hu-HU" dirty="0"/>
              <a:t>	4. </a:t>
            </a:r>
            <a:r>
              <a:rPr lang="hu-HU" dirty="0" err="1" smtClean="0"/>
              <a:t>signal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noise</a:t>
            </a:r>
            <a:r>
              <a:rPr lang="hu-HU" dirty="0" smtClean="0"/>
              <a:t> ratio</a:t>
            </a:r>
            <a:endParaRPr lang="hu-HU" dirty="0"/>
          </a:p>
          <a:p>
            <a:pPr>
              <a:spcBef>
                <a:spcPct val="5000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784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8280" y="0"/>
            <a:ext cx="7992000" cy="792163"/>
          </a:xfrm>
        </p:spPr>
        <p:txBody>
          <a:bodyPr/>
          <a:lstStyle/>
          <a:p>
            <a:r>
              <a:rPr lang="hu-HU" dirty="0" err="1" smtClean="0"/>
              <a:t>Measurement</a:t>
            </a:r>
            <a:r>
              <a:rPr lang="hu-HU" dirty="0" smtClean="0"/>
              <a:t> of </a:t>
            </a:r>
            <a:r>
              <a:rPr lang="hu-HU" dirty="0" err="1" smtClean="0"/>
              <a:t>intelligibility</a:t>
            </a:r>
            <a:endParaRPr lang="hu-HU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err="1"/>
              <a:t>S</a:t>
            </a:r>
            <a:r>
              <a:rPr lang="hu-HU" dirty="0" err="1" smtClean="0"/>
              <a:t>ubjective</a:t>
            </a:r>
            <a:r>
              <a:rPr lang="hu-HU" dirty="0" smtClean="0"/>
              <a:t> </a:t>
            </a:r>
            <a:r>
              <a:rPr lang="hu-HU" dirty="0" err="1" smtClean="0"/>
              <a:t>tests</a:t>
            </a:r>
            <a:endParaRPr lang="hu-HU" dirty="0"/>
          </a:p>
          <a:p>
            <a:pPr lvl="1"/>
            <a:r>
              <a:rPr lang="hu-HU" dirty="0" smtClean="0"/>
              <a:t>test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meaningless</a:t>
            </a:r>
            <a:r>
              <a:rPr lang="hu-HU" dirty="0" smtClean="0"/>
              <a:t> </a:t>
            </a:r>
            <a:r>
              <a:rPr lang="hu-HU" dirty="0" err="1" smtClean="0"/>
              <a:t>syllables</a:t>
            </a:r>
            <a:endParaRPr lang="hu-HU" dirty="0"/>
          </a:p>
          <a:p>
            <a:pPr lvl="2"/>
            <a:r>
              <a:rPr lang="hu-HU" dirty="0" err="1" smtClean="0"/>
              <a:t>invoking</a:t>
            </a:r>
            <a:r>
              <a:rPr lang="hu-HU" dirty="0" smtClean="0"/>
              <a:t> </a:t>
            </a:r>
            <a:r>
              <a:rPr lang="hu-HU" dirty="0" err="1" smtClean="0"/>
              <a:t>many</a:t>
            </a:r>
            <a:r>
              <a:rPr lang="hu-HU" dirty="0" smtClean="0"/>
              <a:t> test </a:t>
            </a:r>
            <a:r>
              <a:rPr lang="hu-HU" dirty="0" err="1" smtClean="0"/>
              <a:t>persons</a:t>
            </a:r>
            <a:endParaRPr lang="hu-HU" dirty="0"/>
          </a:p>
          <a:p>
            <a:pPr lvl="2"/>
            <a:r>
              <a:rPr lang="hu-HU" dirty="0" err="1" smtClean="0"/>
              <a:t>result</a:t>
            </a:r>
            <a:r>
              <a:rPr lang="hu-HU" dirty="0" smtClean="0"/>
              <a:t> is </a:t>
            </a:r>
            <a:r>
              <a:rPr lang="hu-HU" dirty="0" err="1" smtClean="0"/>
              <a:t>the</a:t>
            </a:r>
            <a:r>
              <a:rPr lang="hu-HU" dirty="0" smtClean="0"/>
              <a:t> ratio of </a:t>
            </a:r>
            <a:r>
              <a:rPr lang="hu-HU" dirty="0" err="1" smtClean="0"/>
              <a:t>correctly</a:t>
            </a:r>
            <a:r>
              <a:rPr lang="hu-HU" dirty="0" smtClean="0"/>
              <a:t> </a:t>
            </a:r>
            <a:r>
              <a:rPr lang="hu-HU" dirty="0" err="1" smtClean="0"/>
              <a:t>understood</a:t>
            </a:r>
            <a:r>
              <a:rPr lang="hu-HU" dirty="0" smtClean="0"/>
              <a:t> </a:t>
            </a:r>
            <a:r>
              <a:rPr lang="hu-HU" dirty="0" err="1" smtClean="0"/>
              <a:t>syllables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total</a:t>
            </a:r>
            <a:r>
              <a:rPr lang="hu-HU" dirty="0" smtClean="0"/>
              <a:t> </a:t>
            </a:r>
            <a:r>
              <a:rPr lang="hu-HU" dirty="0" err="1" smtClean="0"/>
              <a:t>number</a:t>
            </a:r>
            <a:r>
              <a:rPr lang="hu-HU" dirty="0" smtClean="0"/>
              <a:t> </a:t>
            </a:r>
            <a:r>
              <a:rPr lang="hu-HU" dirty="0" err="1" smtClean="0"/>
              <a:t>of</a:t>
            </a:r>
            <a:r>
              <a:rPr lang="hu-HU" dirty="0" smtClean="0"/>
              <a:t> </a:t>
            </a:r>
            <a:r>
              <a:rPr lang="hu-HU" dirty="0" err="1" smtClean="0"/>
              <a:t>syllables</a:t>
            </a:r>
            <a:r>
              <a:rPr lang="hu-HU" dirty="0" smtClean="0"/>
              <a:t>, </a:t>
            </a:r>
            <a:r>
              <a:rPr lang="hu-HU" dirty="0" err="1" smtClean="0"/>
              <a:t>in</a:t>
            </a:r>
            <a:r>
              <a:rPr lang="hu-HU" dirty="0" smtClean="0"/>
              <a:t> %</a:t>
            </a:r>
            <a:endParaRPr lang="hu-HU" dirty="0"/>
          </a:p>
          <a:p>
            <a:pPr lvl="1"/>
            <a:r>
              <a:rPr lang="hu-HU" dirty="0" smtClean="0"/>
              <a:t>test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full</a:t>
            </a:r>
            <a:r>
              <a:rPr lang="hu-HU" dirty="0" smtClean="0"/>
              <a:t> </a:t>
            </a:r>
            <a:r>
              <a:rPr lang="hu-HU" dirty="0" err="1" smtClean="0"/>
              <a:t>sentences</a:t>
            </a:r>
            <a:endParaRPr lang="hu-HU" dirty="0"/>
          </a:p>
          <a:p>
            <a:r>
              <a:rPr lang="hu-HU" dirty="0" err="1" smtClean="0"/>
              <a:t>Objecitve</a:t>
            </a:r>
            <a:r>
              <a:rPr lang="hu-HU" dirty="0" smtClean="0"/>
              <a:t> </a:t>
            </a:r>
            <a:r>
              <a:rPr lang="hu-HU" dirty="0" err="1" smtClean="0"/>
              <a:t>tests</a:t>
            </a:r>
            <a:r>
              <a:rPr lang="hu-HU" dirty="0" smtClean="0"/>
              <a:t> </a:t>
            </a:r>
            <a:endParaRPr lang="hu-HU" dirty="0"/>
          </a:p>
          <a:p>
            <a:pPr lvl="1"/>
            <a:r>
              <a:rPr lang="hu-HU" dirty="0" err="1" smtClean="0"/>
              <a:t>articulation</a:t>
            </a:r>
            <a:r>
              <a:rPr lang="hu-HU" dirty="0" smtClean="0"/>
              <a:t> index (</a:t>
            </a:r>
            <a:r>
              <a:rPr lang="hu-HU" dirty="0"/>
              <a:t>AI): 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background</a:t>
            </a:r>
            <a:r>
              <a:rPr lang="hu-HU" dirty="0" smtClean="0"/>
              <a:t> </a:t>
            </a:r>
            <a:r>
              <a:rPr lang="hu-HU" dirty="0" err="1" smtClean="0"/>
              <a:t>noise</a:t>
            </a:r>
            <a:r>
              <a:rPr lang="hu-HU" dirty="0" smtClean="0"/>
              <a:t> is </a:t>
            </a:r>
            <a:r>
              <a:rPr lang="hu-HU" dirty="0" err="1" smtClean="0"/>
              <a:t>considered</a:t>
            </a:r>
            <a:endParaRPr lang="hu-HU" dirty="0"/>
          </a:p>
          <a:p>
            <a:pPr lvl="1"/>
            <a:r>
              <a:rPr lang="hu-HU" dirty="0" err="1"/>
              <a:t>Speech</a:t>
            </a:r>
            <a:r>
              <a:rPr lang="hu-HU" dirty="0"/>
              <a:t> </a:t>
            </a:r>
            <a:r>
              <a:rPr lang="hu-HU" dirty="0" err="1"/>
              <a:t>Intelligibility</a:t>
            </a:r>
            <a:r>
              <a:rPr lang="hu-HU" dirty="0"/>
              <a:t> Index (SSI): </a:t>
            </a:r>
            <a:r>
              <a:rPr lang="hu-HU" dirty="0" err="1" smtClean="0"/>
              <a:t>reverberation</a:t>
            </a:r>
            <a:r>
              <a:rPr lang="hu-HU" dirty="0" smtClean="0"/>
              <a:t> is </a:t>
            </a:r>
            <a:r>
              <a:rPr lang="hu-HU" dirty="0" err="1" smtClean="0"/>
              <a:t>also</a:t>
            </a:r>
            <a:r>
              <a:rPr lang="hu-HU" dirty="0" smtClean="0"/>
              <a:t> </a:t>
            </a:r>
            <a:r>
              <a:rPr lang="hu-HU" dirty="0" err="1" smtClean="0"/>
              <a:t>taken</a:t>
            </a:r>
            <a:r>
              <a:rPr lang="hu-HU" dirty="0" smtClean="0"/>
              <a:t> </a:t>
            </a:r>
            <a:r>
              <a:rPr lang="hu-HU" dirty="0" err="1" smtClean="0"/>
              <a:t>into</a:t>
            </a:r>
            <a:r>
              <a:rPr lang="hu-HU" dirty="0" smtClean="0"/>
              <a:t> account</a:t>
            </a:r>
            <a:endParaRPr lang="hu-HU" dirty="0"/>
          </a:p>
          <a:p>
            <a:pPr lvl="1"/>
            <a:r>
              <a:rPr lang="hu-HU" dirty="0" err="1"/>
              <a:t>Speech</a:t>
            </a:r>
            <a:r>
              <a:rPr lang="hu-HU" dirty="0"/>
              <a:t> </a:t>
            </a:r>
            <a:r>
              <a:rPr lang="hu-HU" dirty="0" err="1"/>
              <a:t>Transmission</a:t>
            </a:r>
            <a:r>
              <a:rPr lang="hu-HU" dirty="0"/>
              <a:t> Index (STI): </a:t>
            </a:r>
            <a:r>
              <a:rPr lang="hu-HU" dirty="0" err="1" smtClean="0"/>
              <a:t>subjective</a:t>
            </a:r>
            <a:r>
              <a:rPr lang="hu-HU" dirty="0" smtClean="0"/>
              <a:t> </a:t>
            </a:r>
            <a:r>
              <a:rPr lang="hu-HU" dirty="0" err="1" smtClean="0"/>
              <a:t>quantity</a:t>
            </a:r>
            <a:r>
              <a:rPr lang="hu-HU" dirty="0" smtClean="0"/>
              <a:t> is </a:t>
            </a:r>
            <a:r>
              <a:rPr lang="hu-HU" dirty="0" err="1" smtClean="0"/>
              <a:t>approached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objective</a:t>
            </a:r>
            <a:r>
              <a:rPr lang="hu-HU" dirty="0" smtClean="0"/>
              <a:t> </a:t>
            </a:r>
            <a:r>
              <a:rPr lang="hu-HU" dirty="0" err="1" smtClean="0"/>
              <a:t>measurements</a:t>
            </a:r>
            <a:r>
              <a:rPr lang="hu-HU" dirty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international</a:t>
            </a:r>
            <a:r>
              <a:rPr lang="hu-HU" dirty="0" smtClean="0"/>
              <a:t> standard)</a:t>
            </a:r>
            <a:endParaRPr lang="hu-HU" dirty="0"/>
          </a:p>
          <a:p>
            <a:pPr lvl="2"/>
            <a:r>
              <a:rPr lang="hu-HU" altLang="ja-JP" dirty="0" err="1" smtClean="0"/>
              <a:t>the</a:t>
            </a:r>
            <a:r>
              <a:rPr lang="hu-HU" altLang="ja-JP" dirty="0" smtClean="0"/>
              <a:t> </a:t>
            </a:r>
            <a:r>
              <a:rPr lang="hu-HU" altLang="ja-JP" dirty="0" err="1" smtClean="0"/>
              <a:t>s</a:t>
            </a:r>
            <a:r>
              <a:rPr lang="hu-HU" altLang="ja-JP" dirty="0" err="1" smtClean="0"/>
              <a:t>peech</a:t>
            </a:r>
            <a:r>
              <a:rPr lang="hu-HU" altLang="ja-JP" dirty="0" smtClean="0"/>
              <a:t> </a:t>
            </a:r>
            <a:r>
              <a:rPr lang="hu-HU" altLang="ja-JP" dirty="0" err="1" smtClean="0"/>
              <a:t>consists</a:t>
            </a:r>
            <a:r>
              <a:rPr lang="hu-HU" altLang="ja-JP" dirty="0" smtClean="0"/>
              <a:t> of </a:t>
            </a:r>
            <a:r>
              <a:rPr lang="hu-HU" altLang="ja-JP" dirty="0" err="1" smtClean="0"/>
              <a:t>components</a:t>
            </a:r>
            <a:r>
              <a:rPr lang="hu-HU" altLang="ja-JP" dirty="0" smtClean="0"/>
              <a:t> </a:t>
            </a:r>
            <a:r>
              <a:rPr lang="hu-HU" altLang="ja-JP" dirty="0" err="1" smtClean="0"/>
              <a:t>of</a:t>
            </a:r>
            <a:r>
              <a:rPr lang="hu-HU" altLang="ja-JP" dirty="0" smtClean="0"/>
              <a:t> </a:t>
            </a:r>
            <a:r>
              <a:rPr lang="hu-HU" altLang="ja-JP" dirty="0" err="1" smtClean="0"/>
              <a:t>various</a:t>
            </a:r>
            <a:r>
              <a:rPr lang="hu-HU" altLang="ja-JP" dirty="0" smtClean="0"/>
              <a:t> </a:t>
            </a:r>
            <a:r>
              <a:rPr lang="hu-HU" altLang="ja-JP" dirty="0" err="1" smtClean="0"/>
              <a:t>frequencies</a:t>
            </a:r>
            <a:r>
              <a:rPr lang="hu-HU" altLang="ja-JP" dirty="0" smtClean="0"/>
              <a:t>, </a:t>
            </a:r>
            <a:r>
              <a:rPr lang="hu-HU" altLang="ja-JP" dirty="0" err="1" smtClean="0"/>
              <a:t>which</a:t>
            </a:r>
            <a:r>
              <a:rPr lang="hu-HU" altLang="ja-JP" dirty="0" smtClean="0"/>
              <a:t> </a:t>
            </a:r>
            <a:r>
              <a:rPr lang="hu-HU" altLang="ja-JP" dirty="0" err="1" smtClean="0"/>
              <a:t>are</a:t>
            </a:r>
            <a:r>
              <a:rPr lang="hu-HU" altLang="ja-JP" dirty="0" smtClean="0"/>
              <a:t> </a:t>
            </a:r>
            <a:r>
              <a:rPr lang="hu-HU" altLang="ja-JP" dirty="0" err="1" smtClean="0"/>
              <a:t>amplitude</a:t>
            </a:r>
            <a:r>
              <a:rPr lang="hu-HU" altLang="ja-JP" dirty="0" smtClean="0"/>
              <a:t> </a:t>
            </a:r>
            <a:r>
              <a:rPr lang="hu-HU" altLang="ja-JP" dirty="0" err="1" smtClean="0"/>
              <a:t>modulated</a:t>
            </a:r>
            <a:r>
              <a:rPr lang="hu-HU" altLang="ja-JP" dirty="0" smtClean="0"/>
              <a:t> </a:t>
            </a:r>
            <a:r>
              <a:rPr lang="hu-HU" altLang="ja-JP" dirty="0" err="1" smtClean="0"/>
              <a:t>by</a:t>
            </a:r>
            <a:r>
              <a:rPr lang="hu-HU" altLang="ja-JP" dirty="0" smtClean="0"/>
              <a:t> a </a:t>
            </a:r>
            <a:r>
              <a:rPr lang="hu-HU" altLang="ja-JP" dirty="0" err="1" smtClean="0"/>
              <a:t>low</a:t>
            </a:r>
            <a:r>
              <a:rPr lang="hu-HU" altLang="ja-JP" dirty="0" smtClean="0"/>
              <a:t> </a:t>
            </a:r>
            <a:r>
              <a:rPr lang="hu-HU" altLang="ja-JP" dirty="0" err="1" smtClean="0"/>
              <a:t>frequency</a:t>
            </a:r>
            <a:r>
              <a:rPr lang="hu-HU" altLang="ja-JP" dirty="0" smtClean="0"/>
              <a:t> </a:t>
            </a:r>
            <a:r>
              <a:rPr lang="hu-HU" altLang="ja-JP" dirty="0" err="1" smtClean="0"/>
              <a:t>envelope</a:t>
            </a:r>
            <a:r>
              <a:rPr lang="hu-HU" altLang="ja-JP" dirty="0" smtClean="0"/>
              <a:t> </a:t>
            </a:r>
          </a:p>
          <a:p>
            <a:pPr lvl="2"/>
            <a:r>
              <a:rPr lang="hu-HU" altLang="ja-JP" dirty="0" err="1" smtClean="0"/>
              <a:t>in</a:t>
            </a:r>
            <a:r>
              <a:rPr lang="hu-HU" altLang="ja-JP" dirty="0" smtClean="0"/>
              <a:t> </a:t>
            </a:r>
            <a:r>
              <a:rPr lang="hu-HU" altLang="ja-JP" dirty="0" err="1" smtClean="0"/>
              <a:t>order</a:t>
            </a:r>
            <a:r>
              <a:rPr lang="hu-HU" altLang="ja-JP" dirty="0" smtClean="0"/>
              <a:t> </a:t>
            </a:r>
            <a:r>
              <a:rPr lang="hu-HU" altLang="ja-JP" dirty="0" err="1" smtClean="0"/>
              <a:t>to</a:t>
            </a:r>
            <a:r>
              <a:rPr lang="hu-HU" altLang="ja-JP" dirty="0" smtClean="0"/>
              <a:t> </a:t>
            </a:r>
            <a:r>
              <a:rPr lang="hu-HU" altLang="ja-JP" dirty="0" err="1" smtClean="0"/>
              <a:t>remain</a:t>
            </a:r>
            <a:r>
              <a:rPr lang="hu-HU" altLang="ja-JP" dirty="0" smtClean="0"/>
              <a:t> </a:t>
            </a:r>
            <a:r>
              <a:rPr lang="hu-HU" altLang="ja-JP" dirty="0" err="1" smtClean="0"/>
              <a:t>intelligible</a:t>
            </a:r>
            <a:r>
              <a:rPr lang="hu-HU" altLang="ja-JP" dirty="0" smtClean="0"/>
              <a:t>, </a:t>
            </a:r>
            <a:r>
              <a:rPr lang="hu-HU" altLang="ja-JP" dirty="0" err="1" smtClean="0"/>
              <a:t>this</a:t>
            </a:r>
            <a:r>
              <a:rPr lang="hu-HU" altLang="ja-JP" dirty="0" smtClean="0"/>
              <a:t> </a:t>
            </a:r>
            <a:r>
              <a:rPr lang="hu-HU" altLang="ja-JP" dirty="0" err="1" smtClean="0"/>
              <a:t>modulation</a:t>
            </a:r>
            <a:r>
              <a:rPr lang="hu-HU" altLang="ja-JP" dirty="0" smtClean="0"/>
              <a:t> </a:t>
            </a:r>
            <a:r>
              <a:rPr lang="hu-HU" altLang="ja-JP" dirty="0" err="1" smtClean="0"/>
              <a:t>should</a:t>
            </a:r>
            <a:r>
              <a:rPr lang="hu-HU" altLang="ja-JP" dirty="0" smtClean="0"/>
              <a:t> be </a:t>
            </a:r>
            <a:r>
              <a:rPr lang="hu-HU" altLang="ja-JP" dirty="0" err="1" smtClean="0"/>
              <a:t>retained</a:t>
            </a:r>
            <a:endParaRPr lang="hu-HU" altLang="ja-JP" dirty="0" smtClean="0"/>
          </a:p>
          <a:p>
            <a:pPr lvl="2"/>
            <a:r>
              <a:rPr lang="hu-HU" altLang="ja-JP" dirty="0" err="1" smtClean="0"/>
              <a:t>the</a:t>
            </a:r>
            <a:r>
              <a:rPr lang="hu-HU" altLang="ja-JP" dirty="0" smtClean="0"/>
              <a:t> </a:t>
            </a:r>
            <a:r>
              <a:rPr lang="hu-HU" altLang="ja-JP" dirty="0" err="1" smtClean="0"/>
              <a:t>transmission</a:t>
            </a:r>
            <a:r>
              <a:rPr lang="hu-HU" altLang="ja-JP" dirty="0" smtClean="0"/>
              <a:t> of </a:t>
            </a:r>
            <a:r>
              <a:rPr lang="hu-HU" altLang="ja-JP" dirty="0" err="1" smtClean="0"/>
              <a:t>this</a:t>
            </a:r>
            <a:r>
              <a:rPr lang="hu-HU" altLang="ja-JP" dirty="0" smtClean="0"/>
              <a:t> </a:t>
            </a:r>
            <a:r>
              <a:rPr lang="hu-HU" altLang="ja-JP" dirty="0" err="1" smtClean="0"/>
              <a:t>modulation</a:t>
            </a:r>
            <a:r>
              <a:rPr lang="hu-HU" altLang="ja-JP" dirty="0" smtClean="0"/>
              <a:t> </a:t>
            </a:r>
            <a:r>
              <a:rPr lang="hu-HU" altLang="ja-JP" dirty="0" err="1" smtClean="0"/>
              <a:t>without</a:t>
            </a:r>
            <a:r>
              <a:rPr lang="hu-HU" altLang="ja-JP" dirty="0" smtClean="0"/>
              <a:t> </a:t>
            </a:r>
            <a:r>
              <a:rPr lang="hu-HU" altLang="ja-JP" dirty="0" err="1" smtClean="0"/>
              <a:t>distortion</a:t>
            </a:r>
            <a:r>
              <a:rPr lang="hu-HU" altLang="ja-JP" dirty="0" smtClean="0"/>
              <a:t> is </a:t>
            </a:r>
            <a:r>
              <a:rPr lang="hu-HU" altLang="ja-JP" dirty="0" err="1" smtClean="0"/>
              <a:t>deteriorated</a:t>
            </a:r>
            <a:r>
              <a:rPr lang="hu-HU" altLang="ja-JP" dirty="0" smtClean="0"/>
              <a:t> </a:t>
            </a:r>
            <a:r>
              <a:rPr lang="hu-HU" altLang="ja-JP" dirty="0" err="1" smtClean="0"/>
              <a:t>both</a:t>
            </a:r>
            <a:r>
              <a:rPr lang="hu-HU" altLang="ja-JP" dirty="0" smtClean="0"/>
              <a:t> </a:t>
            </a:r>
            <a:r>
              <a:rPr lang="hu-HU" altLang="ja-JP" dirty="0" err="1" smtClean="0"/>
              <a:t>by</a:t>
            </a:r>
            <a:r>
              <a:rPr lang="hu-HU" altLang="ja-JP" dirty="0" smtClean="0"/>
              <a:t> </a:t>
            </a:r>
            <a:r>
              <a:rPr lang="hu-HU" altLang="ja-JP" dirty="0" err="1" smtClean="0"/>
              <a:t>multiple-path</a:t>
            </a:r>
            <a:r>
              <a:rPr lang="hu-HU" altLang="ja-JP" dirty="0" smtClean="0"/>
              <a:t> </a:t>
            </a:r>
            <a:r>
              <a:rPr lang="hu-HU" altLang="ja-JP" dirty="0" err="1" smtClean="0"/>
              <a:t>transmission</a:t>
            </a:r>
            <a:r>
              <a:rPr lang="hu-HU" altLang="ja-JP" dirty="0" smtClean="0"/>
              <a:t> (</a:t>
            </a:r>
            <a:r>
              <a:rPr lang="hu-HU" altLang="ja-JP" dirty="0" err="1" smtClean="0"/>
              <a:t>reverberation</a:t>
            </a:r>
            <a:r>
              <a:rPr lang="hu-HU" altLang="ja-JP" dirty="0" smtClean="0"/>
              <a:t>) and </a:t>
            </a:r>
            <a:r>
              <a:rPr lang="hu-HU" altLang="ja-JP" dirty="0" err="1" smtClean="0"/>
              <a:t>by</a:t>
            </a:r>
            <a:r>
              <a:rPr lang="hu-HU" altLang="ja-JP" dirty="0" smtClean="0"/>
              <a:t> </a:t>
            </a:r>
            <a:r>
              <a:rPr lang="hu-HU" altLang="ja-JP" dirty="0" err="1" smtClean="0"/>
              <a:t>background</a:t>
            </a:r>
            <a:r>
              <a:rPr lang="hu-HU" altLang="ja-JP" dirty="0" smtClean="0"/>
              <a:t> </a:t>
            </a:r>
            <a:r>
              <a:rPr lang="hu-HU" altLang="ja-JP" dirty="0" err="1" smtClean="0"/>
              <a:t>noise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167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Effect</a:t>
            </a:r>
            <a:r>
              <a:rPr lang="hu-HU" dirty="0" smtClean="0"/>
              <a:t> of </a:t>
            </a:r>
            <a:r>
              <a:rPr lang="hu-HU" dirty="0" err="1" smtClean="0"/>
              <a:t>noise</a:t>
            </a:r>
            <a:r>
              <a:rPr lang="hu-HU" dirty="0" smtClean="0"/>
              <a:t>: </a:t>
            </a:r>
            <a:r>
              <a:rPr lang="hu-HU" dirty="0" err="1" smtClean="0"/>
              <a:t>Articulation</a:t>
            </a:r>
            <a:r>
              <a:rPr lang="hu-HU" dirty="0" smtClean="0"/>
              <a:t> index (</a:t>
            </a:r>
            <a:r>
              <a:rPr lang="hu-HU" dirty="0"/>
              <a:t>AI)</a:t>
            </a:r>
          </a:p>
        </p:txBody>
      </p:sp>
      <p:pic>
        <p:nvPicPr>
          <p:cNvPr id="106500" name="Picture 4" descr="Szentm-Kur_p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 t="2437" r="10992" b="53911"/>
          <a:stretch>
            <a:fillRect/>
          </a:stretch>
        </p:blipFill>
        <p:spPr bwMode="auto">
          <a:xfrm>
            <a:off x="1258888" y="836613"/>
            <a:ext cx="6192837" cy="434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798637" y="5516563"/>
            <a:ext cx="60060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 err="1" smtClean="0">
                <a:solidFill>
                  <a:srgbClr val="FF3300"/>
                </a:solidFill>
              </a:rPr>
              <a:t>Replacement</a:t>
            </a:r>
            <a:r>
              <a:rPr lang="hu-HU" dirty="0" smtClean="0">
                <a:solidFill>
                  <a:srgbClr val="FF3300"/>
                </a:solidFill>
              </a:rPr>
              <a:t> </a:t>
            </a:r>
            <a:r>
              <a:rPr lang="hu-HU" dirty="0" err="1" smtClean="0">
                <a:solidFill>
                  <a:srgbClr val="FF3300"/>
                </a:solidFill>
              </a:rPr>
              <a:t>rule</a:t>
            </a:r>
            <a:r>
              <a:rPr lang="hu-HU" dirty="0" smtClean="0">
                <a:solidFill>
                  <a:srgbClr val="FF3300"/>
                </a:solidFill>
              </a:rPr>
              <a:t> of </a:t>
            </a:r>
            <a:r>
              <a:rPr lang="hu-HU" dirty="0" err="1" smtClean="0">
                <a:solidFill>
                  <a:srgbClr val="FF3300"/>
                </a:solidFill>
              </a:rPr>
              <a:t>thumb</a:t>
            </a:r>
            <a:r>
              <a:rPr lang="hu-HU" dirty="0" smtClean="0">
                <a:solidFill>
                  <a:srgbClr val="FF3300"/>
                </a:solidFill>
              </a:rPr>
              <a:t>: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signal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smtClean="0"/>
              <a:t>ratio </a:t>
            </a:r>
            <a:r>
              <a:rPr lang="hu-HU" dirty="0" err="1" smtClean="0"/>
              <a:t>should</a:t>
            </a:r>
            <a:r>
              <a:rPr lang="hu-HU" dirty="0" smtClean="0"/>
              <a:t> </a:t>
            </a:r>
            <a:r>
              <a:rPr lang="hu-HU" dirty="0" smtClean="0"/>
              <a:t>be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possible</a:t>
            </a:r>
            <a:r>
              <a:rPr lang="hu-HU" dirty="0" smtClean="0"/>
              <a:t>, </a:t>
            </a:r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>
                <a:solidFill>
                  <a:srgbClr val="FF3300"/>
                </a:solidFill>
              </a:rPr>
              <a:t>min. 5-10 dBA</a:t>
            </a:r>
          </a:p>
        </p:txBody>
      </p:sp>
    </p:spTree>
    <p:extLst>
      <p:ext uri="{BB962C8B-B14F-4D97-AF65-F5344CB8AC3E}">
        <p14:creationId xmlns:p14="http://schemas.microsoft.com/office/powerpoint/2010/main" val="34384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/>
              <a:t>Effect</a:t>
            </a:r>
            <a:r>
              <a:rPr lang="hu-HU" sz="2800" dirty="0" smtClean="0"/>
              <a:t> of </a:t>
            </a:r>
            <a:r>
              <a:rPr lang="hu-HU" sz="2800" dirty="0" err="1" smtClean="0"/>
              <a:t>reverberation</a:t>
            </a:r>
            <a:r>
              <a:rPr lang="hu-HU" sz="2800" dirty="0"/>
              <a:t> </a:t>
            </a:r>
            <a:r>
              <a:rPr lang="hu-HU" sz="2800" dirty="0" err="1" smtClean="0"/>
              <a:t>on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intelligibility</a:t>
            </a:r>
            <a:endParaRPr lang="hu-HU" sz="2800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3106738" cy="5218113"/>
          </a:xfrm>
        </p:spPr>
        <p:txBody>
          <a:bodyPr/>
          <a:lstStyle/>
          <a:p>
            <a:r>
              <a:rPr lang="hu-HU" dirty="0" err="1" smtClean="0"/>
              <a:t>Original</a:t>
            </a:r>
            <a:r>
              <a:rPr lang="hu-HU" dirty="0" smtClean="0"/>
              <a:t> </a:t>
            </a:r>
            <a:r>
              <a:rPr lang="hu-HU" dirty="0" err="1" smtClean="0"/>
              <a:t>sound</a:t>
            </a:r>
            <a:r>
              <a:rPr lang="hu-HU" dirty="0" smtClean="0"/>
              <a:t> </a:t>
            </a:r>
            <a:r>
              <a:rPr lang="hu-HU" dirty="0" err="1" smtClean="0"/>
              <a:t>sample</a:t>
            </a:r>
            <a:endParaRPr lang="hu-HU" dirty="0"/>
          </a:p>
          <a:p>
            <a:endParaRPr lang="hu-HU" dirty="0"/>
          </a:p>
          <a:p>
            <a:r>
              <a:rPr lang="hu-HU" dirty="0" err="1" smtClean="0"/>
              <a:t>In-situ</a:t>
            </a:r>
            <a:r>
              <a:rPr lang="hu-HU" dirty="0" smtClean="0"/>
              <a:t> </a:t>
            </a:r>
            <a:r>
              <a:rPr lang="hu-HU" dirty="0" err="1" smtClean="0"/>
              <a:t>recording</a:t>
            </a:r>
            <a:endParaRPr lang="hu-HU" dirty="0"/>
          </a:p>
          <a:p>
            <a:endParaRPr lang="hu-HU" dirty="0"/>
          </a:p>
          <a:p>
            <a:r>
              <a:rPr lang="hu-HU" dirty="0" err="1" smtClean="0"/>
              <a:t>Measured</a:t>
            </a:r>
            <a:r>
              <a:rPr lang="hu-HU" dirty="0" smtClean="0"/>
              <a:t> </a:t>
            </a:r>
            <a:r>
              <a:rPr lang="hu-HU" dirty="0" err="1" smtClean="0"/>
              <a:t>impulse</a:t>
            </a:r>
            <a:r>
              <a:rPr lang="hu-HU" dirty="0" smtClean="0"/>
              <a:t> </a:t>
            </a:r>
            <a:r>
              <a:rPr lang="hu-HU" dirty="0" err="1" smtClean="0"/>
              <a:t>response</a:t>
            </a:r>
            <a:endParaRPr lang="hu-HU" dirty="0"/>
          </a:p>
          <a:p>
            <a:endParaRPr lang="hu-HU" dirty="0"/>
          </a:p>
          <a:p>
            <a:r>
              <a:rPr lang="hu-HU" dirty="0" err="1" smtClean="0"/>
              <a:t>Artificially</a:t>
            </a:r>
            <a:r>
              <a:rPr lang="hu-HU" dirty="0" smtClean="0"/>
              <a:t> </a:t>
            </a:r>
            <a:r>
              <a:rPr lang="hu-HU" dirty="0" err="1" smtClean="0"/>
              <a:t>reverberated</a:t>
            </a:r>
            <a:r>
              <a:rPr lang="hu-HU" dirty="0" smtClean="0"/>
              <a:t> </a:t>
            </a:r>
            <a:r>
              <a:rPr lang="hu-HU" dirty="0" err="1" smtClean="0"/>
              <a:t>sound</a:t>
            </a:r>
            <a:endParaRPr lang="hu-HU" dirty="0"/>
          </a:p>
        </p:txBody>
      </p:sp>
      <p:pic>
        <p:nvPicPr>
          <p:cNvPr id="103428" name="Picture 4" descr="Algyö_mp2_LD0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0" b="19844"/>
          <a:stretch>
            <a:fillRect/>
          </a:stretch>
        </p:blipFill>
        <p:spPr bwMode="auto">
          <a:xfrm>
            <a:off x="3995738" y="954088"/>
            <a:ext cx="4754562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9" name="Picture 5" descr="Algyö_mp2_LD05-mesterség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3" b="19768"/>
          <a:stretch>
            <a:fillRect/>
          </a:stretch>
        </p:blipFill>
        <p:spPr bwMode="auto">
          <a:xfrm>
            <a:off x="3995738" y="3573463"/>
            <a:ext cx="458311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3" name="Algyo_mp2_LD05_text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0050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4" name="ArtImpResp1_full_01_h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99667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5" name="ArtImpResp1_text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17406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6" name="A.wav">
            <a:hlinkClick r:id="" action="ppaction://media"/>
          </p:cNvPr>
          <p:cNvPicPr>
            <a:picLocks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96308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00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98" fill="hold"/>
                                        <p:tgtEl>
                                          <p:spTgt spid="1034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3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999" fill="hold"/>
                                        <p:tgtEl>
                                          <p:spTgt spid="1034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4"/>
                  </p:tgtEl>
                </p:cond>
              </p:nextCondLst>
            </p:seq>
            <p:audio>
              <p:cMediaNode vol="90566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3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998" fill="hold"/>
                                        <p:tgtEl>
                                          <p:spTgt spid="1034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3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9929" fill="hold"/>
                                        <p:tgtEl>
                                          <p:spTgt spid="103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3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Calculation</a:t>
            </a:r>
            <a:r>
              <a:rPr lang="hu-HU" dirty="0" smtClean="0"/>
              <a:t> of STI</a:t>
            </a:r>
            <a:endParaRPr lang="hu-HU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modulációs transzfer függvényen keresztül:</a:t>
            </a:r>
          </a:p>
          <a:p>
            <a:endParaRPr lang="hu-HU"/>
          </a:p>
          <a:p>
            <a:endParaRPr lang="hu-HU"/>
          </a:p>
          <a:p>
            <a:endParaRPr lang="hu-HU"/>
          </a:p>
          <a:p>
            <a:endParaRPr lang="hu-HU"/>
          </a:p>
          <a:p>
            <a:endParaRPr lang="hu-HU"/>
          </a:p>
          <a:p>
            <a:pPr lvl="1"/>
            <a:r>
              <a:rPr lang="hu-HU"/>
              <a:t>mérése régebben kisfrekvenciásan modulált sávkorlátozott zajjal, újabban impulzusválasszal</a:t>
            </a:r>
          </a:p>
          <a:p>
            <a:endParaRPr lang="hu-HU"/>
          </a:p>
          <a:p>
            <a:r>
              <a:rPr lang="hu-HU"/>
              <a:t>ebből látszólagos jel-zaj értéket képezünk:</a:t>
            </a:r>
          </a:p>
          <a:p>
            <a:endParaRPr lang="hu-HU"/>
          </a:p>
          <a:p>
            <a:r>
              <a:rPr lang="hu-HU"/>
              <a:t>majd több lépés után:</a:t>
            </a:r>
          </a:p>
          <a:p>
            <a:endParaRPr lang="hu-HU"/>
          </a:p>
          <a:p>
            <a:endParaRPr lang="hu-HU"/>
          </a:p>
        </p:txBody>
      </p:sp>
      <p:pic>
        <p:nvPicPr>
          <p:cNvPr id="107525" name="Picture 5" descr="append_mtf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57338"/>
            <a:ext cx="6335713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8" name="Picture 8" descr="append_mtf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930650"/>
            <a:ext cx="27352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9" name="Picture 9" descr="append_mtf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772" y="4788608"/>
            <a:ext cx="17811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76" name="Rectangle 56"/>
          <p:cNvSpPr>
            <a:spLocks noChangeArrowheads="1"/>
          </p:cNvSpPr>
          <p:nvPr/>
        </p:nvSpPr>
        <p:spPr bwMode="auto">
          <a:xfrm>
            <a:off x="1258888" y="6172200"/>
            <a:ext cx="749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ja-JP" i="1" dirty="0" err="1">
                <a:latin typeface="Times New Roman" pitchFamily="18" charset="0"/>
              </a:rPr>
              <a:t>w</a:t>
            </a:r>
            <a:r>
              <a:rPr lang="hu-HU" altLang="ja-JP" i="1" baseline="-25000" dirty="0" err="1">
                <a:latin typeface="Times New Roman" pitchFamily="18" charset="0"/>
              </a:rPr>
              <a:t>k</a:t>
            </a:r>
            <a:r>
              <a:rPr lang="hu-HU" altLang="ja-JP" i="1" dirty="0">
                <a:latin typeface="TimesNewRoman" charset="0"/>
              </a:rPr>
              <a:t>	</a:t>
            </a:r>
            <a:r>
              <a:rPr lang="hu-HU" altLang="ja-JP" dirty="0">
                <a:latin typeface="Times New Roman" pitchFamily="18" charset="0"/>
              </a:rPr>
              <a:t>0.13	0.14	0.11	0.12	0.19	0.17	0.14	</a:t>
            </a:r>
          </a:p>
        </p:txBody>
      </p:sp>
    </p:spTree>
    <p:extLst>
      <p:ext uri="{BB962C8B-B14F-4D97-AF65-F5344CB8AC3E}">
        <p14:creationId xmlns:p14="http://schemas.microsoft.com/office/powerpoint/2010/main" val="227148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Evaluation</a:t>
            </a:r>
            <a:r>
              <a:rPr lang="hu-HU" dirty="0" smtClean="0"/>
              <a:t> of STI </a:t>
            </a:r>
            <a:r>
              <a:rPr lang="hu-HU" dirty="0" err="1" smtClean="0"/>
              <a:t>values</a:t>
            </a:r>
            <a:endParaRPr lang="hu-HU" dirty="0"/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755650" y="3860800"/>
            <a:ext cx="64801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 err="1" smtClean="0"/>
              <a:t>Many</a:t>
            </a:r>
            <a:r>
              <a:rPr lang="hu-HU" dirty="0" smtClean="0"/>
              <a:t> </a:t>
            </a:r>
            <a:r>
              <a:rPr lang="hu-HU" dirty="0" err="1" smtClean="0"/>
              <a:t>figures</a:t>
            </a:r>
            <a:r>
              <a:rPr lang="hu-HU" dirty="0" smtClean="0"/>
              <a:t> of </a:t>
            </a:r>
            <a:r>
              <a:rPr lang="hu-HU" dirty="0" err="1" smtClean="0"/>
              <a:t>merit</a:t>
            </a:r>
            <a:r>
              <a:rPr lang="hu-HU" dirty="0" smtClean="0"/>
              <a:t> </a:t>
            </a:r>
            <a:r>
              <a:rPr lang="hu-HU" dirty="0" err="1" smtClean="0"/>
              <a:t>of</a:t>
            </a:r>
            <a:r>
              <a:rPr lang="hu-HU" dirty="0" smtClean="0"/>
              <a:t> </a:t>
            </a:r>
            <a:r>
              <a:rPr lang="hu-HU" dirty="0" err="1" smtClean="0"/>
              <a:t>intelligibility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be </a:t>
            </a:r>
            <a:r>
              <a:rPr lang="hu-HU" dirty="0" err="1" smtClean="0"/>
              <a:t>compared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b="1" dirty="0" smtClean="0">
                <a:solidFill>
                  <a:srgbClr val="FF0000"/>
                </a:solidFill>
              </a:rPr>
              <a:t>CIS</a:t>
            </a:r>
            <a:r>
              <a:rPr lang="hu-HU" dirty="0" smtClean="0"/>
              <a:t> (</a:t>
            </a:r>
            <a:r>
              <a:rPr lang="hu-HU" dirty="0" err="1">
                <a:solidFill>
                  <a:srgbClr val="FF3300"/>
                </a:solidFill>
              </a:rPr>
              <a:t>Combined</a:t>
            </a:r>
            <a:r>
              <a:rPr lang="hu-HU" dirty="0">
                <a:solidFill>
                  <a:srgbClr val="FF3300"/>
                </a:solidFill>
              </a:rPr>
              <a:t> </a:t>
            </a:r>
            <a:r>
              <a:rPr lang="hu-HU" dirty="0" err="1">
                <a:solidFill>
                  <a:srgbClr val="FF3300"/>
                </a:solidFill>
              </a:rPr>
              <a:t>Intelligibility</a:t>
            </a:r>
            <a:r>
              <a:rPr lang="hu-HU" dirty="0">
                <a:solidFill>
                  <a:srgbClr val="FF3300"/>
                </a:solidFill>
              </a:rPr>
              <a:t> </a:t>
            </a:r>
            <a:r>
              <a:rPr lang="hu-HU" dirty="0" err="1">
                <a:solidFill>
                  <a:srgbClr val="FF3300"/>
                </a:solidFill>
              </a:rPr>
              <a:t>Scale</a:t>
            </a:r>
            <a:r>
              <a:rPr lang="hu-HU" dirty="0"/>
              <a:t>) </a:t>
            </a:r>
            <a:r>
              <a:rPr lang="hu-HU" dirty="0" err="1" smtClean="0"/>
              <a:t>value</a:t>
            </a:r>
            <a:r>
              <a:rPr lang="hu-HU" dirty="0" smtClean="0"/>
              <a:t>:</a:t>
            </a:r>
            <a:endParaRPr lang="hu-HU" dirty="0"/>
          </a:p>
          <a:p>
            <a:pPr>
              <a:spcBef>
                <a:spcPct val="50000"/>
              </a:spcBef>
            </a:pPr>
            <a:endParaRPr lang="hu-HU" dirty="0"/>
          </a:p>
          <a:p>
            <a:pPr algn="ctr">
              <a:spcBef>
                <a:spcPct val="50000"/>
              </a:spcBef>
            </a:pPr>
            <a:r>
              <a:rPr lang="hu-HU" altLang="ja-JP" dirty="0"/>
              <a:t>CIS = 1 + lg (STI). </a:t>
            </a: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330614"/>
            <a:ext cx="39147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5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Characteristics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STI</a:t>
            </a:r>
            <a:endParaRPr lang="hu-HU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depends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endParaRPr lang="hu-HU" dirty="0"/>
          </a:p>
          <a:p>
            <a:pPr lvl="1"/>
            <a:r>
              <a:rPr lang="hu-HU" dirty="0" err="1" smtClean="0"/>
              <a:t>signal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noise</a:t>
            </a:r>
            <a:r>
              <a:rPr lang="hu-HU" dirty="0" smtClean="0"/>
              <a:t> ratio</a:t>
            </a:r>
            <a:endParaRPr lang="hu-HU" dirty="0"/>
          </a:p>
          <a:p>
            <a:pPr lvl="1"/>
            <a:r>
              <a:rPr lang="hu-HU" dirty="0" err="1" smtClean="0"/>
              <a:t>reverberation</a:t>
            </a:r>
            <a:endParaRPr lang="hu-HU" dirty="0"/>
          </a:p>
          <a:p>
            <a:pPr lvl="1"/>
            <a:r>
              <a:rPr lang="hu-HU" dirty="0" err="1" smtClean="0"/>
              <a:t>bandwidth</a:t>
            </a:r>
            <a:endParaRPr lang="hu-HU" dirty="0"/>
          </a:p>
          <a:p>
            <a:pPr lvl="1"/>
            <a:r>
              <a:rPr lang="hu-HU" dirty="0" err="1" smtClean="0"/>
              <a:t>nonlinear</a:t>
            </a:r>
            <a:r>
              <a:rPr lang="hu-HU" dirty="0" smtClean="0"/>
              <a:t> </a:t>
            </a:r>
            <a:r>
              <a:rPr lang="hu-HU" dirty="0" err="1" smtClean="0"/>
              <a:t>distortions</a:t>
            </a:r>
            <a:endParaRPr lang="hu-HU" dirty="0"/>
          </a:p>
          <a:p>
            <a:pPr lvl="1"/>
            <a:r>
              <a:rPr lang="hu-HU" dirty="0" smtClean="0"/>
              <a:t>etc.</a:t>
            </a:r>
            <a:endParaRPr lang="hu-HU" dirty="0"/>
          </a:p>
          <a:p>
            <a:endParaRPr lang="hu-HU" dirty="0"/>
          </a:p>
        </p:txBody>
      </p:sp>
      <p:pic>
        <p:nvPicPr>
          <p:cNvPr id="104524" name="Picture 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3733800"/>
            <a:ext cx="6985000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18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/>
              <a:t>Relationship</a:t>
            </a:r>
            <a:r>
              <a:rPr lang="hu-HU" sz="2800" dirty="0" smtClean="0"/>
              <a:t> of </a:t>
            </a:r>
            <a:r>
              <a:rPr lang="hu-HU" sz="2800" dirty="0" err="1" smtClean="0"/>
              <a:t>measurable</a:t>
            </a:r>
            <a:r>
              <a:rPr lang="hu-HU" sz="2800" dirty="0" smtClean="0"/>
              <a:t> SI </a:t>
            </a:r>
            <a:r>
              <a:rPr lang="hu-HU" sz="2800" dirty="0" err="1" smtClean="0"/>
              <a:t>descriptors</a:t>
            </a:r>
            <a:endParaRPr lang="hu-HU" sz="2800" dirty="0"/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2" y="923219"/>
            <a:ext cx="4541837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6877050" y="4581525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CIS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2411413" y="83661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42144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Suggested</a:t>
            </a:r>
            <a:r>
              <a:rPr lang="hu-HU" dirty="0" smtClean="0"/>
              <a:t> </a:t>
            </a:r>
            <a:r>
              <a:rPr lang="hu-HU" dirty="0" err="1" smtClean="0"/>
              <a:t>literature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sz="2000" dirty="0" smtClean="0"/>
          </a:p>
          <a:p>
            <a:endParaRPr lang="hu-HU" sz="2000" dirty="0"/>
          </a:p>
          <a:p>
            <a:endParaRPr lang="hu-HU" sz="2000" dirty="0" smtClean="0"/>
          </a:p>
          <a:p>
            <a:endParaRPr lang="hu-HU" sz="2000" dirty="0"/>
          </a:p>
          <a:p>
            <a:r>
              <a:rPr lang="hu-HU" sz="2000" dirty="0" smtClean="0"/>
              <a:t>E. Keller (</a:t>
            </a:r>
            <a:r>
              <a:rPr lang="hu-HU" sz="2000" dirty="0" err="1" smtClean="0"/>
              <a:t>Ed</a:t>
            </a:r>
            <a:r>
              <a:rPr lang="hu-HU" sz="2000" dirty="0" smtClean="0"/>
              <a:t>.), </a:t>
            </a:r>
            <a:r>
              <a:rPr lang="hu-HU" sz="2000" b="1" dirty="0" smtClean="0"/>
              <a:t>Fundamentals of </a:t>
            </a:r>
            <a:r>
              <a:rPr lang="hu-HU" sz="2000" b="1" dirty="0" err="1" smtClean="0"/>
              <a:t>speech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synthesis</a:t>
            </a:r>
            <a:r>
              <a:rPr lang="hu-HU" sz="2000" b="1" dirty="0" smtClean="0"/>
              <a:t> and </a:t>
            </a:r>
            <a:r>
              <a:rPr lang="hu-HU" sz="2000" b="1" dirty="0" err="1" smtClean="0"/>
              <a:t>speech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recognition</a:t>
            </a:r>
            <a:r>
              <a:rPr lang="hu-HU" sz="2000" b="1" dirty="0" smtClean="0"/>
              <a:t>.</a:t>
            </a:r>
            <a:r>
              <a:rPr lang="hu-HU" sz="2000" dirty="0" smtClean="0"/>
              <a:t> Basic </a:t>
            </a:r>
            <a:r>
              <a:rPr lang="hu-HU" sz="2000" dirty="0" err="1" smtClean="0"/>
              <a:t>concepts</a:t>
            </a:r>
            <a:r>
              <a:rPr lang="hu-HU" sz="2000" dirty="0" smtClean="0"/>
              <a:t>, </a:t>
            </a:r>
            <a:r>
              <a:rPr lang="hu-HU" sz="2000" dirty="0" err="1" smtClean="0"/>
              <a:t>state-of-the-art</a:t>
            </a:r>
            <a:r>
              <a:rPr lang="hu-HU" sz="2000" dirty="0" smtClean="0"/>
              <a:t> and </a:t>
            </a:r>
            <a:r>
              <a:rPr lang="hu-HU" sz="2000" dirty="0" err="1"/>
              <a:t>f</a:t>
            </a:r>
            <a:r>
              <a:rPr lang="hu-HU" sz="2000" dirty="0" err="1" smtClean="0"/>
              <a:t>urure</a:t>
            </a:r>
            <a:r>
              <a:rPr lang="hu-HU" sz="2000" dirty="0" smtClean="0"/>
              <a:t> </a:t>
            </a:r>
            <a:r>
              <a:rPr lang="hu-HU" sz="2000" dirty="0" err="1" smtClean="0"/>
              <a:t>challenges</a:t>
            </a:r>
            <a:r>
              <a:rPr lang="hu-HU" sz="2000" dirty="0" smtClean="0"/>
              <a:t>.</a:t>
            </a:r>
            <a:br>
              <a:rPr lang="hu-HU" sz="2000" dirty="0" smtClean="0"/>
            </a:br>
            <a:r>
              <a:rPr lang="hu-HU" sz="2000" dirty="0" smtClean="0"/>
              <a:t>John </a:t>
            </a:r>
            <a:r>
              <a:rPr lang="hu-HU" sz="2000" dirty="0" err="1" smtClean="0"/>
              <a:t>Wiley</a:t>
            </a:r>
            <a:r>
              <a:rPr lang="hu-HU" sz="2000" dirty="0" smtClean="0"/>
              <a:t>, 1994.</a:t>
            </a:r>
          </a:p>
          <a:p>
            <a:endParaRPr lang="hu-HU" sz="2000" dirty="0"/>
          </a:p>
          <a:p>
            <a:r>
              <a:rPr lang="hu-HU" sz="2000" dirty="0" smtClean="0"/>
              <a:t>P. </a:t>
            </a:r>
            <a:r>
              <a:rPr lang="hu-HU" sz="2000" dirty="0" err="1"/>
              <a:t>Ladefoged</a:t>
            </a:r>
            <a:r>
              <a:rPr lang="hu-HU" sz="2000" dirty="0"/>
              <a:t> &amp; </a:t>
            </a:r>
            <a:r>
              <a:rPr lang="hu-HU" sz="2000" dirty="0" smtClean="0"/>
              <a:t>I. </a:t>
            </a:r>
            <a:r>
              <a:rPr lang="hu-HU" sz="2000" dirty="0" err="1" smtClean="0"/>
              <a:t>Maddieson</a:t>
            </a:r>
            <a:r>
              <a:rPr lang="hu-HU" sz="2000" dirty="0" smtClean="0"/>
              <a:t>: </a:t>
            </a:r>
            <a:r>
              <a:rPr lang="hu-HU" sz="2000" b="1" dirty="0" smtClean="0"/>
              <a:t>The </a:t>
            </a:r>
            <a:r>
              <a:rPr lang="hu-HU" sz="2000" b="1" dirty="0" err="1" smtClean="0"/>
              <a:t>sounds</a:t>
            </a:r>
            <a:r>
              <a:rPr lang="hu-HU" sz="2000" b="1" dirty="0" smtClean="0"/>
              <a:t> of </a:t>
            </a:r>
            <a:r>
              <a:rPr lang="hu-HU" sz="2000" b="1" dirty="0" err="1" smtClean="0"/>
              <a:t>the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world</a:t>
            </a:r>
            <a:r>
              <a:rPr lang="hu-HU" sz="2000" b="1" dirty="0" smtClean="0"/>
              <a:t>’s </a:t>
            </a:r>
            <a:r>
              <a:rPr lang="hu-HU" sz="2000" b="1" dirty="0" err="1" smtClean="0"/>
              <a:t>languages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err="1"/>
              <a:t>Blackwell</a:t>
            </a:r>
            <a:r>
              <a:rPr lang="hu-HU" sz="2000" dirty="0"/>
              <a:t> </a:t>
            </a:r>
            <a:r>
              <a:rPr lang="hu-HU" sz="2000" dirty="0" err="1"/>
              <a:t>Publishers</a:t>
            </a:r>
            <a:r>
              <a:rPr lang="hu-HU" sz="2000" dirty="0"/>
              <a:t>, 1985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878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natural</a:t>
            </a:r>
            <a:r>
              <a:rPr lang="hu-HU" dirty="0" smtClean="0"/>
              <a:t> </a:t>
            </a:r>
            <a:r>
              <a:rPr lang="hu-HU" dirty="0" err="1" smtClean="0"/>
              <a:t>chain</a:t>
            </a:r>
            <a:r>
              <a:rPr lang="hu-HU" dirty="0" smtClean="0"/>
              <a:t> of </a:t>
            </a:r>
            <a:r>
              <a:rPr lang="hu-HU" dirty="0" err="1" smtClean="0"/>
              <a:t>speech</a:t>
            </a:r>
            <a:endParaRPr lang="hu-HU" dirty="0"/>
          </a:p>
        </p:txBody>
      </p:sp>
      <p:pic>
        <p:nvPicPr>
          <p:cNvPr id="64516" name="Picture 4" descr="beolvasá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1"/>
          <a:stretch>
            <a:fillRect/>
          </a:stretch>
        </p:blipFill>
        <p:spPr bwMode="auto">
          <a:xfrm>
            <a:off x="250825" y="2060575"/>
            <a:ext cx="8337550" cy="36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533" name="Group 21"/>
          <p:cNvGrpSpPr>
            <a:grpSpLocks/>
          </p:cNvGrpSpPr>
          <p:nvPr/>
        </p:nvGrpSpPr>
        <p:grpSpPr bwMode="auto">
          <a:xfrm>
            <a:off x="539750" y="5726756"/>
            <a:ext cx="7993063" cy="647701"/>
            <a:chOff x="340" y="3521"/>
            <a:chExt cx="5035" cy="408"/>
          </a:xfrm>
        </p:grpSpPr>
        <p:grpSp>
          <p:nvGrpSpPr>
            <p:cNvPr id="64520" name="Group 8"/>
            <p:cNvGrpSpPr>
              <a:grpSpLocks/>
            </p:cNvGrpSpPr>
            <p:nvPr/>
          </p:nvGrpSpPr>
          <p:grpSpPr bwMode="auto">
            <a:xfrm>
              <a:off x="340" y="3521"/>
              <a:ext cx="1044" cy="231"/>
              <a:chOff x="476" y="3521"/>
              <a:chExt cx="1044" cy="231"/>
            </a:xfrm>
          </p:grpSpPr>
          <p:sp>
            <p:nvSpPr>
              <p:cNvPr id="64517" name="Line 5"/>
              <p:cNvSpPr>
                <a:spLocks noChangeShapeType="1"/>
              </p:cNvSpPr>
              <p:nvPr/>
            </p:nvSpPr>
            <p:spPr bwMode="auto">
              <a:xfrm>
                <a:off x="476" y="3748"/>
                <a:ext cx="998" cy="0"/>
              </a:xfrm>
              <a:prstGeom prst="line">
                <a:avLst/>
              </a:prstGeom>
              <a:noFill/>
              <a:ln w="28575">
                <a:solidFill>
                  <a:srgbClr val="0099CC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19" name="Text Box 7"/>
              <p:cNvSpPr txBox="1">
                <a:spLocks noChangeArrowheads="1"/>
              </p:cNvSpPr>
              <p:nvPr/>
            </p:nvSpPr>
            <p:spPr bwMode="auto">
              <a:xfrm>
                <a:off x="612" y="3521"/>
                <a:ext cx="9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 dirty="0" err="1" smtClean="0">
                    <a:solidFill>
                      <a:srgbClr val="0099CC"/>
                    </a:solidFill>
                  </a:rPr>
                  <a:t>Brain</a:t>
                </a:r>
                <a:r>
                  <a:rPr lang="hu-HU" dirty="0" smtClean="0">
                    <a:solidFill>
                      <a:srgbClr val="0099CC"/>
                    </a:solidFill>
                  </a:rPr>
                  <a:t> </a:t>
                </a:r>
                <a:r>
                  <a:rPr lang="hu-HU" dirty="0" err="1" smtClean="0">
                    <a:solidFill>
                      <a:srgbClr val="0099CC"/>
                    </a:solidFill>
                  </a:rPr>
                  <a:t>level</a:t>
                </a:r>
                <a:endParaRPr lang="hu-HU" dirty="0">
                  <a:solidFill>
                    <a:srgbClr val="0099CC"/>
                  </a:solidFill>
                </a:endParaRPr>
              </a:p>
            </p:txBody>
          </p:sp>
        </p:grpSp>
        <p:grpSp>
          <p:nvGrpSpPr>
            <p:cNvPr id="64521" name="Group 9"/>
            <p:cNvGrpSpPr>
              <a:grpSpLocks/>
            </p:cNvGrpSpPr>
            <p:nvPr/>
          </p:nvGrpSpPr>
          <p:grpSpPr bwMode="auto">
            <a:xfrm>
              <a:off x="4331" y="3521"/>
              <a:ext cx="1044" cy="231"/>
              <a:chOff x="476" y="3521"/>
              <a:chExt cx="1044" cy="231"/>
            </a:xfrm>
          </p:grpSpPr>
          <p:sp>
            <p:nvSpPr>
              <p:cNvPr id="64522" name="Line 10"/>
              <p:cNvSpPr>
                <a:spLocks noChangeShapeType="1"/>
              </p:cNvSpPr>
              <p:nvPr/>
            </p:nvSpPr>
            <p:spPr bwMode="auto">
              <a:xfrm>
                <a:off x="476" y="3748"/>
                <a:ext cx="998" cy="0"/>
              </a:xfrm>
              <a:prstGeom prst="line">
                <a:avLst/>
              </a:prstGeom>
              <a:noFill/>
              <a:ln w="28575">
                <a:solidFill>
                  <a:srgbClr val="0099CC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23" name="Text Box 11"/>
              <p:cNvSpPr txBox="1">
                <a:spLocks noChangeArrowheads="1"/>
              </p:cNvSpPr>
              <p:nvPr/>
            </p:nvSpPr>
            <p:spPr bwMode="auto">
              <a:xfrm>
                <a:off x="612" y="3521"/>
                <a:ext cx="9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 dirty="0" err="1" smtClean="0">
                    <a:solidFill>
                      <a:srgbClr val="0099CC"/>
                    </a:solidFill>
                  </a:rPr>
                  <a:t>Brain</a:t>
                </a:r>
                <a:r>
                  <a:rPr lang="hu-HU" dirty="0" smtClean="0">
                    <a:solidFill>
                      <a:srgbClr val="0099CC"/>
                    </a:solidFill>
                  </a:rPr>
                  <a:t> </a:t>
                </a:r>
                <a:r>
                  <a:rPr lang="hu-HU" dirty="0" err="1" smtClean="0">
                    <a:solidFill>
                      <a:srgbClr val="0099CC"/>
                    </a:solidFill>
                  </a:rPr>
                  <a:t>level</a:t>
                </a:r>
                <a:endParaRPr lang="hu-HU" dirty="0">
                  <a:solidFill>
                    <a:srgbClr val="0099CC"/>
                  </a:solidFill>
                </a:endParaRPr>
              </a:p>
            </p:txBody>
          </p:sp>
        </p:grpSp>
        <p:grpSp>
          <p:nvGrpSpPr>
            <p:cNvPr id="64524" name="Group 12"/>
            <p:cNvGrpSpPr>
              <a:grpSpLocks/>
            </p:cNvGrpSpPr>
            <p:nvPr/>
          </p:nvGrpSpPr>
          <p:grpSpPr bwMode="auto">
            <a:xfrm>
              <a:off x="1383" y="3521"/>
              <a:ext cx="1044" cy="407"/>
              <a:chOff x="476" y="3521"/>
              <a:chExt cx="1044" cy="407"/>
            </a:xfrm>
          </p:grpSpPr>
          <p:sp>
            <p:nvSpPr>
              <p:cNvPr id="64525" name="Line 13"/>
              <p:cNvSpPr>
                <a:spLocks noChangeShapeType="1"/>
              </p:cNvSpPr>
              <p:nvPr/>
            </p:nvSpPr>
            <p:spPr bwMode="auto">
              <a:xfrm>
                <a:off x="476" y="3748"/>
                <a:ext cx="998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26" name="Text Box 14"/>
              <p:cNvSpPr txBox="1">
                <a:spLocks noChangeArrowheads="1"/>
              </p:cNvSpPr>
              <p:nvPr/>
            </p:nvSpPr>
            <p:spPr bwMode="auto">
              <a:xfrm>
                <a:off x="612" y="3521"/>
                <a:ext cx="90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CC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 dirty="0" err="1" smtClean="0">
                    <a:solidFill>
                      <a:srgbClr val="00CC00"/>
                    </a:solidFill>
                  </a:rPr>
                  <a:t>Organic</a:t>
                </a:r>
                <a:r>
                  <a:rPr lang="hu-HU" dirty="0" smtClean="0">
                    <a:solidFill>
                      <a:srgbClr val="00CC00"/>
                    </a:solidFill>
                  </a:rPr>
                  <a:t> </a:t>
                </a:r>
                <a:r>
                  <a:rPr lang="hu-HU" dirty="0" err="1" smtClean="0">
                    <a:solidFill>
                      <a:srgbClr val="00CC00"/>
                    </a:solidFill>
                  </a:rPr>
                  <a:t>level</a:t>
                </a:r>
                <a:endParaRPr lang="hu-HU" dirty="0">
                  <a:solidFill>
                    <a:srgbClr val="00CC00"/>
                  </a:solidFill>
                </a:endParaRPr>
              </a:p>
            </p:txBody>
          </p:sp>
        </p:grpSp>
        <p:grpSp>
          <p:nvGrpSpPr>
            <p:cNvPr id="64527" name="Group 15"/>
            <p:cNvGrpSpPr>
              <a:grpSpLocks/>
            </p:cNvGrpSpPr>
            <p:nvPr/>
          </p:nvGrpSpPr>
          <p:grpSpPr bwMode="auto">
            <a:xfrm>
              <a:off x="3288" y="3521"/>
              <a:ext cx="1044" cy="407"/>
              <a:chOff x="476" y="3521"/>
              <a:chExt cx="1044" cy="407"/>
            </a:xfrm>
          </p:grpSpPr>
          <p:sp>
            <p:nvSpPr>
              <p:cNvPr id="64528" name="Line 16"/>
              <p:cNvSpPr>
                <a:spLocks noChangeShapeType="1"/>
              </p:cNvSpPr>
              <p:nvPr/>
            </p:nvSpPr>
            <p:spPr bwMode="auto">
              <a:xfrm>
                <a:off x="476" y="3748"/>
                <a:ext cx="998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29" name="Text Box 17"/>
              <p:cNvSpPr txBox="1">
                <a:spLocks noChangeArrowheads="1"/>
              </p:cNvSpPr>
              <p:nvPr/>
            </p:nvSpPr>
            <p:spPr bwMode="auto">
              <a:xfrm>
                <a:off x="612" y="3521"/>
                <a:ext cx="90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CC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 dirty="0" err="1" smtClean="0">
                    <a:solidFill>
                      <a:srgbClr val="00CC00"/>
                    </a:solidFill>
                  </a:rPr>
                  <a:t>Organic</a:t>
                </a:r>
                <a:r>
                  <a:rPr lang="hu-HU" dirty="0" smtClean="0">
                    <a:solidFill>
                      <a:srgbClr val="00CC00"/>
                    </a:solidFill>
                  </a:rPr>
                  <a:t> </a:t>
                </a:r>
                <a:r>
                  <a:rPr lang="hu-HU" dirty="0" err="1" smtClean="0">
                    <a:solidFill>
                      <a:srgbClr val="00CC00"/>
                    </a:solidFill>
                  </a:rPr>
                  <a:t>level</a:t>
                </a:r>
                <a:endParaRPr lang="hu-HU" dirty="0">
                  <a:solidFill>
                    <a:srgbClr val="00CC00"/>
                  </a:solidFill>
                </a:endParaRPr>
              </a:p>
            </p:txBody>
          </p:sp>
        </p:grpSp>
        <p:grpSp>
          <p:nvGrpSpPr>
            <p:cNvPr id="64530" name="Group 18"/>
            <p:cNvGrpSpPr>
              <a:grpSpLocks/>
            </p:cNvGrpSpPr>
            <p:nvPr/>
          </p:nvGrpSpPr>
          <p:grpSpPr bwMode="auto">
            <a:xfrm>
              <a:off x="2426" y="3522"/>
              <a:ext cx="862" cy="407"/>
              <a:chOff x="476" y="3521"/>
              <a:chExt cx="1167" cy="414"/>
            </a:xfrm>
          </p:grpSpPr>
          <p:sp>
            <p:nvSpPr>
              <p:cNvPr id="64531" name="Line 19"/>
              <p:cNvSpPr>
                <a:spLocks noChangeShapeType="1"/>
              </p:cNvSpPr>
              <p:nvPr/>
            </p:nvSpPr>
            <p:spPr bwMode="auto">
              <a:xfrm>
                <a:off x="476" y="3748"/>
                <a:ext cx="998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32" name="Text Box 20"/>
              <p:cNvSpPr txBox="1">
                <a:spLocks noChangeArrowheads="1"/>
              </p:cNvSpPr>
              <p:nvPr/>
            </p:nvSpPr>
            <p:spPr bwMode="auto">
              <a:xfrm>
                <a:off x="477" y="3521"/>
                <a:ext cx="1166" cy="4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CC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hu-HU" dirty="0" err="1" smtClean="0">
                    <a:solidFill>
                      <a:srgbClr val="FF3300"/>
                    </a:solidFill>
                  </a:rPr>
                  <a:t>Acoustical</a:t>
                </a:r>
                <a:r>
                  <a:rPr lang="hu-HU" dirty="0" smtClean="0">
                    <a:solidFill>
                      <a:srgbClr val="FF3300"/>
                    </a:solidFill>
                  </a:rPr>
                  <a:t> </a:t>
                </a:r>
                <a:r>
                  <a:rPr lang="hu-HU" dirty="0" err="1" smtClean="0">
                    <a:solidFill>
                      <a:srgbClr val="FF3300"/>
                    </a:solidFill>
                  </a:rPr>
                  <a:t>level</a:t>
                </a:r>
                <a:endParaRPr lang="hu-HU" dirty="0">
                  <a:solidFill>
                    <a:srgbClr val="FF3300"/>
                  </a:solidFill>
                </a:endParaRPr>
              </a:p>
            </p:txBody>
          </p:sp>
        </p:grpSp>
      </p:grpSp>
      <p:sp>
        <p:nvSpPr>
          <p:cNvPr id="64534" name="Oval 22"/>
          <p:cNvSpPr>
            <a:spLocks noChangeArrowheads="1"/>
          </p:cNvSpPr>
          <p:nvPr/>
        </p:nvSpPr>
        <p:spPr bwMode="auto">
          <a:xfrm>
            <a:off x="1116013" y="1628775"/>
            <a:ext cx="3241675" cy="4032250"/>
          </a:xfrm>
          <a:prstGeom prst="ellipse">
            <a:avLst/>
          </a:prstGeom>
          <a:noFill/>
          <a:ln w="38100">
            <a:solidFill>
              <a:srgbClr val="FF66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FF6699"/>
              </a:solidFill>
            </a:endParaRPr>
          </a:p>
        </p:txBody>
      </p:sp>
      <p:sp>
        <p:nvSpPr>
          <p:cNvPr id="64535" name="Oval 23"/>
          <p:cNvSpPr>
            <a:spLocks noChangeArrowheads="1"/>
          </p:cNvSpPr>
          <p:nvPr/>
        </p:nvSpPr>
        <p:spPr bwMode="auto">
          <a:xfrm>
            <a:off x="4716463" y="1412875"/>
            <a:ext cx="3241675" cy="4032250"/>
          </a:xfrm>
          <a:prstGeom prst="ellips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FF6699"/>
              </a:solidFill>
            </a:endParaRPr>
          </a:p>
        </p:txBody>
      </p:sp>
      <p:sp>
        <p:nvSpPr>
          <p:cNvPr id="64536" name="Oval 24"/>
          <p:cNvSpPr>
            <a:spLocks noChangeArrowheads="1"/>
          </p:cNvSpPr>
          <p:nvPr/>
        </p:nvSpPr>
        <p:spPr bwMode="auto">
          <a:xfrm>
            <a:off x="3276600" y="2276475"/>
            <a:ext cx="2414588" cy="273685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FFFF0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369060" y="3261359"/>
            <a:ext cx="70929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brain</a:t>
            </a:r>
            <a:endParaRPr lang="hu-HU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2673508" y="4661951"/>
            <a:ext cx="9142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 smtClean="0">
                <a:solidFill>
                  <a:srgbClr val="00B050"/>
                </a:solidFill>
              </a:rPr>
              <a:t>speaking</a:t>
            </a:r>
            <a:r>
              <a:rPr lang="hu-HU" sz="1400" dirty="0" smtClean="0">
                <a:solidFill>
                  <a:srgbClr val="00B050"/>
                </a:solidFill>
              </a:rPr>
              <a:t> </a:t>
            </a:r>
            <a:r>
              <a:rPr lang="hu-HU" sz="1400" dirty="0" err="1" smtClean="0">
                <a:solidFill>
                  <a:srgbClr val="00B050"/>
                </a:solidFill>
              </a:rPr>
              <a:t>organ</a:t>
            </a:r>
            <a:endParaRPr lang="hu-HU" sz="1400" dirty="0">
              <a:solidFill>
                <a:srgbClr val="00B050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6877050" y="3121223"/>
            <a:ext cx="70929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brain</a:t>
            </a:r>
            <a:endParaRPr lang="hu-HU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2568575" y="2312284"/>
            <a:ext cx="10191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 smtClean="0">
                <a:solidFill>
                  <a:srgbClr val="00B050"/>
                </a:solidFill>
              </a:rPr>
              <a:t>hearing</a:t>
            </a:r>
            <a:r>
              <a:rPr lang="hu-HU" sz="1400" dirty="0" smtClean="0">
                <a:solidFill>
                  <a:srgbClr val="00B050"/>
                </a:solidFill>
              </a:rPr>
              <a:t> </a:t>
            </a:r>
            <a:r>
              <a:rPr lang="hu-HU" sz="1400" dirty="0" err="1" smtClean="0">
                <a:solidFill>
                  <a:srgbClr val="00B050"/>
                </a:solidFill>
              </a:rPr>
              <a:t>organ</a:t>
            </a:r>
            <a:endParaRPr lang="hu-HU" sz="1400" dirty="0">
              <a:solidFill>
                <a:srgbClr val="00B05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5352618" y="2245714"/>
            <a:ext cx="94773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 smtClean="0">
                <a:solidFill>
                  <a:srgbClr val="00B050"/>
                </a:solidFill>
              </a:rPr>
              <a:t>hearing</a:t>
            </a:r>
            <a:r>
              <a:rPr lang="hu-HU" sz="1400" dirty="0" smtClean="0">
                <a:solidFill>
                  <a:srgbClr val="00B050"/>
                </a:solidFill>
              </a:rPr>
              <a:t> </a:t>
            </a:r>
            <a:r>
              <a:rPr lang="hu-HU" sz="1400" dirty="0" err="1" smtClean="0">
                <a:solidFill>
                  <a:srgbClr val="00B050"/>
                </a:solidFill>
              </a:rPr>
              <a:t>organ</a:t>
            </a:r>
            <a:endParaRPr lang="hu-HU" sz="1400" dirty="0">
              <a:solidFill>
                <a:srgbClr val="00B050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5435600" y="4551251"/>
            <a:ext cx="9017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 smtClean="0">
                <a:solidFill>
                  <a:srgbClr val="00B050"/>
                </a:solidFill>
              </a:rPr>
              <a:t>speaking</a:t>
            </a:r>
            <a:r>
              <a:rPr lang="hu-HU" sz="1400" dirty="0" smtClean="0">
                <a:solidFill>
                  <a:srgbClr val="00B050"/>
                </a:solidFill>
              </a:rPr>
              <a:t> </a:t>
            </a:r>
            <a:r>
              <a:rPr lang="hu-HU" sz="1400" dirty="0" err="1" smtClean="0">
                <a:solidFill>
                  <a:srgbClr val="00B050"/>
                </a:solidFill>
              </a:rPr>
              <a:t>organ</a:t>
            </a:r>
            <a:endParaRPr lang="hu-HU" sz="1400" dirty="0" smtClean="0">
              <a:solidFill>
                <a:srgbClr val="00B050"/>
              </a:solidFill>
            </a:endParaRPr>
          </a:p>
          <a:p>
            <a:pPr algn="ctr"/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12815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 animBg="1"/>
      <p:bldP spid="64535" grpId="0" animBg="1"/>
      <p:bldP spid="645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structure</a:t>
            </a:r>
            <a:r>
              <a:rPr lang="hu-HU" dirty="0" smtClean="0"/>
              <a:t> of </a:t>
            </a:r>
            <a:r>
              <a:rPr lang="hu-HU" dirty="0" err="1" smtClean="0"/>
              <a:t>speech</a:t>
            </a:r>
            <a:endParaRPr lang="hu-HU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3394075" cy="4033837"/>
          </a:xfrm>
        </p:spPr>
        <p:txBody>
          <a:bodyPr>
            <a:normAutofit lnSpcReduction="10000"/>
          </a:bodyPr>
          <a:lstStyle/>
          <a:p>
            <a:r>
              <a:rPr lang="hu-HU" dirty="0" err="1" smtClean="0"/>
              <a:t>Sentence</a:t>
            </a:r>
            <a:r>
              <a:rPr lang="hu-HU" dirty="0" smtClean="0"/>
              <a:t> &gt; </a:t>
            </a:r>
            <a:r>
              <a:rPr lang="hu-HU" dirty="0" err="1" smtClean="0"/>
              <a:t>word</a:t>
            </a:r>
            <a:r>
              <a:rPr lang="hu-HU" dirty="0" smtClean="0"/>
              <a:t> &gt; </a:t>
            </a:r>
            <a:r>
              <a:rPr lang="hu-HU" dirty="0" err="1" smtClean="0"/>
              <a:t>syllable</a:t>
            </a:r>
            <a:r>
              <a:rPr lang="hu-HU" dirty="0" smtClean="0"/>
              <a:t> &gt; </a:t>
            </a:r>
            <a:r>
              <a:rPr lang="hu-HU" b="1" dirty="0" err="1" smtClean="0"/>
              <a:t>phonema</a:t>
            </a:r>
            <a:r>
              <a:rPr lang="hu-HU" dirty="0" smtClean="0"/>
              <a:t> &gt; </a:t>
            </a:r>
            <a:r>
              <a:rPr lang="hu-HU" dirty="0" err="1" smtClean="0"/>
              <a:t>speech</a:t>
            </a:r>
            <a:r>
              <a:rPr lang="hu-HU" dirty="0" smtClean="0"/>
              <a:t> </a:t>
            </a:r>
            <a:r>
              <a:rPr lang="hu-HU" dirty="0" err="1" smtClean="0"/>
              <a:t>sound</a:t>
            </a:r>
            <a:endParaRPr lang="hu-HU" dirty="0"/>
          </a:p>
          <a:p>
            <a:endParaRPr lang="hu-HU" dirty="0"/>
          </a:p>
          <a:p>
            <a:pPr lvl="1"/>
            <a:r>
              <a:rPr lang="hu-HU" dirty="0" err="1" smtClean="0"/>
              <a:t>Notion</a:t>
            </a:r>
            <a:r>
              <a:rPr lang="hu-HU" dirty="0" smtClean="0"/>
              <a:t> of </a:t>
            </a:r>
            <a:r>
              <a:rPr lang="hu-HU" dirty="0" err="1" smtClean="0"/>
              <a:t>phonemae</a:t>
            </a:r>
            <a:r>
              <a:rPr lang="hu-HU" dirty="0" smtClean="0"/>
              <a:t>:</a:t>
            </a:r>
          </a:p>
          <a:p>
            <a:pPr marL="457200" lvl="1" indent="0">
              <a:buNone/>
            </a:pP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The </a:t>
            </a:r>
            <a:r>
              <a:rPr lang="en-US" dirty="0"/>
              <a:t>smallest contrastive linguistic unit which may bring about a change of </a:t>
            </a:r>
            <a:r>
              <a:rPr lang="en-US" dirty="0" smtClean="0"/>
              <a:t>meaning</a:t>
            </a:r>
            <a:endParaRPr lang="hu-HU" dirty="0"/>
          </a:p>
        </p:txBody>
      </p:sp>
      <p:pic>
        <p:nvPicPr>
          <p:cNvPr id="66564" name="Picture 4" descr="beolvasás00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8151" r="10045" b="9280"/>
          <a:stretch>
            <a:fillRect/>
          </a:stretch>
        </p:blipFill>
        <p:spPr bwMode="auto">
          <a:xfrm>
            <a:off x="3348038" y="765175"/>
            <a:ext cx="5184775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08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speaking</a:t>
            </a:r>
            <a:r>
              <a:rPr lang="hu-HU" dirty="0" smtClean="0"/>
              <a:t> </a:t>
            </a:r>
            <a:r>
              <a:rPr lang="hu-HU" dirty="0" err="1" smtClean="0"/>
              <a:t>organ</a:t>
            </a:r>
            <a:r>
              <a:rPr lang="hu-HU" dirty="0" smtClean="0"/>
              <a:t> / </a:t>
            </a:r>
            <a:r>
              <a:rPr lang="hu-HU" dirty="0"/>
              <a:t>1</a:t>
            </a:r>
          </a:p>
        </p:txBody>
      </p:sp>
      <p:pic>
        <p:nvPicPr>
          <p:cNvPr id="67588" name="Picture 4" descr="beolvasás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57" r="60936" b="113"/>
          <a:stretch>
            <a:fillRect/>
          </a:stretch>
        </p:blipFill>
        <p:spPr bwMode="auto">
          <a:xfrm>
            <a:off x="1547812" y="867673"/>
            <a:ext cx="5976937" cy="564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949528" y="5719483"/>
            <a:ext cx="15867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 smtClean="0"/>
              <a:t>Vocal</a:t>
            </a:r>
            <a:r>
              <a:rPr lang="hu-HU" dirty="0" smtClean="0"/>
              <a:t> </a:t>
            </a:r>
            <a:r>
              <a:rPr lang="hu-HU" dirty="0" err="1" smtClean="0"/>
              <a:t>cords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877375" y="4760259"/>
            <a:ext cx="15867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 smtClean="0"/>
              <a:t>tongue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754436" y="5190602"/>
            <a:ext cx="15867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dirty="0" smtClean="0"/>
              <a:t>trachea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754436" y="4480574"/>
            <a:ext cx="15867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dirty="0" err="1" smtClean="0"/>
              <a:t>epiglottis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5368878" y="1199458"/>
            <a:ext cx="15867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 smtClean="0"/>
              <a:t>Nasal</a:t>
            </a:r>
            <a:r>
              <a:rPr lang="hu-HU" dirty="0" smtClean="0"/>
              <a:t> </a:t>
            </a:r>
            <a:r>
              <a:rPr lang="hu-HU" dirty="0" err="1" smtClean="0"/>
              <a:t>cavity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093398" y="1174377"/>
            <a:ext cx="15867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 smtClean="0"/>
              <a:t>Soft</a:t>
            </a:r>
            <a:r>
              <a:rPr lang="hu-HU" dirty="0" smtClean="0"/>
              <a:t> </a:t>
            </a:r>
            <a:r>
              <a:rPr lang="hu-HU" dirty="0" err="1" smtClean="0"/>
              <a:t>palate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758284" y="5350151"/>
            <a:ext cx="9124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 smtClean="0"/>
              <a:t>larynx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368878" y="3741046"/>
            <a:ext cx="15867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 smtClean="0"/>
              <a:t>teeth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616528" y="2808716"/>
            <a:ext cx="15867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 smtClean="0"/>
              <a:t>lips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191140" y="824754"/>
            <a:ext cx="15867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 smtClean="0"/>
              <a:t>Hard</a:t>
            </a:r>
            <a:r>
              <a:rPr lang="hu-HU" dirty="0" smtClean="0"/>
              <a:t> </a:t>
            </a:r>
            <a:r>
              <a:rPr lang="hu-HU" dirty="0" err="1" smtClean="0"/>
              <a:t>palate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5846556" y="1771120"/>
            <a:ext cx="15867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 smtClean="0"/>
              <a:t>Oral</a:t>
            </a:r>
            <a:r>
              <a:rPr lang="hu-HU" dirty="0" smtClean="0"/>
              <a:t> </a:t>
            </a:r>
            <a:r>
              <a:rPr lang="hu-HU" dirty="0" err="1" smtClean="0"/>
              <a:t>cavity</a:t>
            </a:r>
            <a:endParaRPr lang="hu-HU" dirty="0"/>
          </a:p>
        </p:txBody>
      </p:sp>
      <p:cxnSp>
        <p:nvCxnSpPr>
          <p:cNvPr id="4" name="Egyenes összekötő 3"/>
          <p:cNvCxnSpPr/>
          <p:nvPr/>
        </p:nvCxnSpPr>
        <p:spPr>
          <a:xfrm flipH="1" flipV="1">
            <a:off x="3322320" y="4944925"/>
            <a:ext cx="420584" cy="4052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845876" y="4849906"/>
            <a:ext cx="15867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dirty="0" err="1" smtClean="0"/>
              <a:t>esophagus</a:t>
            </a:r>
            <a:endParaRPr lang="hu-HU" dirty="0"/>
          </a:p>
        </p:txBody>
      </p:sp>
      <p:cxnSp>
        <p:nvCxnSpPr>
          <p:cNvPr id="16" name="Egyenes összekötő 15"/>
          <p:cNvCxnSpPr/>
          <p:nvPr/>
        </p:nvCxnSpPr>
        <p:spPr>
          <a:xfrm flipV="1">
            <a:off x="2432629" y="4944925"/>
            <a:ext cx="454145" cy="896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236220" y="3506284"/>
            <a:ext cx="22573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dirty="0" err="1" smtClean="0">
                <a:solidFill>
                  <a:srgbClr val="FF0000"/>
                </a:solidFill>
              </a:rPr>
              <a:t>linguo-palatalport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906835" y="3059682"/>
            <a:ext cx="15867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dirty="0" err="1" smtClean="0">
                <a:solidFill>
                  <a:srgbClr val="FF0000"/>
                </a:solidFill>
              </a:rPr>
              <a:t>velarport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845876" y="3925712"/>
            <a:ext cx="15867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dirty="0" err="1" smtClean="0"/>
              <a:t>pharynx</a:t>
            </a:r>
            <a:endParaRPr lang="hu-HU" dirty="0"/>
          </a:p>
        </p:txBody>
      </p:sp>
      <p:cxnSp>
        <p:nvCxnSpPr>
          <p:cNvPr id="19" name="Egyenes összekötő 18"/>
          <p:cNvCxnSpPr/>
          <p:nvPr/>
        </p:nvCxnSpPr>
        <p:spPr>
          <a:xfrm flipV="1">
            <a:off x="2493588" y="3178048"/>
            <a:ext cx="882072" cy="5129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/>
        </p:nvSpPr>
        <p:spPr>
          <a:xfrm>
            <a:off x="5998954" y="2254674"/>
            <a:ext cx="21849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rgbClr val="FF0000"/>
                </a:solidFill>
              </a:rPr>
              <a:t>linguo-alveolarport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5616528" y="3320916"/>
            <a:ext cx="15867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rgbClr val="FF0000"/>
                </a:solidFill>
              </a:rPr>
              <a:t>labialport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27" name="Egyenes összekötő 26"/>
          <p:cNvCxnSpPr/>
          <p:nvPr/>
        </p:nvCxnSpPr>
        <p:spPr>
          <a:xfrm flipH="1" flipV="1">
            <a:off x="5151120" y="3178048"/>
            <a:ext cx="403860" cy="3282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>
            <a:stCxn id="25" idx="1"/>
          </p:cNvCxnSpPr>
          <p:nvPr/>
        </p:nvCxnSpPr>
        <p:spPr>
          <a:xfrm flipH="1">
            <a:off x="4571999" y="2439340"/>
            <a:ext cx="1426955" cy="3942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zabadkézi sokszög 29"/>
          <p:cNvSpPr/>
          <p:nvPr/>
        </p:nvSpPr>
        <p:spPr>
          <a:xfrm>
            <a:off x="2948940" y="2598420"/>
            <a:ext cx="464820" cy="662940"/>
          </a:xfrm>
          <a:custGeom>
            <a:avLst/>
            <a:gdLst>
              <a:gd name="connsiteX0" fmla="*/ 0 w 464820"/>
              <a:gd name="connsiteY0" fmla="*/ 662940 h 662940"/>
              <a:gd name="connsiteX1" fmla="*/ 68580 w 464820"/>
              <a:gd name="connsiteY1" fmla="*/ 419100 h 662940"/>
              <a:gd name="connsiteX2" fmla="*/ 152400 w 464820"/>
              <a:gd name="connsiteY2" fmla="*/ 220980 h 662940"/>
              <a:gd name="connsiteX3" fmla="*/ 274320 w 464820"/>
              <a:gd name="connsiteY3" fmla="*/ 114300 h 662940"/>
              <a:gd name="connsiteX4" fmla="*/ 464820 w 464820"/>
              <a:gd name="connsiteY4" fmla="*/ 0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820" h="662940">
                <a:moveTo>
                  <a:pt x="0" y="662940"/>
                </a:moveTo>
                <a:cubicBezTo>
                  <a:pt x="21590" y="577850"/>
                  <a:pt x="43180" y="492760"/>
                  <a:pt x="68580" y="419100"/>
                </a:cubicBezTo>
                <a:cubicBezTo>
                  <a:pt x="93980" y="345440"/>
                  <a:pt x="118110" y="271780"/>
                  <a:pt x="152400" y="220980"/>
                </a:cubicBezTo>
                <a:cubicBezTo>
                  <a:pt x="186690" y="170180"/>
                  <a:pt x="222250" y="151130"/>
                  <a:pt x="274320" y="114300"/>
                </a:cubicBezTo>
                <a:cubicBezTo>
                  <a:pt x="326390" y="77470"/>
                  <a:pt x="395605" y="38735"/>
                  <a:pt x="464820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Szabadkézi sokszög 30"/>
          <p:cNvSpPr/>
          <p:nvPr/>
        </p:nvSpPr>
        <p:spPr>
          <a:xfrm>
            <a:off x="3048000" y="2910840"/>
            <a:ext cx="632460" cy="807720"/>
          </a:xfrm>
          <a:custGeom>
            <a:avLst/>
            <a:gdLst>
              <a:gd name="connsiteX0" fmla="*/ 0 w 632460"/>
              <a:gd name="connsiteY0" fmla="*/ 807720 h 807720"/>
              <a:gd name="connsiteX1" fmla="*/ 83820 w 632460"/>
              <a:gd name="connsiteY1" fmla="*/ 518160 h 807720"/>
              <a:gd name="connsiteX2" fmla="*/ 205740 w 632460"/>
              <a:gd name="connsiteY2" fmla="*/ 243840 h 807720"/>
              <a:gd name="connsiteX3" fmla="*/ 327660 w 632460"/>
              <a:gd name="connsiteY3" fmla="*/ 99060 h 807720"/>
              <a:gd name="connsiteX4" fmla="*/ 518160 w 632460"/>
              <a:gd name="connsiteY4" fmla="*/ 22860 h 807720"/>
              <a:gd name="connsiteX5" fmla="*/ 632460 w 632460"/>
              <a:gd name="connsiteY5" fmla="*/ 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460" h="807720">
                <a:moveTo>
                  <a:pt x="0" y="807720"/>
                </a:moveTo>
                <a:cubicBezTo>
                  <a:pt x="24765" y="709930"/>
                  <a:pt x="49530" y="612140"/>
                  <a:pt x="83820" y="518160"/>
                </a:cubicBezTo>
                <a:cubicBezTo>
                  <a:pt x="118110" y="424180"/>
                  <a:pt x="165100" y="313690"/>
                  <a:pt x="205740" y="243840"/>
                </a:cubicBezTo>
                <a:cubicBezTo>
                  <a:pt x="246380" y="173990"/>
                  <a:pt x="275590" y="135890"/>
                  <a:pt x="327660" y="99060"/>
                </a:cubicBezTo>
                <a:cubicBezTo>
                  <a:pt x="379730" y="62230"/>
                  <a:pt x="467360" y="39370"/>
                  <a:pt x="518160" y="22860"/>
                </a:cubicBezTo>
                <a:cubicBezTo>
                  <a:pt x="568960" y="6350"/>
                  <a:pt x="600710" y="3175"/>
                  <a:pt x="632460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7584" name="Szabadkézi sokszög 67583"/>
          <p:cNvSpPr/>
          <p:nvPr/>
        </p:nvSpPr>
        <p:spPr>
          <a:xfrm>
            <a:off x="4648200" y="2297862"/>
            <a:ext cx="746760" cy="414858"/>
          </a:xfrm>
          <a:custGeom>
            <a:avLst/>
            <a:gdLst>
              <a:gd name="connsiteX0" fmla="*/ 0 w 746760"/>
              <a:gd name="connsiteY0" fmla="*/ 10998 h 414858"/>
              <a:gd name="connsiteX1" fmla="*/ 274320 w 746760"/>
              <a:gd name="connsiteY1" fmla="*/ 10998 h 414858"/>
              <a:gd name="connsiteX2" fmla="*/ 541020 w 746760"/>
              <a:gd name="connsiteY2" fmla="*/ 125298 h 414858"/>
              <a:gd name="connsiteX3" fmla="*/ 655320 w 746760"/>
              <a:gd name="connsiteY3" fmla="*/ 262458 h 414858"/>
              <a:gd name="connsiteX4" fmla="*/ 746760 w 746760"/>
              <a:gd name="connsiteY4" fmla="*/ 414858 h 41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760" h="414858">
                <a:moveTo>
                  <a:pt x="0" y="10998"/>
                </a:moveTo>
                <a:cubicBezTo>
                  <a:pt x="92075" y="1473"/>
                  <a:pt x="184150" y="-8052"/>
                  <a:pt x="274320" y="10998"/>
                </a:cubicBezTo>
                <a:cubicBezTo>
                  <a:pt x="364490" y="30048"/>
                  <a:pt x="477520" y="83388"/>
                  <a:pt x="541020" y="125298"/>
                </a:cubicBezTo>
                <a:cubicBezTo>
                  <a:pt x="604520" y="167208"/>
                  <a:pt x="621030" y="214198"/>
                  <a:pt x="655320" y="262458"/>
                </a:cubicBezTo>
                <a:cubicBezTo>
                  <a:pt x="689610" y="310718"/>
                  <a:pt x="718185" y="362788"/>
                  <a:pt x="746760" y="414858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7585" name="Szabadkézi sokszög 67584"/>
          <p:cNvSpPr/>
          <p:nvPr/>
        </p:nvSpPr>
        <p:spPr>
          <a:xfrm>
            <a:off x="4427220" y="2903220"/>
            <a:ext cx="922020" cy="266729"/>
          </a:xfrm>
          <a:custGeom>
            <a:avLst/>
            <a:gdLst>
              <a:gd name="connsiteX0" fmla="*/ 0 w 922020"/>
              <a:gd name="connsiteY0" fmla="*/ 0 h 266729"/>
              <a:gd name="connsiteX1" fmla="*/ 198120 w 922020"/>
              <a:gd name="connsiteY1" fmla="*/ 45720 h 266729"/>
              <a:gd name="connsiteX2" fmla="*/ 312420 w 922020"/>
              <a:gd name="connsiteY2" fmla="*/ 129540 h 266729"/>
              <a:gd name="connsiteX3" fmla="*/ 381000 w 922020"/>
              <a:gd name="connsiteY3" fmla="*/ 205740 h 266729"/>
              <a:gd name="connsiteX4" fmla="*/ 441960 w 922020"/>
              <a:gd name="connsiteY4" fmla="*/ 266700 h 266729"/>
              <a:gd name="connsiteX5" fmla="*/ 579120 w 922020"/>
              <a:gd name="connsiteY5" fmla="*/ 198120 h 266729"/>
              <a:gd name="connsiteX6" fmla="*/ 701040 w 922020"/>
              <a:gd name="connsiteY6" fmla="*/ 220980 h 266729"/>
              <a:gd name="connsiteX7" fmla="*/ 922020 w 922020"/>
              <a:gd name="connsiteY7" fmla="*/ 251460 h 26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020" h="266729">
                <a:moveTo>
                  <a:pt x="0" y="0"/>
                </a:moveTo>
                <a:cubicBezTo>
                  <a:pt x="73025" y="12065"/>
                  <a:pt x="146050" y="24130"/>
                  <a:pt x="198120" y="45720"/>
                </a:cubicBezTo>
                <a:cubicBezTo>
                  <a:pt x="250190" y="67310"/>
                  <a:pt x="281940" y="102870"/>
                  <a:pt x="312420" y="129540"/>
                </a:cubicBezTo>
                <a:cubicBezTo>
                  <a:pt x="342900" y="156210"/>
                  <a:pt x="359410" y="182880"/>
                  <a:pt x="381000" y="205740"/>
                </a:cubicBezTo>
                <a:cubicBezTo>
                  <a:pt x="402590" y="228600"/>
                  <a:pt x="408940" y="267970"/>
                  <a:pt x="441960" y="266700"/>
                </a:cubicBezTo>
                <a:cubicBezTo>
                  <a:pt x="474980" y="265430"/>
                  <a:pt x="535940" y="205740"/>
                  <a:pt x="579120" y="198120"/>
                </a:cubicBezTo>
                <a:cubicBezTo>
                  <a:pt x="622300" y="190500"/>
                  <a:pt x="643890" y="212090"/>
                  <a:pt x="701040" y="220980"/>
                </a:cubicBezTo>
                <a:cubicBezTo>
                  <a:pt x="758190" y="229870"/>
                  <a:pt x="840105" y="240665"/>
                  <a:pt x="922020" y="25146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7587" name="Téglalap 67586"/>
          <p:cNvSpPr/>
          <p:nvPr/>
        </p:nvSpPr>
        <p:spPr>
          <a:xfrm>
            <a:off x="5285476" y="1199458"/>
            <a:ext cx="1580144" cy="344251"/>
          </a:xfrm>
          <a:prstGeom prst="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7589" name="Téglalap 67588"/>
          <p:cNvSpPr/>
          <p:nvPr/>
        </p:nvSpPr>
        <p:spPr>
          <a:xfrm>
            <a:off x="5846556" y="1771120"/>
            <a:ext cx="1356725" cy="369332"/>
          </a:xfrm>
          <a:prstGeom prst="rect">
            <a:avLst/>
          </a:prstGeom>
          <a:solidFill>
            <a:srgbClr val="FFFF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2428219" y="1162514"/>
            <a:ext cx="4775062" cy="3597745"/>
            <a:chOff x="2428219" y="1162514"/>
            <a:chExt cx="4775062" cy="3597745"/>
          </a:xfrm>
        </p:grpSpPr>
        <p:sp>
          <p:nvSpPr>
            <p:cNvPr id="67595" name="Szövegdoboz 67594"/>
            <p:cNvSpPr txBox="1"/>
            <p:nvPr/>
          </p:nvSpPr>
          <p:spPr>
            <a:xfrm>
              <a:off x="5119212" y="4390927"/>
              <a:ext cx="2084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err="1" smtClean="0">
                  <a:solidFill>
                    <a:srgbClr val="00B050"/>
                  </a:solidFill>
                </a:rPr>
                <a:t>the</a:t>
              </a:r>
              <a:r>
                <a:rPr lang="hu-HU" dirty="0" smtClean="0">
                  <a:solidFill>
                    <a:srgbClr val="00B050"/>
                  </a:solidFill>
                </a:rPr>
                <a:t> </a:t>
              </a:r>
              <a:r>
                <a:rPr lang="hu-HU" dirty="0" err="1" smtClean="0">
                  <a:solidFill>
                    <a:srgbClr val="00B050"/>
                  </a:solidFill>
                </a:rPr>
                <a:t>vocal</a:t>
              </a:r>
              <a:r>
                <a:rPr lang="hu-HU" dirty="0" smtClean="0">
                  <a:solidFill>
                    <a:srgbClr val="00B050"/>
                  </a:solidFill>
                </a:rPr>
                <a:t> </a:t>
              </a:r>
              <a:r>
                <a:rPr lang="hu-HU" dirty="0" err="1" smtClean="0">
                  <a:solidFill>
                    <a:srgbClr val="00B050"/>
                  </a:solidFill>
                </a:rPr>
                <a:t>tract</a:t>
              </a:r>
              <a:endParaRPr lang="hu-HU" dirty="0">
                <a:solidFill>
                  <a:srgbClr val="00B050"/>
                </a:solidFill>
              </a:endParaRPr>
            </a:p>
          </p:txBody>
        </p:sp>
        <p:sp>
          <p:nvSpPr>
            <p:cNvPr id="3" name="Ellipszis 2"/>
            <p:cNvSpPr/>
            <p:nvPr/>
          </p:nvSpPr>
          <p:spPr>
            <a:xfrm>
              <a:off x="2428219" y="1162514"/>
              <a:ext cx="3368146" cy="3547343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74066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4" name="Rectangle 8"/>
          <p:cNvSpPr>
            <a:spLocks noGrp="1" noChangeArrowheads="1"/>
          </p:cNvSpPr>
          <p:nvPr>
            <p:ph type="title"/>
          </p:nvPr>
        </p:nvSpPr>
        <p:spPr>
          <a:xfrm>
            <a:off x="1151908" y="240772"/>
            <a:ext cx="6462889" cy="490537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The </a:t>
            </a:r>
            <a:r>
              <a:rPr lang="hu-HU" dirty="0" err="1" smtClean="0"/>
              <a:t>speaking</a:t>
            </a:r>
            <a:r>
              <a:rPr lang="hu-HU" dirty="0" smtClean="0"/>
              <a:t> </a:t>
            </a:r>
            <a:r>
              <a:rPr lang="hu-HU" dirty="0" err="1" smtClean="0"/>
              <a:t>organ</a:t>
            </a:r>
            <a:r>
              <a:rPr lang="hu-HU" dirty="0" smtClean="0"/>
              <a:t> / 2</a:t>
            </a:r>
            <a:endParaRPr lang="hu-HU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hu-HU" sz="1800" dirty="0" err="1" smtClean="0"/>
              <a:t>Larynx</a:t>
            </a:r>
            <a:r>
              <a:rPr lang="hu-HU" sz="1800" dirty="0" smtClean="0"/>
              <a:t> and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vocal</a:t>
            </a:r>
            <a:r>
              <a:rPr lang="hu-HU" sz="1800" dirty="0" smtClean="0"/>
              <a:t> </a:t>
            </a:r>
            <a:r>
              <a:rPr lang="hu-HU" sz="1800" dirty="0" err="1" smtClean="0"/>
              <a:t>cords</a:t>
            </a:r>
            <a:endParaRPr lang="hu-HU" sz="1800" dirty="0"/>
          </a:p>
        </p:txBody>
      </p:sp>
      <p:pic>
        <p:nvPicPr>
          <p:cNvPr id="65540" name="Picture 4" descr="beolvasás00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4" t="-768" r="893" b="49080"/>
          <a:stretch>
            <a:fillRect/>
          </a:stretch>
        </p:blipFill>
        <p:spPr bwMode="auto">
          <a:xfrm>
            <a:off x="323850" y="1628775"/>
            <a:ext cx="5975350" cy="48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1" name="Picture 5" descr="slowcord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349500"/>
            <a:ext cx="2090738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25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The </a:t>
            </a:r>
            <a:r>
              <a:rPr lang="hu-HU" dirty="0" err="1" smtClean="0"/>
              <a:t>speech</a:t>
            </a:r>
            <a:r>
              <a:rPr lang="hu-HU" dirty="0" smtClean="0"/>
              <a:t> </a:t>
            </a:r>
            <a:r>
              <a:rPr lang="hu-HU" dirty="0" err="1" smtClean="0"/>
              <a:t>production</a:t>
            </a:r>
            <a:r>
              <a:rPr lang="hu-HU" dirty="0" smtClean="0"/>
              <a:t> </a:t>
            </a:r>
            <a:r>
              <a:rPr lang="hu-HU" dirty="0" err="1" smtClean="0"/>
              <a:t>process</a:t>
            </a:r>
            <a:r>
              <a:rPr lang="hu-HU" dirty="0" smtClean="0"/>
              <a:t> / 1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0675" y="1068388"/>
            <a:ext cx="8749434" cy="5367337"/>
          </a:xfrm>
        </p:spPr>
        <p:txBody>
          <a:bodyPr/>
          <a:lstStyle/>
          <a:p>
            <a:r>
              <a:rPr lang="hu-HU" dirty="0" err="1" smtClean="0"/>
              <a:t>release</a:t>
            </a:r>
            <a:r>
              <a:rPr lang="hu-HU" dirty="0" smtClean="0"/>
              <a:t> of air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lung</a:t>
            </a:r>
            <a:endParaRPr lang="hu-HU" dirty="0" smtClean="0"/>
          </a:p>
          <a:p>
            <a:r>
              <a:rPr lang="hu-HU" dirty="0" err="1" smtClean="0"/>
              <a:t>the</a:t>
            </a:r>
            <a:r>
              <a:rPr lang="hu-HU" dirty="0" smtClean="0"/>
              <a:t> air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larynx</a:t>
            </a:r>
            <a:r>
              <a:rPr lang="hu-HU" dirty="0" smtClean="0"/>
              <a:t> </a:t>
            </a:r>
            <a:r>
              <a:rPr lang="hu-HU" dirty="0" err="1" smtClean="0"/>
              <a:t>either</a:t>
            </a:r>
            <a:endParaRPr lang="hu-HU" dirty="0" smtClean="0"/>
          </a:p>
          <a:p>
            <a:pPr lvl="1"/>
            <a:r>
              <a:rPr lang="hu-HU" dirty="0" err="1" smtClean="0"/>
              <a:t>passes</a:t>
            </a:r>
            <a:r>
              <a:rPr lang="hu-HU" dirty="0" smtClean="0"/>
              <a:t> </a:t>
            </a:r>
            <a:r>
              <a:rPr lang="hu-HU" dirty="0" err="1" smtClean="0"/>
              <a:t>through</a:t>
            </a:r>
            <a:r>
              <a:rPr lang="hu-HU" dirty="0" smtClean="0"/>
              <a:t>: </a:t>
            </a:r>
            <a:r>
              <a:rPr lang="hu-HU" b="1" dirty="0" err="1">
                <a:solidFill>
                  <a:srgbClr val="0070C0"/>
                </a:solidFill>
              </a:rPr>
              <a:t>u</a:t>
            </a:r>
            <a:r>
              <a:rPr lang="hu-HU" b="1" dirty="0" err="1" smtClean="0">
                <a:solidFill>
                  <a:srgbClr val="0070C0"/>
                </a:solidFill>
              </a:rPr>
              <a:t>nvoiced</a:t>
            </a:r>
            <a:r>
              <a:rPr lang="hu-HU" dirty="0" smtClean="0"/>
              <a:t> </a:t>
            </a:r>
            <a:r>
              <a:rPr lang="hu-HU" dirty="0" err="1" smtClean="0"/>
              <a:t>sound</a:t>
            </a:r>
            <a:r>
              <a:rPr lang="hu-HU" dirty="0" smtClean="0"/>
              <a:t> (</a:t>
            </a:r>
            <a:r>
              <a:rPr lang="hu-HU" dirty="0" err="1" smtClean="0"/>
              <a:t>consonants</a:t>
            </a:r>
            <a:r>
              <a:rPr lang="hu-HU" dirty="0" smtClean="0"/>
              <a:t> </a:t>
            </a:r>
            <a:r>
              <a:rPr lang="hu-HU" dirty="0" err="1" smtClean="0"/>
              <a:t>like</a:t>
            </a:r>
            <a:r>
              <a:rPr lang="hu-HU" dirty="0" smtClean="0"/>
              <a:t> </a:t>
            </a:r>
            <a:r>
              <a:rPr lang="hu-HU" b="1" i="1" dirty="0" smtClean="0"/>
              <a:t>s</a:t>
            </a:r>
            <a:r>
              <a:rPr lang="hu-HU" dirty="0" smtClean="0"/>
              <a:t>, </a:t>
            </a:r>
            <a:r>
              <a:rPr lang="hu-HU" b="1" i="1" dirty="0" smtClean="0"/>
              <a:t>t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b="1" i="1" dirty="0" smtClean="0"/>
              <a:t>f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Is </a:t>
            </a:r>
            <a:r>
              <a:rPr lang="hu-HU" dirty="0" err="1" smtClean="0"/>
              <a:t>set</a:t>
            </a:r>
            <a:r>
              <a:rPr lang="hu-HU" dirty="0" smtClean="0"/>
              <a:t> </a:t>
            </a:r>
            <a:r>
              <a:rPr lang="hu-HU" dirty="0" err="1" smtClean="0"/>
              <a:t>into</a:t>
            </a:r>
            <a:r>
              <a:rPr lang="hu-HU" dirty="0" smtClean="0"/>
              <a:t> </a:t>
            </a:r>
            <a:r>
              <a:rPr lang="hu-HU" dirty="0" err="1"/>
              <a:t>v</a:t>
            </a:r>
            <a:r>
              <a:rPr lang="hu-HU" dirty="0" err="1" smtClean="0"/>
              <a:t>ibration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vocal</a:t>
            </a:r>
            <a:r>
              <a:rPr lang="hu-HU" dirty="0" smtClean="0"/>
              <a:t> </a:t>
            </a:r>
            <a:r>
              <a:rPr lang="hu-HU" dirty="0" err="1" smtClean="0"/>
              <a:t>cords</a:t>
            </a:r>
            <a:r>
              <a:rPr lang="hu-HU" dirty="0" smtClean="0"/>
              <a:t>: </a:t>
            </a:r>
            <a:r>
              <a:rPr lang="hu-HU" b="1" dirty="0" err="1" smtClean="0">
                <a:solidFill>
                  <a:srgbClr val="0070C0"/>
                </a:solidFill>
              </a:rPr>
              <a:t>voiced</a:t>
            </a:r>
            <a:r>
              <a:rPr lang="hu-HU" b="1" dirty="0" smtClean="0">
                <a:solidFill>
                  <a:srgbClr val="0070C0"/>
                </a:solidFill>
              </a:rPr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		(</a:t>
            </a:r>
            <a:r>
              <a:rPr lang="hu-HU" dirty="0" err="1" smtClean="0"/>
              <a:t>vowels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voiced</a:t>
            </a:r>
            <a:r>
              <a:rPr lang="hu-HU" dirty="0" smtClean="0"/>
              <a:t> </a:t>
            </a:r>
            <a:r>
              <a:rPr lang="hu-HU" dirty="0" err="1" smtClean="0"/>
              <a:t>consonants</a:t>
            </a:r>
            <a:r>
              <a:rPr lang="hu-HU" dirty="0"/>
              <a:t> </a:t>
            </a:r>
            <a:r>
              <a:rPr lang="hu-HU" dirty="0" err="1" smtClean="0"/>
              <a:t>like</a:t>
            </a:r>
            <a:r>
              <a:rPr lang="hu-HU" dirty="0" smtClean="0"/>
              <a:t> </a:t>
            </a:r>
            <a:r>
              <a:rPr lang="hu-HU" b="1" i="1" dirty="0" smtClean="0"/>
              <a:t>m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b="1" i="1" dirty="0" smtClean="0"/>
              <a:t>z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operation</a:t>
            </a:r>
            <a:r>
              <a:rPr lang="hu-HU" dirty="0" smtClean="0"/>
              <a:t> of </a:t>
            </a:r>
            <a:r>
              <a:rPr lang="hu-HU" dirty="0" err="1" smtClean="0"/>
              <a:t>ports</a:t>
            </a:r>
            <a:r>
              <a:rPr lang="hu-HU" dirty="0" smtClean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valves</a:t>
            </a:r>
            <a:r>
              <a:rPr lang="hu-HU" dirty="0" smtClean="0"/>
              <a:t>)-&gt;</a:t>
            </a:r>
            <a:r>
              <a:rPr lang="hu-HU" dirty="0" err="1" smtClean="0"/>
              <a:t>production</a:t>
            </a:r>
            <a:r>
              <a:rPr lang="hu-HU" dirty="0" smtClean="0"/>
              <a:t> </a:t>
            </a:r>
            <a:r>
              <a:rPr lang="hu-HU" dirty="0" err="1" smtClean="0"/>
              <a:t>of</a:t>
            </a:r>
            <a:r>
              <a:rPr lang="hu-HU" dirty="0" smtClean="0"/>
              <a:t> </a:t>
            </a:r>
            <a:r>
              <a:rPr lang="hu-HU" dirty="0" err="1" smtClean="0"/>
              <a:t>various</a:t>
            </a:r>
            <a:r>
              <a:rPr lang="hu-HU" dirty="0" smtClean="0"/>
              <a:t> </a:t>
            </a:r>
            <a:r>
              <a:rPr lang="hu-HU" dirty="0" err="1" smtClean="0"/>
              <a:t>sounds</a:t>
            </a:r>
            <a:r>
              <a:rPr lang="hu-HU" dirty="0" smtClean="0"/>
              <a:t>:</a:t>
            </a:r>
            <a:endParaRPr lang="hu-HU" dirty="0" smtClean="0"/>
          </a:p>
          <a:p>
            <a:pPr lvl="1"/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>
                <a:solidFill>
                  <a:srgbClr val="FF0000"/>
                </a:solidFill>
              </a:rPr>
              <a:t>velar</a:t>
            </a:r>
            <a:r>
              <a:rPr lang="hu-HU" dirty="0" smtClean="0">
                <a:solidFill>
                  <a:srgbClr val="FF0000"/>
                </a:solidFill>
              </a:rPr>
              <a:t> port </a:t>
            </a:r>
            <a:r>
              <a:rPr lang="hu-HU" dirty="0" smtClean="0"/>
              <a:t>is </a:t>
            </a:r>
            <a:r>
              <a:rPr lang="hu-HU" dirty="0" err="1" smtClean="0"/>
              <a:t>open</a:t>
            </a:r>
            <a:r>
              <a:rPr lang="hu-HU" dirty="0" smtClean="0"/>
              <a:t>: </a:t>
            </a:r>
            <a:r>
              <a:rPr lang="hu-HU" dirty="0" err="1" smtClean="0"/>
              <a:t>nasal</a:t>
            </a:r>
            <a:r>
              <a:rPr lang="hu-HU" dirty="0" smtClean="0"/>
              <a:t> </a:t>
            </a:r>
            <a:r>
              <a:rPr lang="hu-HU" dirty="0" err="1" smtClean="0"/>
              <a:t>consonants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vowels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 		(</a:t>
            </a:r>
            <a:r>
              <a:rPr lang="hu-HU" b="1" i="1" dirty="0" smtClean="0"/>
              <a:t>m</a:t>
            </a:r>
            <a:r>
              <a:rPr lang="hu-HU" dirty="0" smtClean="0"/>
              <a:t>, </a:t>
            </a:r>
            <a:r>
              <a:rPr lang="hu-HU" b="1" i="1" dirty="0" smtClean="0"/>
              <a:t>n</a:t>
            </a:r>
            <a:r>
              <a:rPr lang="hu-HU" dirty="0" smtClean="0"/>
              <a:t>, of fr</a:t>
            </a:r>
            <a:r>
              <a:rPr lang="hu-HU" b="1" i="1" dirty="0" smtClean="0"/>
              <a:t>a</a:t>
            </a:r>
            <a:r>
              <a:rPr lang="hu-HU" dirty="0" smtClean="0"/>
              <a:t>nc)</a:t>
            </a:r>
          </a:p>
          <a:p>
            <a:pPr lvl="1"/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>
                <a:solidFill>
                  <a:srgbClr val="FF0000"/>
                </a:solidFill>
              </a:rPr>
              <a:t>linguo-palatal</a:t>
            </a:r>
            <a:r>
              <a:rPr lang="hu-HU" dirty="0" smtClean="0"/>
              <a:t> port is </a:t>
            </a:r>
            <a:r>
              <a:rPr lang="hu-HU" dirty="0" err="1" smtClean="0"/>
              <a:t>closed</a:t>
            </a:r>
            <a:r>
              <a:rPr lang="hu-HU" dirty="0" smtClean="0"/>
              <a:t>: </a:t>
            </a:r>
            <a:r>
              <a:rPr lang="hu-HU" b="1" i="1" dirty="0" smtClean="0"/>
              <a:t>k</a:t>
            </a:r>
            <a:r>
              <a:rPr lang="hu-HU" dirty="0" smtClean="0"/>
              <a:t>, </a:t>
            </a:r>
            <a:r>
              <a:rPr lang="hu-HU" b="1" i="1" dirty="0" smtClean="0"/>
              <a:t>g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b="1" i="1" dirty="0" err="1" smtClean="0"/>
              <a:t>ng</a:t>
            </a:r>
            <a:endParaRPr lang="hu-HU" b="1" i="1" dirty="0" smtClean="0"/>
          </a:p>
          <a:p>
            <a:pPr lvl="1"/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>
                <a:solidFill>
                  <a:srgbClr val="FF0000"/>
                </a:solidFill>
              </a:rPr>
              <a:t>linguo-alveolar</a:t>
            </a:r>
            <a:r>
              <a:rPr lang="hu-HU" dirty="0" smtClean="0"/>
              <a:t> port: </a:t>
            </a:r>
            <a:r>
              <a:rPr lang="hu-HU" dirty="0" err="1" smtClean="0"/>
              <a:t>mostly</a:t>
            </a:r>
            <a:r>
              <a:rPr lang="hu-HU" dirty="0" smtClean="0"/>
              <a:t> </a:t>
            </a:r>
            <a:r>
              <a:rPr lang="hu-HU" dirty="0" err="1" smtClean="0"/>
              <a:t>consonants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 	</a:t>
            </a:r>
            <a:r>
              <a:rPr lang="hu-HU" dirty="0" err="1" smtClean="0"/>
              <a:t>e.g</a:t>
            </a:r>
            <a:r>
              <a:rPr lang="hu-HU" dirty="0" smtClean="0"/>
              <a:t>. </a:t>
            </a:r>
            <a:r>
              <a:rPr lang="hu-HU" dirty="0" err="1" smtClean="0"/>
              <a:t>explosives</a:t>
            </a:r>
            <a:r>
              <a:rPr lang="hu-HU" dirty="0" smtClean="0"/>
              <a:t> </a:t>
            </a:r>
            <a:r>
              <a:rPr lang="hu-HU" b="1" i="1" dirty="0" smtClean="0"/>
              <a:t>(t, d) </a:t>
            </a:r>
            <a:r>
              <a:rPr lang="hu-HU" dirty="0" smtClean="0"/>
              <a:t>and </a:t>
            </a:r>
            <a:r>
              <a:rPr lang="hu-HU" dirty="0" err="1" smtClean="0"/>
              <a:t>fricatives</a:t>
            </a:r>
            <a:r>
              <a:rPr lang="hu-HU" dirty="0" smtClean="0"/>
              <a:t> </a:t>
            </a:r>
            <a:r>
              <a:rPr lang="hu-HU" b="1" i="1" dirty="0" smtClean="0"/>
              <a:t>(s, z, ∫, ʒ)</a:t>
            </a:r>
          </a:p>
          <a:p>
            <a:pPr lvl="1"/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>
                <a:solidFill>
                  <a:srgbClr val="FF0000"/>
                </a:solidFill>
              </a:rPr>
              <a:t>labial</a:t>
            </a:r>
            <a:r>
              <a:rPr lang="hu-HU" dirty="0" smtClean="0"/>
              <a:t> port: </a:t>
            </a:r>
            <a:r>
              <a:rPr lang="hu-HU" b="1" i="1" dirty="0" smtClean="0"/>
              <a:t>p, b, t, v</a:t>
            </a:r>
            <a:endParaRPr lang="hu-HU" b="1" i="1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50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/>
              <a:t>Example</a:t>
            </a:r>
            <a:r>
              <a:rPr lang="hu-HU" sz="2800" dirty="0" smtClean="0"/>
              <a:t>: </a:t>
            </a:r>
            <a:r>
              <a:rPr lang="hu-HU" sz="2800" dirty="0" err="1" smtClean="0"/>
              <a:t>articulation</a:t>
            </a:r>
            <a:r>
              <a:rPr lang="hu-HU" sz="2800" dirty="0" smtClean="0"/>
              <a:t> of </a:t>
            </a:r>
            <a:r>
              <a:rPr lang="hu-HU" sz="2800" dirty="0" err="1" smtClean="0"/>
              <a:t>voiceless</a:t>
            </a:r>
            <a:r>
              <a:rPr lang="hu-HU" sz="2800" dirty="0" smtClean="0"/>
              <a:t> </a:t>
            </a:r>
            <a:r>
              <a:rPr lang="hu-HU" sz="2800" dirty="0" err="1" smtClean="0"/>
              <a:t>plosives</a:t>
            </a:r>
            <a:endParaRPr lang="hu-HU" sz="2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20"/>
          <a:stretch/>
        </p:blipFill>
        <p:spPr bwMode="auto">
          <a:xfrm rot="10800000">
            <a:off x="1611999" y="916097"/>
            <a:ext cx="5920002" cy="265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1" y="3766432"/>
            <a:ext cx="52197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95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SZ">
  <a:themeElements>
    <a:clrScheme name="HIT sablon">
      <a:dk1>
        <a:srgbClr val="000000"/>
      </a:dk1>
      <a:lt1>
        <a:srgbClr val="FFFFFF"/>
      </a:lt1>
      <a:dk2>
        <a:srgbClr val="EA0000"/>
      </a:dk2>
      <a:lt2>
        <a:srgbClr val="AA0000"/>
      </a:lt2>
      <a:accent1>
        <a:srgbClr val="EA0000"/>
      </a:accent1>
      <a:accent2>
        <a:srgbClr val="AA0000"/>
      </a:accent2>
      <a:accent3>
        <a:srgbClr val="33CC33"/>
      </a:accent3>
      <a:accent4>
        <a:srgbClr val="0042C7"/>
      </a:accent4>
      <a:accent5>
        <a:srgbClr val="AA0000"/>
      </a:accent5>
      <a:accent6>
        <a:srgbClr val="EA0000"/>
      </a:accent6>
      <a:hlink>
        <a:srgbClr val="002060"/>
      </a:hlink>
      <a:folHlink>
        <a:srgbClr val="00206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HRSZ</Template>
  <TotalTime>402</TotalTime>
  <Words>710</Words>
  <Application>Microsoft Office PowerPoint</Application>
  <PresentationFormat>Diavetítés a képernyőre (4:3 oldalarány)</PresentationFormat>
  <Paragraphs>201</Paragraphs>
  <Slides>28</Slides>
  <Notes>0</Notes>
  <HiddenSlides>0</HiddenSlides>
  <MMClips>4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29" baseType="lpstr">
      <vt:lpstr>HRSZ</vt:lpstr>
      <vt:lpstr>The speech</vt:lpstr>
      <vt:lpstr>Introduction</vt:lpstr>
      <vt:lpstr>Suggested literature </vt:lpstr>
      <vt:lpstr>The natural chain of speech</vt:lpstr>
      <vt:lpstr>The structure of speech</vt:lpstr>
      <vt:lpstr>The speaking organ / 1</vt:lpstr>
      <vt:lpstr>The speaking organ / 2</vt:lpstr>
      <vt:lpstr>The speech production process / 1</vt:lpstr>
      <vt:lpstr>Example: articulation of voiceless plosives</vt:lpstr>
      <vt:lpstr>The speech production process / 2</vt:lpstr>
      <vt:lpstr>Excitation mechanisms</vt:lpstr>
      <vt:lpstr>Classification of speech sounds</vt:lpstr>
      <vt:lpstr>The international phonetic alphabet</vt:lpstr>
      <vt:lpstr>Characteristics of vowels</vt:lpstr>
      <vt:lpstr>The oral cavity as a tuned resonator</vt:lpstr>
      <vt:lpstr>Formants of vowels</vt:lpstr>
      <vt:lpstr>Characteristics of consonants</vt:lpstr>
      <vt:lpstr>Articulation places of consonants</vt:lpstr>
      <vt:lpstr>Daabase of Hungarian speech sounds</vt:lpstr>
      <vt:lpstr>The speech intelligibility</vt:lpstr>
      <vt:lpstr>Influencing factors of intelligibility</vt:lpstr>
      <vt:lpstr>Measurement of intelligibility</vt:lpstr>
      <vt:lpstr>Effect of noise: Articulation index (AI)</vt:lpstr>
      <vt:lpstr>Effect of reverberation on the intelligibility</vt:lpstr>
      <vt:lpstr>Calculation of STI</vt:lpstr>
      <vt:lpstr>Evaluation of STI values</vt:lpstr>
      <vt:lpstr>Characteristics of the STI</vt:lpstr>
      <vt:lpstr>Relationship of measurable SI descriptors</vt:lpstr>
    </vt:vector>
  </TitlesOfParts>
  <Company>Módus-FZ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Augusztinovicz Fülöp</dc:creator>
  <dc:description>prezentáció sablon</dc:description>
  <cp:lastModifiedBy>fulop</cp:lastModifiedBy>
  <cp:revision>43</cp:revision>
  <dcterms:created xsi:type="dcterms:W3CDTF">2013-02-08T13:47:53Z</dcterms:created>
  <dcterms:modified xsi:type="dcterms:W3CDTF">2014-10-28T15:39:49Z</dcterms:modified>
</cp:coreProperties>
</file>