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289" r:id="rId3"/>
    <p:sldId id="299" r:id="rId4"/>
    <p:sldId id="297" r:id="rId5"/>
    <p:sldId id="293" r:id="rId6"/>
    <p:sldId id="291" r:id="rId7"/>
    <p:sldId id="296" r:id="rId8"/>
    <p:sldId id="292" r:id="rId9"/>
    <p:sldId id="300" r:id="rId10"/>
    <p:sldId id="304" r:id="rId11"/>
    <p:sldId id="301" r:id="rId12"/>
    <p:sldId id="305" r:id="rId13"/>
    <p:sldId id="306" r:id="rId14"/>
    <p:sldId id="302" r:id="rId15"/>
    <p:sldId id="303" r:id="rId16"/>
    <p:sldId id="307" r:id="rId17"/>
    <p:sldId id="309" r:id="rId18"/>
    <p:sldId id="310" r:id="rId19"/>
    <p:sldId id="312" r:id="rId20"/>
    <p:sldId id="308" r:id="rId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FE144-0F6A-4A56-BD01-37F979C0EF04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89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FE144-0F6A-4A56-BD01-37F979C0EF04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69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2014. október 28.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KommAkusz</a:t>
            </a:r>
            <a:r>
              <a:rPr lang="hu-HU" dirty="0" smtClean="0"/>
              <a:t>  -  Zenei akusztika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 Hálózati Rendszerek és Szolgáltatások 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KommAkusz</a:t>
            </a:r>
            <a:r>
              <a:rPr lang="hu-HU" dirty="0" smtClean="0"/>
              <a:t>  -  Zenei akusztika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</a:p>
          <a:p>
            <a:pPr>
              <a:defRPr/>
            </a:pPr>
            <a:r>
              <a:rPr lang="hu-HU" dirty="0" smtClean="0"/>
              <a:t>BME Hálózati Rendszerek és Szolgáltatások 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f19KEzLRL4s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HhrxVx1Ztc" TargetMode="External"/><Relationship Id="rId2" Type="http://schemas.openxmlformats.org/officeDocument/2006/relationships/hyperlink" Target="http://www.youtube.com/watch?v=CZ1Nz3UOO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jnFl1q0IYTA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QPk-RX-3jA" TargetMode="External"/><Relationship Id="rId2" Type="http://schemas.openxmlformats.org/officeDocument/2006/relationships/hyperlink" Target="http://www.youtube.com/watch?v=uzpUaUIrab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7rlrl6U2-A&amp;list=UU59BjQMnyUXtv5Je4SxdC_Q&amp;index=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newt.phys.unsw.edu.au/jw/brassacoustics.html#lip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usic.vt.edu/musicdictionary/appendix/pitch/pitch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Study</a:t>
            </a:r>
            <a:r>
              <a:rPr lang="hu-HU" dirty="0" smtClean="0"/>
              <a:t> </a:t>
            </a:r>
            <a:r>
              <a:rPr lang="hu-HU" dirty="0" err="1" smtClean="0"/>
              <a:t>aid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learn</a:t>
            </a:r>
            <a:r>
              <a:rPr lang="hu-HU" dirty="0" smtClean="0"/>
              <a:t> </a:t>
            </a:r>
            <a:r>
              <a:rPr lang="hu-HU" dirty="0" err="1" smtClean="0"/>
              <a:t>Communication</a:t>
            </a:r>
            <a:r>
              <a:rPr lang="hu-HU" dirty="0" smtClean="0"/>
              <a:t> </a:t>
            </a:r>
            <a:r>
              <a:rPr lang="hu-HU" dirty="0" err="1" smtClean="0"/>
              <a:t>acoustics</a:t>
            </a:r>
            <a:r>
              <a:rPr lang="hu-HU" dirty="0" smtClean="0"/>
              <a:t>,</a:t>
            </a:r>
          </a:p>
          <a:p>
            <a:r>
              <a:rPr lang="hu-HU" dirty="0" smtClean="0"/>
              <a:t>VIHIAM 000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Basic </a:t>
            </a:r>
            <a:r>
              <a:rPr lang="hu-HU" dirty="0" err="1" smtClean="0"/>
              <a:t>elements</a:t>
            </a:r>
            <a:r>
              <a:rPr lang="hu-HU" dirty="0" smtClean="0"/>
              <a:t> of musical </a:t>
            </a:r>
            <a:r>
              <a:rPr lang="hu-HU" dirty="0" err="1" smtClean="0"/>
              <a:t>acoustics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Scales</a:t>
            </a: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instruments</a:t>
            </a: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ensembles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Fülöp </a:t>
            </a:r>
            <a:r>
              <a:rPr lang="hu-HU" i="0" kern="0" dirty="0" err="1" smtClean="0">
                <a:latin typeface="+mn-lt"/>
              </a:rPr>
              <a:t>Augusztinovicz</a:t>
            </a:r>
            <a:r>
              <a:rPr lang="hu-HU" i="0" kern="0" dirty="0" smtClean="0">
                <a:latin typeface="+mn-lt"/>
              </a:rPr>
              <a:t>, professor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Department</a:t>
            </a:r>
            <a:r>
              <a:rPr lang="hu-HU" sz="1600" i="0" kern="0" dirty="0" smtClean="0">
                <a:latin typeface="+mn-lt"/>
              </a:rPr>
              <a:t> of </a:t>
            </a:r>
            <a:r>
              <a:rPr lang="hu-HU" sz="1600" i="0" kern="0" dirty="0" err="1" smtClean="0">
                <a:latin typeface="+mn-lt"/>
              </a:rPr>
              <a:t>Networked</a:t>
            </a:r>
            <a:r>
              <a:rPr lang="hu-HU" sz="1600" i="0" kern="0" dirty="0" smtClean="0">
                <a:latin typeface="+mn-lt"/>
              </a:rPr>
              <a:t> Systems and </a:t>
            </a:r>
            <a:r>
              <a:rPr lang="hu-HU" sz="1600" i="0" kern="0" dirty="0" err="1" smtClean="0">
                <a:latin typeface="+mn-lt"/>
              </a:rPr>
              <a:t>Services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Stringed</a:t>
            </a:r>
            <a:r>
              <a:rPr lang="hu-HU" dirty="0"/>
              <a:t> </a:t>
            </a:r>
            <a:r>
              <a:rPr lang="hu-HU" dirty="0" err="1"/>
              <a:t>instruments</a:t>
            </a:r>
            <a:r>
              <a:rPr lang="hu-HU" dirty="0"/>
              <a:t> / </a:t>
            </a:r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Plucked</a:t>
            </a:r>
            <a:r>
              <a:rPr lang="hu-HU" dirty="0" smtClean="0"/>
              <a:t> </a:t>
            </a:r>
            <a:r>
              <a:rPr lang="hu-HU" dirty="0" err="1" smtClean="0"/>
              <a:t>instruments</a:t>
            </a:r>
            <a:endParaRPr lang="hu-HU" dirty="0" smtClean="0"/>
          </a:p>
          <a:p>
            <a:pPr lvl="1"/>
            <a:r>
              <a:rPr lang="hu-HU" dirty="0" err="1" smtClean="0"/>
              <a:t>cembalo</a:t>
            </a:r>
            <a:r>
              <a:rPr lang="hu-HU" dirty="0" smtClean="0"/>
              <a:t>, </a:t>
            </a:r>
            <a:r>
              <a:rPr lang="hu-HU" dirty="0" err="1" smtClean="0"/>
              <a:t>harp</a:t>
            </a:r>
            <a:r>
              <a:rPr lang="hu-HU" dirty="0" smtClean="0"/>
              <a:t>, </a:t>
            </a:r>
            <a:r>
              <a:rPr lang="hu-HU" dirty="0" err="1" smtClean="0"/>
              <a:t>guitar</a:t>
            </a:r>
            <a:r>
              <a:rPr lang="hu-HU" dirty="0" smtClean="0"/>
              <a:t>, </a:t>
            </a:r>
            <a:r>
              <a:rPr lang="hu-HU" dirty="0" err="1" smtClean="0"/>
              <a:t>lute</a:t>
            </a:r>
            <a:r>
              <a:rPr lang="hu-HU" dirty="0" smtClean="0"/>
              <a:t>, </a:t>
            </a:r>
            <a:br>
              <a:rPr lang="hu-HU" dirty="0" smtClean="0"/>
            </a:br>
            <a:r>
              <a:rPr lang="hu-HU" dirty="0" err="1" smtClean="0"/>
              <a:t>mandoline</a:t>
            </a:r>
            <a:r>
              <a:rPr lang="hu-HU" dirty="0" smtClean="0"/>
              <a:t>, </a:t>
            </a:r>
            <a:r>
              <a:rPr lang="hu-HU" dirty="0" err="1" smtClean="0"/>
              <a:t>banjo</a:t>
            </a:r>
            <a:r>
              <a:rPr lang="hu-HU" dirty="0" smtClean="0"/>
              <a:t>, </a:t>
            </a:r>
            <a:r>
              <a:rPr lang="hu-HU" dirty="0" err="1" smtClean="0"/>
              <a:t>tambour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sp>
        <p:nvSpPr>
          <p:cNvPr id="8" name="AutoShape 4" descr="http://www.mozaweb.hu/course/MS-2462/jpg/zongora.jpg"/>
          <p:cNvSpPr>
            <a:spLocks noChangeAspect="1" noChangeArrowheads="1"/>
          </p:cNvSpPr>
          <p:nvPr/>
        </p:nvSpPr>
        <p:spPr bwMode="auto">
          <a:xfrm>
            <a:off x="155575" y="-1584325"/>
            <a:ext cx="3810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0" r="74736"/>
          <a:stretch/>
        </p:blipFill>
        <p:spPr bwMode="auto">
          <a:xfrm>
            <a:off x="155575" y="2495628"/>
            <a:ext cx="1444979" cy="302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26" y="3753023"/>
            <a:ext cx="2460849" cy="25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s://encrypted-tbn2.gstatic.com/images?q=tbn:ANd9GcRlT1RbRnF7kriStP1aUxrsqYIagSCxB4BdoM0flKumG8OWD6d7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19" y="968374"/>
            <a:ext cx="3038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35" y="3100728"/>
            <a:ext cx="1429895" cy="256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ttps://encrypted-tbn2.gstatic.com/images?q=tbn:ANd9GcTYSsvW6eUCkZpxLhkKQ0-NBXOsljyBBMcE3FIZQrxVGL5jgkZNL4FV-5_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79" y="3100728"/>
            <a:ext cx="1086203" cy="26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s://encrypted-tbn1.gstatic.com/images?q=tbn:ANd9GcQ3gZoGBJryTIT1qy-Uc6zErj4r--XrPs5H0_QJDXJq-4kTNUnxk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77"/>
          <a:stretch/>
        </p:blipFill>
        <p:spPr bwMode="auto">
          <a:xfrm>
            <a:off x="6212062" y="3561112"/>
            <a:ext cx="898883" cy="27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3731012" y="6129877"/>
            <a:ext cx="5257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8"/>
              </a:rPr>
              <a:t>http://www.youtube.com/watch?v=f19KEzLRL4s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59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Wind</a:t>
            </a:r>
            <a:r>
              <a:rPr lang="hu-HU" dirty="0" smtClean="0"/>
              <a:t> </a:t>
            </a:r>
            <a:r>
              <a:rPr lang="hu-HU" dirty="0" err="1" smtClean="0"/>
              <a:t>instruments</a:t>
            </a:r>
            <a:r>
              <a:rPr lang="hu-HU" dirty="0" smtClean="0"/>
              <a:t> / 1: </a:t>
            </a:r>
            <a:r>
              <a:rPr lang="hu-HU" dirty="0" err="1" smtClean="0"/>
              <a:t>woodwind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1600" dirty="0" err="1" smtClean="0"/>
              <a:t>Bassoon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>
                <a:hlinkClick r:id="rId2"/>
              </a:rPr>
              <a:t>http://</a:t>
            </a:r>
            <a:r>
              <a:rPr lang="hu-HU" sz="1600" dirty="0" smtClean="0">
                <a:hlinkClick r:id="rId2"/>
              </a:rPr>
              <a:t>www.youtube.com/watch?v=CZ1Nz3UOOas</a:t>
            </a:r>
            <a:endParaRPr lang="hu-HU" sz="1600" dirty="0" smtClean="0"/>
          </a:p>
          <a:p>
            <a:pPr marL="0" indent="0">
              <a:buNone/>
            </a:pPr>
            <a:endParaRPr lang="hu-HU" sz="1700" dirty="0" smtClean="0"/>
          </a:p>
          <a:p>
            <a:pPr marL="0" indent="0">
              <a:buNone/>
            </a:pPr>
            <a:r>
              <a:rPr lang="hu-HU" sz="1700" dirty="0" err="1" smtClean="0"/>
              <a:t>clarinet</a:t>
            </a:r>
            <a:endParaRPr lang="hu-HU" sz="1700" dirty="0" smtClean="0"/>
          </a:p>
          <a:p>
            <a:pPr marL="0" indent="0">
              <a:buNone/>
            </a:pPr>
            <a:endParaRPr lang="hu-HU" sz="1700" dirty="0"/>
          </a:p>
          <a:p>
            <a:pPr marL="0" indent="0">
              <a:buNone/>
            </a:pPr>
            <a:r>
              <a:rPr lang="hu-HU" sz="1700" dirty="0" err="1"/>
              <a:t>S</a:t>
            </a:r>
            <a:r>
              <a:rPr lang="hu-HU" sz="1700" dirty="0" err="1" smtClean="0"/>
              <a:t>axophone</a:t>
            </a:r>
            <a:endParaRPr lang="hu-HU" sz="1700" dirty="0" smtClean="0"/>
          </a:p>
          <a:p>
            <a:pPr marL="0" indent="0">
              <a:buNone/>
            </a:pPr>
            <a:endParaRPr lang="hu-HU" sz="1700" dirty="0" smtClean="0"/>
          </a:p>
          <a:p>
            <a:pPr marL="0" indent="0">
              <a:buNone/>
            </a:pPr>
            <a:r>
              <a:rPr lang="hu-HU" sz="1700" dirty="0" smtClean="0"/>
              <a:t>English </a:t>
            </a:r>
            <a:r>
              <a:rPr lang="hu-HU" sz="1700" dirty="0" err="1" smtClean="0"/>
              <a:t>horn</a:t>
            </a:r>
            <a:r>
              <a:rPr lang="hu-HU" sz="1700" dirty="0"/>
              <a:t/>
            </a:r>
            <a:br>
              <a:rPr lang="hu-HU" sz="1700" dirty="0"/>
            </a:br>
            <a:r>
              <a:rPr lang="hu-HU" sz="1700" dirty="0">
                <a:hlinkClick r:id="rId3"/>
              </a:rPr>
              <a:t>http://</a:t>
            </a:r>
            <a:r>
              <a:rPr lang="hu-HU" sz="1700" dirty="0" smtClean="0">
                <a:hlinkClick r:id="rId3"/>
              </a:rPr>
              <a:t>www.youtube.com/watch?v=0HhrxVx1Ztc</a:t>
            </a:r>
            <a:endParaRPr lang="hu-HU" sz="1700" dirty="0" smtClean="0"/>
          </a:p>
          <a:p>
            <a:pPr marL="0" indent="0">
              <a:buNone/>
            </a:pPr>
            <a:endParaRPr lang="hu-HU" sz="1700" dirty="0"/>
          </a:p>
          <a:p>
            <a:pPr marL="0" indent="0">
              <a:buNone/>
            </a:pPr>
            <a:r>
              <a:rPr lang="hu-HU" sz="1700" dirty="0" err="1" smtClean="0"/>
              <a:t>oboe</a:t>
            </a:r>
            <a:endParaRPr lang="hu-HU" sz="1700" dirty="0" smtClean="0"/>
          </a:p>
          <a:p>
            <a:pPr marL="0" indent="0">
              <a:buNone/>
            </a:pPr>
            <a:endParaRPr lang="hu-HU" sz="1700" dirty="0"/>
          </a:p>
          <a:p>
            <a:pPr marL="0" indent="0">
              <a:buNone/>
            </a:pPr>
            <a:r>
              <a:rPr lang="hu-HU" sz="1700" dirty="0" err="1" smtClean="0"/>
              <a:t>flute</a:t>
            </a:r>
            <a:endParaRPr lang="hu-HU" sz="17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20" y="1130916"/>
            <a:ext cx="6451953" cy="475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8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Wind</a:t>
            </a:r>
            <a:r>
              <a:rPr lang="hu-HU" dirty="0" smtClean="0"/>
              <a:t> </a:t>
            </a:r>
            <a:r>
              <a:rPr lang="hu-HU" dirty="0" err="1" smtClean="0"/>
              <a:t>instruments</a:t>
            </a:r>
            <a:r>
              <a:rPr lang="hu-HU" dirty="0" smtClean="0"/>
              <a:t>/ 2: </a:t>
            </a:r>
            <a:r>
              <a:rPr lang="hu-HU" dirty="0" err="1" smtClean="0"/>
              <a:t>brass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83" y="1347611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3" y="16732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43" y="3410655"/>
            <a:ext cx="2829455" cy="188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61" y="3831167"/>
            <a:ext cx="2925233" cy="195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" y="3701345"/>
            <a:ext cx="1438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9" y="1272587"/>
            <a:ext cx="1275468" cy="213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646489" y="5791261"/>
            <a:ext cx="127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trombones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49382" y="899193"/>
            <a:ext cx="3391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French</a:t>
            </a:r>
            <a:r>
              <a:rPr lang="hu-HU" sz="1600" dirty="0" smtClean="0"/>
              <a:t> </a:t>
            </a:r>
            <a:r>
              <a:rPr lang="hu-HU" sz="1600" dirty="0" err="1" smtClean="0"/>
              <a:t>horn</a:t>
            </a:r>
            <a:endParaRPr lang="hu-HU" sz="1600" dirty="0" smtClean="0"/>
          </a:p>
          <a:p>
            <a:r>
              <a:rPr lang="hu-HU" sz="1600" dirty="0">
                <a:hlinkClick r:id="rId8"/>
              </a:rPr>
              <a:t>http://</a:t>
            </a:r>
            <a:r>
              <a:rPr lang="hu-HU" sz="1600" dirty="0" smtClean="0">
                <a:hlinkClick r:id="rId8"/>
              </a:rPr>
              <a:t>www.youtube.com/watch?v=jnFl1q0IYTA</a:t>
            </a:r>
            <a:endParaRPr lang="hu-HU" sz="1600" dirty="0" smtClean="0"/>
          </a:p>
          <a:p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640499" y="928933"/>
            <a:ext cx="186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</a:t>
            </a:r>
            <a:r>
              <a:rPr lang="hu-HU" dirty="0" err="1" smtClean="0"/>
              <a:t>uzaphone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656172" y="997308"/>
            <a:ext cx="186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trumpets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61968" y="5929234"/>
            <a:ext cx="223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enor/bariton </a:t>
            </a:r>
            <a:r>
              <a:rPr lang="hu-HU" dirty="0" err="1" smtClean="0"/>
              <a:t>horn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3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 smtClean="0"/>
              <a:t>A musical </a:t>
            </a:r>
            <a:r>
              <a:rPr lang="hu-HU" sz="2200" dirty="0" err="1" smtClean="0"/>
              <a:t>joke</a:t>
            </a:r>
            <a:r>
              <a:rPr lang="hu-HU" sz="2200" dirty="0" smtClean="0"/>
              <a:t> </a:t>
            </a:r>
            <a:r>
              <a:rPr lang="hu-HU" sz="2200" dirty="0" err="1" smtClean="0"/>
              <a:t>on</a:t>
            </a:r>
            <a:r>
              <a:rPr lang="hu-HU" sz="2200" dirty="0" smtClean="0"/>
              <a:t> </a:t>
            </a:r>
            <a:r>
              <a:rPr lang="hu-HU" sz="2200" dirty="0" err="1" smtClean="0"/>
              <a:t>brass</a:t>
            </a:r>
            <a:r>
              <a:rPr lang="hu-HU" sz="2200" dirty="0" smtClean="0"/>
              <a:t> and </a:t>
            </a:r>
            <a:r>
              <a:rPr lang="hu-HU" sz="2200" dirty="0" err="1" smtClean="0"/>
              <a:t>on</a:t>
            </a:r>
            <a:r>
              <a:rPr lang="hu-HU" sz="2200" dirty="0" smtClean="0"/>
              <a:t> </a:t>
            </a:r>
            <a:r>
              <a:rPr lang="hu-HU" sz="2200" dirty="0" err="1" smtClean="0"/>
              <a:t>woodwind</a:t>
            </a:r>
            <a:r>
              <a:rPr lang="hu-HU" sz="2200" dirty="0" smtClean="0"/>
              <a:t> </a:t>
            </a:r>
            <a:r>
              <a:rPr lang="hu-HU" sz="2200" dirty="0" err="1" smtClean="0"/>
              <a:t>instruments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Mnozil</a:t>
            </a:r>
            <a:r>
              <a:rPr lang="hu-HU" dirty="0" smtClean="0"/>
              <a:t> </a:t>
            </a:r>
            <a:r>
              <a:rPr lang="hu-HU" dirty="0" err="1" smtClean="0"/>
              <a:t>Brass</a:t>
            </a:r>
            <a:r>
              <a:rPr lang="hu-HU" dirty="0" smtClean="0"/>
              <a:t> (Wien)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www.youtube.com/watch?v=uzpUaUIrabc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>
                <a:hlinkClick r:id="rId3"/>
              </a:rPr>
              <a:t>http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www.youtube.com/watch?v=PQPk-RX-3jA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67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Percussion</a:t>
            </a:r>
            <a:r>
              <a:rPr lang="hu-HU" dirty="0" smtClean="0"/>
              <a:t> </a:t>
            </a:r>
            <a:r>
              <a:rPr lang="hu-HU" dirty="0" err="1" smtClean="0"/>
              <a:t>instruments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Holló Aurél – Váczi Zoltán: </a:t>
            </a:r>
            <a:r>
              <a:rPr lang="hu-HU" dirty="0" err="1" smtClean="0"/>
              <a:t>Traditions</a:t>
            </a:r>
            <a:r>
              <a:rPr lang="hu-HU" dirty="0" smtClean="0"/>
              <a:t> Part </a:t>
            </a:r>
            <a:r>
              <a:rPr lang="hu-HU" dirty="0" err="1" smtClean="0"/>
              <a:t>One</a:t>
            </a:r>
            <a:r>
              <a:rPr lang="hu-HU" dirty="0" smtClean="0"/>
              <a:t> – The </a:t>
            </a:r>
            <a:r>
              <a:rPr lang="hu-HU" dirty="0" err="1" smtClean="0"/>
              <a:t>winning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… / </a:t>
            </a:r>
            <a:r>
              <a:rPr lang="hu-HU" dirty="0" err="1" smtClean="0"/>
              <a:t>BeFORe</a:t>
            </a:r>
            <a:r>
              <a:rPr lang="hu-HU" dirty="0" smtClean="0"/>
              <a:t> John7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err="1" smtClean="0"/>
              <a:t>Amadinda</a:t>
            </a:r>
            <a:r>
              <a:rPr lang="hu-HU" dirty="0" smtClean="0"/>
              <a:t> </a:t>
            </a:r>
            <a:r>
              <a:rPr lang="hu-HU" dirty="0" err="1" smtClean="0"/>
              <a:t>Percussion</a:t>
            </a:r>
            <a:r>
              <a:rPr lang="hu-HU" dirty="0" smtClean="0"/>
              <a:t> </a:t>
            </a:r>
            <a:r>
              <a:rPr lang="hu-HU" dirty="0" err="1" smtClean="0"/>
              <a:t>Ensemble</a:t>
            </a:r>
            <a:r>
              <a:rPr lang="hu-HU" dirty="0" smtClean="0"/>
              <a:t>, Liszt </a:t>
            </a:r>
            <a:r>
              <a:rPr lang="hu-HU" dirty="0" err="1" smtClean="0"/>
              <a:t>Academy</a:t>
            </a:r>
            <a:r>
              <a:rPr lang="hu-HU" dirty="0" smtClean="0"/>
              <a:t> of Music, Budapest, 2009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597377" y="3483592"/>
            <a:ext cx="6022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http://www.youtube.com/watch?v=R7rlrl6U2-A&amp;list=UU59BjQMnyUXtv5Je4SxdC_Q&amp;index=7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05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How</a:t>
            </a:r>
            <a:r>
              <a:rPr lang="hu-HU" sz="2800" dirty="0" smtClean="0"/>
              <a:t> </a:t>
            </a:r>
            <a:r>
              <a:rPr lang="hu-HU" sz="2800" dirty="0" err="1" smtClean="0"/>
              <a:t>does</a:t>
            </a:r>
            <a:r>
              <a:rPr lang="hu-HU" sz="2800" dirty="0" smtClean="0"/>
              <a:t> </a:t>
            </a:r>
            <a:r>
              <a:rPr lang="hu-HU" sz="2800" dirty="0" err="1" smtClean="0"/>
              <a:t>it</a:t>
            </a:r>
            <a:r>
              <a:rPr lang="hu-HU" sz="2800" dirty="0" smtClean="0"/>
              <a:t> </a:t>
            </a:r>
            <a:r>
              <a:rPr lang="hu-HU" sz="2800" dirty="0" err="1" smtClean="0"/>
              <a:t>work</a:t>
            </a:r>
            <a:r>
              <a:rPr lang="hu-HU" sz="2800" dirty="0" smtClean="0"/>
              <a:t> – </a:t>
            </a:r>
            <a:r>
              <a:rPr lang="hu-HU" sz="2800" dirty="0" err="1" smtClean="0"/>
              <a:t>stringed</a:t>
            </a:r>
            <a:r>
              <a:rPr lang="hu-HU" sz="2800" dirty="0" smtClean="0"/>
              <a:t> </a:t>
            </a:r>
            <a:r>
              <a:rPr lang="hu-HU" sz="2800" dirty="0" err="1" smtClean="0"/>
              <a:t>instruments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</a:t>
            </a:r>
            <a:r>
              <a:rPr lang="hu-HU" dirty="0" err="1" smtClean="0"/>
              <a:t>lip-stick</a:t>
            </a:r>
            <a:r>
              <a:rPr lang="hu-HU" dirty="0" smtClean="0"/>
              <a:t> </a:t>
            </a:r>
            <a:r>
              <a:rPr lang="hu-HU" dirty="0" err="1" smtClean="0"/>
              <a:t>vibration</a:t>
            </a:r>
            <a:r>
              <a:rPr lang="hu-HU" dirty="0" smtClean="0"/>
              <a:t> (</a:t>
            </a:r>
            <a:r>
              <a:rPr lang="hu-HU" dirty="0" err="1" smtClean="0"/>
              <a:t>dry</a:t>
            </a:r>
            <a:r>
              <a:rPr lang="hu-HU" dirty="0" smtClean="0"/>
              <a:t> </a:t>
            </a:r>
            <a:r>
              <a:rPr lang="hu-HU" dirty="0" err="1" smtClean="0"/>
              <a:t>friction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periodic</a:t>
            </a:r>
            <a:r>
              <a:rPr lang="hu-HU" dirty="0" smtClean="0"/>
              <a:t> </a:t>
            </a:r>
            <a:r>
              <a:rPr lang="hu-HU" dirty="0" err="1" smtClean="0"/>
              <a:t>vibrations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harmonics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28031" r="23342" b="21620"/>
          <a:stretch/>
        </p:blipFill>
        <p:spPr bwMode="auto">
          <a:xfrm>
            <a:off x="871674" y="2245125"/>
            <a:ext cx="3265098" cy="18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35343" r="15926" b="24361"/>
          <a:stretch/>
        </p:blipFill>
        <p:spPr bwMode="auto">
          <a:xfrm>
            <a:off x="5136445" y="2020713"/>
            <a:ext cx="3381133" cy="26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0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How</a:t>
            </a:r>
            <a:r>
              <a:rPr lang="hu-HU" sz="2800" dirty="0" smtClean="0"/>
              <a:t> </a:t>
            </a:r>
            <a:r>
              <a:rPr lang="hu-HU" sz="2800" dirty="0" err="1" smtClean="0"/>
              <a:t>does</a:t>
            </a:r>
            <a:r>
              <a:rPr lang="hu-HU" sz="2800" dirty="0" smtClean="0"/>
              <a:t> </a:t>
            </a:r>
            <a:r>
              <a:rPr lang="hu-HU" sz="2800" dirty="0" err="1" smtClean="0"/>
              <a:t>it</a:t>
            </a:r>
            <a:r>
              <a:rPr lang="hu-HU" sz="2800" dirty="0" smtClean="0"/>
              <a:t> </a:t>
            </a:r>
            <a:r>
              <a:rPr lang="hu-HU" sz="2800" dirty="0" err="1" smtClean="0"/>
              <a:t>work</a:t>
            </a:r>
            <a:r>
              <a:rPr lang="hu-HU" sz="2800" dirty="0" smtClean="0"/>
              <a:t> – </a:t>
            </a:r>
            <a:r>
              <a:rPr lang="hu-HU" sz="2800" dirty="0" err="1" smtClean="0"/>
              <a:t>woodwind</a:t>
            </a:r>
            <a:r>
              <a:rPr lang="hu-HU" sz="2800" dirty="0" smtClean="0"/>
              <a:t> </a:t>
            </a:r>
            <a:r>
              <a:rPr lang="hu-HU" sz="2800" dirty="0" err="1" smtClean="0"/>
              <a:t>instruments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Clarinet</a:t>
            </a:r>
            <a:endParaRPr lang="hu-HU" dirty="0" smtClean="0"/>
          </a:p>
          <a:p>
            <a:pPr lvl="1"/>
            <a:r>
              <a:rPr lang="hu-HU" sz="1800" dirty="0" err="1" smtClean="0"/>
              <a:t>construction</a:t>
            </a:r>
            <a:endParaRPr lang="hu-HU" sz="1800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r>
              <a:rPr lang="hu-HU" sz="1800" dirty="0" err="1" smtClean="0"/>
              <a:t>Production</a:t>
            </a:r>
            <a:r>
              <a:rPr lang="hu-HU" sz="1800" dirty="0" smtClean="0"/>
              <a:t> of </a:t>
            </a:r>
            <a:r>
              <a:rPr lang="hu-HU" sz="1800" dirty="0" err="1" smtClean="0"/>
              <a:t>sound</a:t>
            </a:r>
            <a:endParaRPr lang="hu-HU" sz="1800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r>
              <a:rPr lang="hu-HU" sz="1800" dirty="0" err="1" smtClean="0"/>
              <a:t>pitch</a:t>
            </a:r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9218" name="Picture 2" descr="picture of clarinet mouthpi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97" y="1295225"/>
            <a:ext cx="2734381" cy="98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ketch of mouthpiece and diagram of flow vs pres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64" y="2792429"/>
            <a:ext cx="4540604" cy="16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ketch: inertance of air in open tone ho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4" y="4967111"/>
            <a:ext cx="33623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r>
              <a:rPr lang="hu-HU" dirty="0" smtClean="0"/>
              <a:t> – </a:t>
            </a:r>
            <a:r>
              <a:rPr lang="hu-HU" dirty="0" err="1" smtClean="0"/>
              <a:t>brass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newt.phys.unsw.edu.au/jw/brassacoustics.html#lips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1026" name="Picture 2" descr="sketch of lips and horn mouthpi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96" y="1772003"/>
            <a:ext cx="4597048" cy="11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etch of resonances in a cylindrical p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19" y="3361575"/>
            <a:ext cx="61722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Control</a:t>
            </a:r>
            <a:r>
              <a:rPr lang="hu-HU" sz="2800" dirty="0" smtClean="0"/>
              <a:t> of </a:t>
            </a:r>
            <a:r>
              <a:rPr lang="hu-HU" sz="2800" dirty="0" err="1" smtClean="0"/>
              <a:t>pitch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brass</a:t>
            </a:r>
            <a:r>
              <a:rPr lang="hu-HU" sz="2800" dirty="0" smtClean="0"/>
              <a:t> </a:t>
            </a:r>
            <a:r>
              <a:rPr lang="hu-HU" sz="2800" dirty="0" err="1" smtClean="0"/>
              <a:t>instruments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Piston</a:t>
            </a:r>
            <a:r>
              <a:rPr lang="hu-HU" dirty="0" smtClean="0"/>
              <a:t> </a:t>
            </a:r>
            <a:r>
              <a:rPr lang="hu-HU" dirty="0" err="1" smtClean="0"/>
              <a:t>valve</a:t>
            </a:r>
            <a:r>
              <a:rPr lang="hu-HU" dirty="0" smtClean="0"/>
              <a:t> - </a:t>
            </a:r>
            <a:r>
              <a:rPr lang="hu-HU" dirty="0" err="1" smtClean="0"/>
              <a:t>trumpet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Rotating</a:t>
            </a:r>
            <a:r>
              <a:rPr lang="hu-HU" dirty="0" smtClean="0"/>
              <a:t> </a:t>
            </a:r>
            <a:r>
              <a:rPr lang="hu-HU" dirty="0" err="1" smtClean="0"/>
              <a:t>ventil</a:t>
            </a:r>
            <a:r>
              <a:rPr lang="hu-HU" dirty="0" smtClean="0"/>
              <a:t> – </a:t>
            </a:r>
            <a:br>
              <a:rPr lang="hu-HU" dirty="0" smtClean="0"/>
            </a:br>
            <a:r>
              <a:rPr lang="hu-HU" dirty="0" err="1" smtClean="0"/>
              <a:t>French</a:t>
            </a:r>
            <a:r>
              <a:rPr lang="hu-HU" dirty="0" smtClean="0"/>
              <a:t> </a:t>
            </a:r>
            <a:r>
              <a:rPr lang="hu-HU" dirty="0" err="1" smtClean="0"/>
              <a:t>horn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2050" name="Picture 2" descr="sketch of piston valve mech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63" y="1825888"/>
            <a:ext cx="46767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 of piston val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3" y="1740341"/>
            <a:ext cx="2012545" cy="27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12" y="4819650"/>
            <a:ext cx="31146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9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symphonic</a:t>
            </a:r>
            <a:r>
              <a:rPr lang="hu-HU" dirty="0" smtClean="0"/>
              <a:t> </a:t>
            </a:r>
            <a:r>
              <a:rPr lang="hu-HU" dirty="0" err="1" smtClean="0"/>
              <a:t>orchestra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6146" name="Picture 2" descr="http://www.irodalmiradio.hu/femis/zene/grupzene/nagykar/06pan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4" y="1577622"/>
            <a:ext cx="75057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The musical </a:t>
            </a:r>
            <a:r>
              <a:rPr lang="hu-HU" dirty="0" err="1" smtClean="0"/>
              <a:t>sounds</a:t>
            </a:r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err="1" smtClean="0">
                <a:solidFill>
                  <a:srgbClr val="FF0000"/>
                </a:solidFill>
              </a:rPr>
              <a:t>Sinusoidal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/>
              <a:t>signal</a:t>
            </a:r>
            <a:endParaRPr lang="hu-HU" dirty="0" smtClean="0"/>
          </a:p>
          <a:p>
            <a:pPr lvl="1"/>
            <a:r>
              <a:rPr lang="hu-HU" dirty="0" err="1" smtClean="0"/>
              <a:t>sterile</a:t>
            </a:r>
            <a:r>
              <a:rPr lang="hu-HU" dirty="0" smtClean="0"/>
              <a:t>, </a:t>
            </a:r>
            <a:r>
              <a:rPr lang="hu-HU" dirty="0" err="1" smtClean="0"/>
              <a:t>dificult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produce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natural</a:t>
            </a:r>
            <a:r>
              <a:rPr lang="hu-HU" dirty="0" smtClean="0"/>
              <a:t> </a:t>
            </a:r>
            <a:r>
              <a:rPr lang="hu-HU" dirty="0" err="1" smtClean="0"/>
              <a:t>way</a:t>
            </a:r>
            <a:endParaRPr lang="hu-HU" dirty="0" smtClean="0"/>
          </a:p>
          <a:p>
            <a:pPr lvl="1"/>
            <a:r>
              <a:rPr lang="hu-HU" dirty="0" err="1"/>
              <a:t>t</a:t>
            </a:r>
            <a:r>
              <a:rPr lang="hu-HU" dirty="0" err="1" smtClean="0"/>
              <a:t>he</a:t>
            </a:r>
            <a:r>
              <a:rPr lang="hu-HU" dirty="0" smtClean="0"/>
              <a:t> most </a:t>
            </a:r>
            <a:r>
              <a:rPr lang="hu-HU" dirty="0" err="1" smtClean="0"/>
              <a:t>similar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is </a:t>
            </a:r>
            <a:r>
              <a:rPr lang="hu-HU" dirty="0" err="1" smtClean="0"/>
              <a:t>that</a:t>
            </a:r>
            <a:r>
              <a:rPr lang="hu-HU" dirty="0" smtClean="0"/>
              <a:t> of </a:t>
            </a:r>
            <a:r>
              <a:rPr lang="hu-HU" dirty="0" err="1" smtClean="0"/>
              <a:t>flute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sound</a:t>
            </a:r>
            <a:r>
              <a:rPr lang="hu-HU" dirty="0" smtClean="0"/>
              <a:t> of </a:t>
            </a:r>
            <a:r>
              <a:rPr lang="hu-HU" dirty="0" err="1" smtClean="0"/>
              <a:t>real</a:t>
            </a:r>
            <a:r>
              <a:rPr lang="hu-HU" dirty="0" smtClean="0"/>
              <a:t> </a:t>
            </a:r>
            <a:r>
              <a:rPr lang="hu-HU" dirty="0" err="1" smtClean="0"/>
              <a:t>instruments</a:t>
            </a:r>
            <a:r>
              <a:rPr lang="hu-HU" dirty="0" smtClean="0"/>
              <a:t> is </a:t>
            </a:r>
            <a:r>
              <a:rPr lang="hu-HU" dirty="0" err="1" smtClean="0">
                <a:solidFill>
                  <a:srgbClr val="FF0000"/>
                </a:solidFill>
              </a:rPr>
              <a:t>harmonic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/>
              <a:t>s</a:t>
            </a:r>
            <a:r>
              <a:rPr lang="hu-HU" dirty="0" err="1" smtClean="0"/>
              <a:t>uperposition</a:t>
            </a:r>
            <a:r>
              <a:rPr lang="hu-HU" dirty="0" smtClean="0"/>
              <a:t> of </a:t>
            </a:r>
            <a:r>
              <a:rPr lang="hu-HU" dirty="0" err="1" smtClean="0"/>
              <a:t>sinusoids</a:t>
            </a:r>
            <a:endParaRPr lang="hu-HU" dirty="0" smtClean="0"/>
          </a:p>
          <a:p>
            <a:pPr lvl="1"/>
            <a:r>
              <a:rPr lang="hu-HU" dirty="0" smtClean="0"/>
              <a:t>The </a:t>
            </a:r>
            <a:r>
              <a:rPr lang="hu-HU" b="1" dirty="0" err="1" smtClean="0">
                <a:solidFill>
                  <a:srgbClr val="FF0000"/>
                </a:solidFill>
              </a:rPr>
              <a:t>tone</a:t>
            </a:r>
            <a:r>
              <a:rPr lang="hu-HU" dirty="0" smtClean="0"/>
              <a:t> is </a:t>
            </a:r>
            <a:r>
              <a:rPr lang="hu-HU" dirty="0" err="1" smtClean="0"/>
              <a:t>determined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amplitude</a:t>
            </a:r>
            <a:r>
              <a:rPr lang="hu-HU" dirty="0" smtClean="0"/>
              <a:t> ratio</a:t>
            </a:r>
            <a:endParaRPr lang="hu-HU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sequential</a:t>
            </a:r>
            <a:r>
              <a:rPr lang="hu-HU" dirty="0" smtClean="0"/>
              <a:t> </a:t>
            </a:r>
            <a:r>
              <a:rPr lang="hu-HU" dirty="0" err="1" smtClean="0"/>
              <a:t>harmonic</a:t>
            </a:r>
            <a:r>
              <a:rPr lang="hu-HU" dirty="0" smtClean="0"/>
              <a:t> </a:t>
            </a:r>
            <a:r>
              <a:rPr lang="hu-HU" dirty="0" err="1" smtClean="0"/>
              <a:t>sounds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r>
              <a:rPr lang="hu-HU" dirty="0" smtClean="0"/>
              <a:t> </a:t>
            </a:r>
            <a:r>
              <a:rPr lang="hu-HU" dirty="0" smtClean="0"/>
              <a:t>a </a:t>
            </a:r>
            <a:r>
              <a:rPr lang="hu-HU" dirty="0" smtClean="0"/>
              <a:t>musical </a:t>
            </a:r>
            <a:r>
              <a:rPr lang="hu-HU" b="1" dirty="0" err="1" smtClean="0">
                <a:solidFill>
                  <a:srgbClr val="FF0000"/>
                </a:solidFill>
              </a:rPr>
              <a:t>scale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scales</a:t>
            </a:r>
            <a:r>
              <a:rPr lang="hu-HU" dirty="0" smtClean="0"/>
              <a:t> </a:t>
            </a:r>
            <a:r>
              <a:rPr lang="hu-HU" dirty="0" err="1" smtClean="0"/>
              <a:t>did</a:t>
            </a:r>
            <a:r>
              <a:rPr lang="hu-HU" dirty="0" smtClean="0"/>
              <a:t> </a:t>
            </a:r>
            <a:r>
              <a:rPr lang="hu-HU" dirty="0" err="1" smtClean="0"/>
              <a:t>exist</a:t>
            </a:r>
            <a:r>
              <a:rPr lang="hu-HU" dirty="0" smtClean="0"/>
              <a:t>, </a:t>
            </a:r>
            <a:r>
              <a:rPr lang="hu-HU" dirty="0" err="1" smtClean="0"/>
              <a:t>changing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era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culture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construction</a:t>
            </a:r>
            <a:r>
              <a:rPr lang="hu-HU" dirty="0" smtClean="0"/>
              <a:t> of a </a:t>
            </a:r>
            <a:r>
              <a:rPr lang="hu-HU" dirty="0" err="1" smtClean="0"/>
              <a:t>scale</a:t>
            </a:r>
            <a:r>
              <a:rPr lang="hu-HU" dirty="0" smtClean="0"/>
              <a:t> is </a:t>
            </a:r>
            <a:r>
              <a:rPr lang="hu-HU" dirty="0" err="1" smtClean="0"/>
              <a:t>based</a:t>
            </a:r>
            <a:endParaRPr lang="hu-HU" dirty="0" smtClean="0"/>
          </a:p>
          <a:p>
            <a:pPr lvl="1"/>
            <a:r>
              <a:rPr lang="hu-HU" dirty="0" err="1"/>
              <a:t>o</a:t>
            </a:r>
            <a:r>
              <a:rPr lang="hu-HU" dirty="0" err="1" smtClean="0"/>
              <a:t>n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basic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and a fixed </a:t>
            </a:r>
            <a:r>
              <a:rPr lang="hu-HU" dirty="0" err="1" smtClean="0"/>
              <a:t>set</a:t>
            </a:r>
            <a:r>
              <a:rPr lang="hu-HU" dirty="0" smtClean="0"/>
              <a:t> of </a:t>
            </a:r>
            <a:r>
              <a:rPr lang="hu-HU" dirty="0" err="1" smtClean="0"/>
              <a:t>acceptable</a:t>
            </a:r>
            <a:r>
              <a:rPr lang="hu-HU" dirty="0" smtClean="0"/>
              <a:t> </a:t>
            </a:r>
            <a:r>
              <a:rPr lang="hu-HU" dirty="0" err="1" smtClean="0"/>
              <a:t>sounds</a:t>
            </a:r>
            <a:endParaRPr lang="hu-HU" dirty="0" smtClean="0"/>
          </a:p>
          <a:p>
            <a:pPr lvl="1"/>
            <a:r>
              <a:rPr lang="hu-HU" dirty="0" err="1"/>
              <a:t>w</a:t>
            </a:r>
            <a:r>
              <a:rPr lang="hu-HU" dirty="0" err="1" smtClean="0"/>
              <a:t>ithin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set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intervals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perceived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pleasant</a:t>
            </a:r>
            <a:r>
              <a:rPr lang="hu-HU" dirty="0" smtClean="0"/>
              <a:t> and </a:t>
            </a:r>
            <a:r>
              <a:rPr lang="hu-HU" dirty="0" err="1" smtClean="0"/>
              <a:t>perfect</a:t>
            </a:r>
            <a:endParaRPr lang="de-DE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Symphonic</a:t>
            </a:r>
            <a:r>
              <a:rPr lang="hu-HU" dirty="0" smtClean="0"/>
              <a:t> </a:t>
            </a:r>
            <a:r>
              <a:rPr lang="hu-HU" dirty="0" err="1" smtClean="0"/>
              <a:t>orchestra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4098" name="Picture 2" descr="http://upload.wikimedia.org/wikipedia/hu/thumb/5/5d/Zenekar.png/400px-Zenek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08" y="1764860"/>
            <a:ext cx="5759803" cy="43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 err="1" smtClean="0"/>
              <a:t>Relationship</a:t>
            </a:r>
            <a:r>
              <a:rPr lang="hu-HU" sz="2000" dirty="0" smtClean="0"/>
              <a:t> of </a:t>
            </a:r>
            <a:r>
              <a:rPr lang="hu-HU" sz="2000" dirty="0" err="1" smtClean="0"/>
              <a:t>music</a:t>
            </a:r>
            <a:r>
              <a:rPr lang="hu-HU" sz="2000" dirty="0" smtClean="0"/>
              <a:t> and </a:t>
            </a:r>
            <a:r>
              <a:rPr lang="hu-HU" sz="2000" dirty="0" err="1" smtClean="0"/>
              <a:t>physics</a:t>
            </a:r>
            <a:r>
              <a:rPr lang="hu-HU" sz="2000" dirty="0" smtClean="0"/>
              <a:t>: </a:t>
            </a:r>
            <a:r>
              <a:rPr lang="hu-HU" sz="2000" dirty="0" err="1" smtClean="0"/>
              <a:t>the</a:t>
            </a:r>
            <a:r>
              <a:rPr lang="hu-HU" sz="2000" dirty="0" smtClean="0"/>
              <a:t> series of </a:t>
            </a:r>
            <a:r>
              <a:rPr lang="hu-HU" sz="2000" dirty="0" err="1" smtClean="0"/>
              <a:t>harmonics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proportion</a:t>
            </a:r>
            <a:r>
              <a:rPr lang="hu-HU" dirty="0" smtClean="0"/>
              <a:t> of </a:t>
            </a:r>
            <a:r>
              <a:rPr lang="hu-HU" dirty="0" err="1" smtClean="0"/>
              <a:t>frequencies</a:t>
            </a:r>
            <a:r>
              <a:rPr lang="hu-HU" dirty="0" smtClean="0"/>
              <a:t> (</a:t>
            </a:r>
            <a:r>
              <a:rPr lang="hu-HU" dirty="0" err="1" smtClean="0"/>
              <a:t>eigenfrequencies</a:t>
            </a:r>
            <a:r>
              <a:rPr lang="hu-HU" dirty="0" smtClean="0"/>
              <a:t>) is </a:t>
            </a:r>
            <a:r>
              <a:rPr lang="hu-HU" dirty="0" err="1" smtClean="0"/>
              <a:t>equal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ratios</a:t>
            </a:r>
            <a:r>
              <a:rPr lang="hu-HU" dirty="0" smtClean="0"/>
              <a:t> of </a:t>
            </a:r>
            <a:r>
              <a:rPr lang="hu-HU" dirty="0" err="1" smtClean="0"/>
              <a:t>whole</a:t>
            </a:r>
            <a:r>
              <a:rPr lang="hu-HU" dirty="0" smtClean="0"/>
              <a:t> </a:t>
            </a:r>
            <a:r>
              <a:rPr lang="hu-HU" dirty="0" err="1" smtClean="0"/>
              <a:t>numbers</a:t>
            </a:r>
            <a:endParaRPr lang="hu-HU" dirty="0" smtClean="0"/>
          </a:p>
          <a:p>
            <a:pPr lvl="1"/>
            <a:r>
              <a:rPr lang="hu-HU" dirty="0" err="1" smtClean="0"/>
              <a:t>octave</a:t>
            </a:r>
            <a:r>
              <a:rPr lang="hu-HU" dirty="0" smtClean="0"/>
              <a:t>: 1:2</a:t>
            </a:r>
          </a:p>
          <a:p>
            <a:pPr lvl="1"/>
            <a:r>
              <a:rPr lang="hu-HU" dirty="0" err="1" smtClean="0"/>
              <a:t>fifth</a:t>
            </a:r>
            <a:r>
              <a:rPr lang="hu-HU" dirty="0" smtClean="0"/>
              <a:t>: 2:3</a:t>
            </a:r>
          </a:p>
          <a:p>
            <a:pPr lvl="1"/>
            <a:r>
              <a:rPr lang="hu-HU" dirty="0" err="1" smtClean="0"/>
              <a:t>fourth</a:t>
            </a:r>
            <a:r>
              <a:rPr lang="hu-HU" dirty="0" smtClean="0"/>
              <a:t>: 3:4</a:t>
            </a:r>
          </a:p>
          <a:p>
            <a:pPr lvl="1"/>
            <a:r>
              <a:rPr lang="hu-HU" dirty="0"/>
              <a:t>m</a:t>
            </a:r>
            <a:r>
              <a:rPr lang="hu-HU" dirty="0" smtClean="0"/>
              <a:t>ajor </a:t>
            </a:r>
            <a:r>
              <a:rPr lang="hu-HU" dirty="0" err="1" smtClean="0"/>
              <a:t>third</a:t>
            </a:r>
            <a:r>
              <a:rPr lang="hu-HU" dirty="0" smtClean="0"/>
              <a:t>: 4:5</a:t>
            </a:r>
          </a:p>
          <a:p>
            <a:pPr lvl="1"/>
            <a:r>
              <a:rPr lang="hu-HU" dirty="0"/>
              <a:t>m</a:t>
            </a:r>
            <a:r>
              <a:rPr lang="hu-HU" dirty="0" smtClean="0"/>
              <a:t>inor </a:t>
            </a:r>
            <a:r>
              <a:rPr lang="hu-HU" dirty="0" err="1" smtClean="0"/>
              <a:t>third</a:t>
            </a:r>
            <a:r>
              <a:rPr lang="hu-HU" dirty="0" smtClean="0"/>
              <a:t>: 5:6</a:t>
            </a:r>
          </a:p>
          <a:p>
            <a:pPr lvl="1"/>
            <a:r>
              <a:rPr lang="hu-HU" dirty="0" smtClean="0"/>
              <a:t>Major </a:t>
            </a:r>
            <a:r>
              <a:rPr lang="hu-HU" dirty="0" err="1" smtClean="0"/>
              <a:t>second</a:t>
            </a:r>
            <a:endParaRPr lang="hu-HU" dirty="0" smtClean="0"/>
          </a:p>
          <a:p>
            <a:pPr lvl="1"/>
            <a:r>
              <a:rPr lang="hu-HU" dirty="0" smtClean="0"/>
              <a:t>Minor </a:t>
            </a:r>
            <a:r>
              <a:rPr lang="hu-HU" dirty="0" err="1" smtClean="0"/>
              <a:t>second</a:t>
            </a:r>
            <a:endParaRPr lang="hu-HU" dirty="0" smtClean="0"/>
          </a:p>
          <a:p>
            <a:r>
              <a:rPr lang="hu-HU" dirty="0" err="1" smtClean="0">
                <a:solidFill>
                  <a:srgbClr val="00B0F0"/>
                </a:solidFill>
              </a:rPr>
              <a:t>Only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err="1" smtClean="0">
                <a:solidFill>
                  <a:srgbClr val="00B0F0"/>
                </a:solidFill>
              </a:rPr>
              <a:t>in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err="1" smtClean="0">
                <a:solidFill>
                  <a:srgbClr val="00B0F0"/>
                </a:solidFill>
              </a:rPr>
              <a:t>european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err="1" smtClean="0">
                <a:solidFill>
                  <a:srgbClr val="00B0F0"/>
                </a:solidFill>
              </a:rPr>
              <a:t>music</a:t>
            </a:r>
            <a:r>
              <a:rPr lang="hu-HU" dirty="0" smtClean="0">
                <a:solidFill>
                  <a:srgbClr val="00B0F0"/>
                </a:solidFill>
              </a:rPr>
              <a:t>!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2" t="14642" r="26593" b="3501"/>
          <a:stretch/>
        </p:blipFill>
        <p:spPr bwMode="auto">
          <a:xfrm>
            <a:off x="4526846" y="1614310"/>
            <a:ext cx="4506359" cy="484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5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Hangolás (skálák)</a:t>
            </a:r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b="1" dirty="0" err="1" smtClean="0"/>
              <a:t>Pitagoraszi</a:t>
            </a:r>
            <a:r>
              <a:rPr lang="hu-HU" dirty="0" smtClean="0"/>
              <a:t> hangolás: egész számok hányadosai szólnak a legtisztábban</a:t>
            </a:r>
          </a:p>
          <a:p>
            <a:pPr lvl="1"/>
            <a:r>
              <a:rPr lang="hu-HU" dirty="0" smtClean="0"/>
              <a:t>oktáv: 1:2 </a:t>
            </a:r>
            <a:r>
              <a:rPr lang="hu-HU" sz="1800" dirty="0" smtClean="0"/>
              <a:t>(mert 7 hang után a 8. ismétlődik)</a:t>
            </a:r>
            <a:r>
              <a:rPr lang="hu-HU" dirty="0" smtClean="0"/>
              <a:t>, kvint:  2:3</a:t>
            </a:r>
          </a:p>
          <a:p>
            <a:pPr lvl="1"/>
            <a:r>
              <a:rPr lang="hu-HU" dirty="0" smtClean="0"/>
              <a:t>ezzel viszont nem lehet minden hangnemben tisztán játszani!</a:t>
            </a:r>
          </a:p>
          <a:p>
            <a:r>
              <a:rPr lang="hu-HU" dirty="0" smtClean="0"/>
              <a:t>XVI. – XVII. </a:t>
            </a:r>
            <a:r>
              <a:rPr lang="hu-HU" dirty="0" err="1" smtClean="0"/>
              <a:t>sz</a:t>
            </a:r>
            <a:r>
              <a:rPr lang="hu-HU" dirty="0" smtClean="0"/>
              <a:t>: </a:t>
            </a:r>
            <a:r>
              <a:rPr lang="hu-HU" b="1" dirty="0" smtClean="0"/>
              <a:t>középhangú </a:t>
            </a:r>
            <a:r>
              <a:rPr lang="hu-HU" dirty="0" smtClean="0"/>
              <a:t>hangolás</a:t>
            </a:r>
          </a:p>
          <a:p>
            <a:pPr lvl="1"/>
            <a:r>
              <a:rPr lang="hu-HU" dirty="0" smtClean="0"/>
              <a:t>a terc már konszonánsnak minősül</a:t>
            </a:r>
          </a:p>
          <a:p>
            <a:pPr lvl="1"/>
            <a:r>
              <a:rPr lang="hu-HU" dirty="0" smtClean="0"/>
              <a:t>az alaphangnemek  (F, C, G, D) majdnem pontosan tiszták </a:t>
            </a:r>
          </a:p>
          <a:p>
            <a:r>
              <a:rPr lang="hu-HU" dirty="0" smtClean="0"/>
              <a:t>Barokk: </a:t>
            </a:r>
            <a:r>
              <a:rPr lang="hu-HU" b="1" dirty="0" err="1" smtClean="0"/>
              <a:t>jóltemperált</a:t>
            </a:r>
            <a:r>
              <a:rPr lang="hu-HU" dirty="0" smtClean="0"/>
              <a:t> hangolás </a:t>
            </a:r>
          </a:p>
          <a:p>
            <a:pPr lvl="1"/>
            <a:r>
              <a:rPr lang="hu-HU" dirty="0" smtClean="0"/>
              <a:t>minden hangnem elfogadhatóan tiszta </a:t>
            </a:r>
          </a:p>
          <a:p>
            <a:pPr lvl="1"/>
            <a:r>
              <a:rPr lang="hu-HU" dirty="0" smtClean="0"/>
              <a:t>J. S. Bach: </a:t>
            </a:r>
            <a:r>
              <a:rPr lang="hu-HU" dirty="0" err="1" smtClean="0"/>
              <a:t>Wohltemperiertes</a:t>
            </a:r>
            <a:r>
              <a:rPr lang="hu-HU" dirty="0" smtClean="0"/>
              <a:t> </a:t>
            </a:r>
            <a:r>
              <a:rPr lang="hu-HU" dirty="0" err="1" smtClean="0"/>
              <a:t>Klavier</a:t>
            </a:r>
            <a:r>
              <a:rPr lang="hu-HU" dirty="0" smtClean="0"/>
              <a:t> sorozat</a:t>
            </a:r>
          </a:p>
          <a:p>
            <a:r>
              <a:rPr lang="hu-HU" dirty="0" smtClean="0"/>
              <a:t>Ma: </a:t>
            </a:r>
            <a:r>
              <a:rPr lang="hu-HU" b="1" dirty="0" smtClean="0"/>
              <a:t>kiegyenlített</a:t>
            </a:r>
            <a:r>
              <a:rPr lang="hu-HU" dirty="0" smtClean="0"/>
              <a:t> hangolás: az oktáv 12 félhangja pontosan egyenlő távolságban van </a:t>
            </a:r>
          </a:p>
          <a:p>
            <a:pPr lvl="1"/>
            <a:r>
              <a:rPr lang="hu-HU" dirty="0" smtClean="0"/>
              <a:t>eszerint egyik hangköz sem felel meg pontosan egészszámú aránynak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58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basic</a:t>
            </a:r>
            <a:r>
              <a:rPr lang="hu-HU" dirty="0" smtClean="0"/>
              <a:t> </a:t>
            </a:r>
            <a:r>
              <a:rPr lang="hu-HU" dirty="0" err="1" smtClean="0"/>
              <a:t>pitch</a:t>
            </a:r>
            <a:r>
              <a:rPr lang="hu-HU" dirty="0" smtClean="0"/>
              <a:t> of </a:t>
            </a:r>
            <a:r>
              <a:rPr lang="hu-HU" dirty="0" err="1" smtClean="0"/>
              <a:t>scales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2200" dirty="0">
                <a:hlinkClick r:id="rId2"/>
              </a:rPr>
              <a:t>http://</a:t>
            </a:r>
            <a:r>
              <a:rPr lang="hu-HU" sz="2200" dirty="0" smtClean="0">
                <a:hlinkClick r:id="rId2"/>
              </a:rPr>
              <a:t>www.music.vt.edu/musicdictionary/appendix/pitch/pitch.html</a:t>
            </a:r>
            <a:endParaRPr lang="hu-HU" sz="2200" dirty="0" smtClean="0"/>
          </a:p>
          <a:p>
            <a:r>
              <a:rPr lang="hu-HU" dirty="0" err="1" smtClean="0"/>
              <a:t>Today</a:t>
            </a:r>
            <a:r>
              <a:rPr lang="hu-HU" dirty="0" smtClean="0"/>
              <a:t>’s </a:t>
            </a:r>
            <a:r>
              <a:rPr lang="hu-HU" dirty="0" err="1" smtClean="0"/>
              <a:t>normal</a:t>
            </a:r>
            <a:r>
              <a:rPr lang="hu-HU" dirty="0" smtClean="0"/>
              <a:t> </a:t>
            </a:r>
            <a:r>
              <a:rPr lang="hu-HU" dirty="0" err="1" smtClean="0"/>
              <a:t>pitch</a:t>
            </a:r>
            <a:r>
              <a:rPr lang="hu-HU" dirty="0" smtClean="0"/>
              <a:t> (</a:t>
            </a:r>
            <a:r>
              <a:rPr lang="hu-HU" b="1" dirty="0" smtClean="0"/>
              <a:t>a</a:t>
            </a:r>
            <a:r>
              <a:rPr lang="hu-HU" b="1" baseline="-25000" dirty="0" smtClean="0"/>
              <a:t>1</a:t>
            </a:r>
            <a:r>
              <a:rPr lang="hu-HU" dirty="0" smtClean="0"/>
              <a:t>): </a:t>
            </a:r>
            <a:r>
              <a:rPr lang="hu-HU" dirty="0"/>
              <a:t>440 </a:t>
            </a:r>
            <a:r>
              <a:rPr lang="hu-HU" dirty="0" smtClean="0"/>
              <a:t>Hz </a:t>
            </a:r>
          </a:p>
          <a:p>
            <a:r>
              <a:rPr lang="hu-HU" dirty="0" err="1" smtClean="0"/>
              <a:t>Historical</a:t>
            </a:r>
            <a:r>
              <a:rPr lang="hu-HU" dirty="0" smtClean="0"/>
              <a:t> </a:t>
            </a:r>
            <a:r>
              <a:rPr lang="hu-HU" dirty="0" err="1" smtClean="0"/>
              <a:t>changes</a:t>
            </a:r>
            <a:endParaRPr lang="hu-HU" dirty="0" smtClean="0"/>
          </a:p>
          <a:p>
            <a:pPr lvl="1"/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beginning</a:t>
            </a:r>
            <a:r>
              <a:rPr lang="hu-HU" dirty="0" smtClean="0"/>
              <a:t> </a:t>
            </a:r>
            <a:r>
              <a:rPr lang="hu-HU" dirty="0" err="1" smtClean="0"/>
              <a:t>pitch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measured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feet</a:t>
            </a:r>
            <a:r>
              <a:rPr lang="hu-HU" dirty="0" smtClean="0"/>
              <a:t> (</a:t>
            </a:r>
            <a:r>
              <a:rPr lang="hu-HU" dirty="0" err="1" smtClean="0"/>
              <a:t>organ</a:t>
            </a:r>
            <a:r>
              <a:rPr lang="hu-HU" dirty="0" smtClean="0"/>
              <a:t> </a:t>
            </a:r>
            <a:r>
              <a:rPr lang="hu-HU" dirty="0" err="1" smtClean="0"/>
              <a:t>pipe</a:t>
            </a:r>
            <a:r>
              <a:rPr lang="hu-HU" dirty="0" smtClean="0"/>
              <a:t>!)</a:t>
            </a:r>
          </a:p>
          <a:p>
            <a:pPr lvl="1"/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 (</a:t>
            </a:r>
            <a:r>
              <a:rPr lang="hu-HU" dirty="0" err="1" smtClean="0"/>
              <a:t>by</a:t>
            </a:r>
            <a:r>
              <a:rPr lang="hu-HU" dirty="0" smtClean="0"/>
              <a:t> A. Ellis,1885): </a:t>
            </a:r>
            <a:r>
              <a:rPr lang="hu-HU" dirty="0" err="1" smtClean="0"/>
              <a:t>between</a:t>
            </a:r>
            <a:r>
              <a:rPr lang="hu-HU" dirty="0" smtClean="0"/>
              <a:t> 370 és 567 Hz </a:t>
            </a:r>
          </a:p>
          <a:p>
            <a:pPr lvl="1"/>
            <a:r>
              <a:rPr lang="hu-HU" dirty="0" err="1" smtClean="0"/>
              <a:t>Larg</a:t>
            </a:r>
            <a:r>
              <a:rPr lang="hu-HU" dirty="0" smtClean="0"/>
              <a:t> </a:t>
            </a:r>
            <a:r>
              <a:rPr lang="hu-HU" dirty="0" err="1" smtClean="0"/>
              <a:t>chaos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fork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invented</a:t>
            </a:r>
            <a:r>
              <a:rPr lang="hu-HU" dirty="0" smtClean="0"/>
              <a:t> (</a:t>
            </a:r>
            <a:r>
              <a:rPr lang="hu-HU" dirty="0" err="1" smtClean="0"/>
              <a:t>in</a:t>
            </a:r>
            <a:r>
              <a:rPr lang="hu-HU" dirty="0" smtClean="0"/>
              <a:t> 1711)</a:t>
            </a:r>
          </a:p>
          <a:p>
            <a:pPr lvl="1"/>
            <a:r>
              <a:rPr lang="hu-HU" dirty="0" smtClean="0"/>
              <a:t>G.F. Händel’s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fork</a:t>
            </a:r>
            <a:r>
              <a:rPr lang="hu-HU" dirty="0" smtClean="0"/>
              <a:t> </a:t>
            </a:r>
            <a:r>
              <a:rPr lang="hu-HU" dirty="0" err="1" smtClean="0"/>
              <a:t>today</a:t>
            </a:r>
            <a:r>
              <a:rPr lang="hu-HU" dirty="0" smtClean="0"/>
              <a:t>: 422,5 Hz</a:t>
            </a:r>
          </a:p>
          <a:p>
            <a:pPr lvl="1"/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classical</a:t>
            </a:r>
            <a:r>
              <a:rPr lang="hu-HU" dirty="0" smtClean="0"/>
              <a:t> </a:t>
            </a:r>
            <a:r>
              <a:rPr lang="hu-HU" dirty="0" err="1" smtClean="0"/>
              <a:t>composers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between</a:t>
            </a:r>
            <a:r>
              <a:rPr lang="hu-HU" dirty="0" smtClean="0"/>
              <a:t> 415 – 423 Hz </a:t>
            </a:r>
          </a:p>
          <a:p>
            <a:pPr lvl="1"/>
            <a:r>
              <a:rPr lang="hu-HU" dirty="0" err="1" smtClean="0"/>
              <a:t>Slowly</a:t>
            </a:r>
            <a:r>
              <a:rPr lang="hu-HU" dirty="0" smtClean="0"/>
              <a:t> </a:t>
            </a:r>
            <a:r>
              <a:rPr lang="hu-HU" dirty="0" err="1" smtClean="0"/>
              <a:t>increasing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/>
              <a:t>r</a:t>
            </a:r>
            <a:r>
              <a:rPr lang="hu-HU" dirty="0" err="1" smtClean="0"/>
              <a:t>omantics</a:t>
            </a:r>
            <a:endParaRPr lang="hu-HU" dirty="0" smtClean="0"/>
          </a:p>
          <a:p>
            <a:pPr lvl="1"/>
            <a:r>
              <a:rPr lang="hu-HU" dirty="0" smtClean="0"/>
              <a:t>Paris Opera: 448 Hz, </a:t>
            </a:r>
            <a:r>
              <a:rPr lang="hu-HU" dirty="0" err="1" smtClean="0"/>
              <a:t>Vienna</a:t>
            </a:r>
            <a:r>
              <a:rPr lang="hu-HU" dirty="0" smtClean="0"/>
              <a:t> opera: 456 Hz!</a:t>
            </a:r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French</a:t>
            </a:r>
            <a:r>
              <a:rPr lang="hu-HU" dirty="0" smtClean="0"/>
              <a:t> </a:t>
            </a:r>
            <a:r>
              <a:rPr lang="hu-HU" dirty="0" err="1" smtClean="0"/>
              <a:t>Academy</a:t>
            </a:r>
            <a:r>
              <a:rPr lang="hu-HU" dirty="0" smtClean="0"/>
              <a:t> fixes </a:t>
            </a:r>
            <a:r>
              <a:rPr lang="hu-HU" dirty="0" err="1" smtClean="0"/>
              <a:t>in</a:t>
            </a:r>
            <a:r>
              <a:rPr lang="hu-HU" dirty="0" smtClean="0"/>
              <a:t> 1859-ben rögzíti: 435 Hz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Lissajous</a:t>
            </a:r>
            <a:r>
              <a:rPr lang="hu-HU" dirty="0"/>
              <a:t> </a:t>
            </a:r>
            <a:r>
              <a:rPr lang="hu-HU" dirty="0" smtClean="0"/>
              <a:t>and Berlioz, </a:t>
            </a:r>
            <a:r>
              <a:rPr lang="hu-HU" dirty="0" err="1" smtClean="0"/>
              <a:t>Meyerbeer</a:t>
            </a:r>
            <a:r>
              <a:rPr lang="hu-HU" dirty="0"/>
              <a:t> </a:t>
            </a:r>
            <a:r>
              <a:rPr lang="hu-HU" dirty="0" smtClean="0"/>
              <a:t>&amp; Rossini)</a:t>
            </a:r>
          </a:p>
          <a:p>
            <a:pPr lvl="1"/>
            <a:r>
              <a:rPr lang="hu-HU" dirty="0" err="1" smtClean="0"/>
              <a:t>Final</a:t>
            </a:r>
            <a:r>
              <a:rPr lang="hu-HU" dirty="0" smtClean="0"/>
              <a:t> fixing in1939: </a:t>
            </a:r>
            <a:r>
              <a:rPr lang="hu-HU" b="1" dirty="0" smtClean="0">
                <a:solidFill>
                  <a:srgbClr val="FF0000"/>
                </a:solidFill>
                <a:sym typeface="Symbol"/>
              </a:rPr>
              <a:t>440Hz @ </a:t>
            </a:r>
            <a:r>
              <a:rPr lang="hu-HU" b="1" dirty="0" smtClean="0">
                <a:solidFill>
                  <a:srgbClr val="FF0000"/>
                </a:solidFill>
              </a:rPr>
              <a:t>20 </a:t>
            </a:r>
            <a:r>
              <a:rPr lang="hu-HU" b="1" dirty="0">
                <a:solidFill>
                  <a:srgbClr val="FF0000"/>
                </a:solidFill>
                <a:sym typeface="Symbol"/>
              </a:rPr>
              <a:t>C </a:t>
            </a:r>
            <a:endParaRPr lang="hu-HU" b="1" dirty="0">
              <a:solidFill>
                <a:srgbClr val="FF0000"/>
              </a:solidFill>
            </a:endParaRP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24" y="2382982"/>
            <a:ext cx="29718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Solmisation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err="1" smtClean="0"/>
              <a:t>Origin</a:t>
            </a:r>
            <a:r>
              <a:rPr lang="hu-HU" sz="2000" dirty="0" smtClean="0"/>
              <a:t>: Saint John’s </a:t>
            </a:r>
            <a:r>
              <a:rPr lang="hu-HU" sz="2000" dirty="0" err="1" smtClean="0"/>
              <a:t>anthem</a:t>
            </a:r>
            <a:r>
              <a:rPr lang="hu-HU" sz="2000" dirty="0" smtClean="0"/>
              <a:t> </a:t>
            </a:r>
            <a:r>
              <a:rPr lang="hu-HU" sz="1600" dirty="0" smtClean="0"/>
              <a:t>(</a:t>
            </a:r>
            <a:r>
              <a:rPr lang="hu-HU" sz="1600" dirty="0" err="1" smtClean="0"/>
              <a:t>composed</a:t>
            </a:r>
            <a:r>
              <a:rPr lang="hu-HU" sz="1600" dirty="0" smtClean="0"/>
              <a:t> </a:t>
            </a:r>
            <a:r>
              <a:rPr lang="hu-HU" sz="1600" dirty="0" err="1" smtClean="0"/>
              <a:t>by</a:t>
            </a:r>
            <a:r>
              <a:rPr lang="hu-HU" sz="1600" dirty="0" smtClean="0"/>
              <a:t> Guido </a:t>
            </a:r>
            <a:r>
              <a:rPr lang="hu-HU" sz="1600" dirty="0"/>
              <a:t>d’ </a:t>
            </a:r>
            <a:r>
              <a:rPr lang="hu-HU" sz="1600" dirty="0" err="1" smtClean="0"/>
              <a:t>Arezzo</a:t>
            </a:r>
            <a:r>
              <a:rPr lang="hu-HU" sz="1600" dirty="0" smtClean="0"/>
              <a:t>, a </a:t>
            </a:r>
            <a:r>
              <a:rPr lang="hu-HU" sz="1600" dirty="0" err="1" smtClean="0"/>
              <a:t>Benedictine</a:t>
            </a:r>
            <a:r>
              <a:rPr lang="hu-HU" sz="1600" dirty="0" smtClean="0"/>
              <a:t> </a:t>
            </a:r>
            <a:r>
              <a:rPr lang="hu-HU" sz="1600" dirty="0" err="1" smtClean="0"/>
              <a:t>lived</a:t>
            </a:r>
            <a:r>
              <a:rPr lang="hu-HU" sz="1600" dirty="0" smtClean="0"/>
              <a:t> </a:t>
            </a:r>
            <a:r>
              <a:rPr lang="hu-HU" sz="1600" dirty="0" err="1" smtClean="0"/>
              <a:t>in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11th </a:t>
            </a:r>
            <a:r>
              <a:rPr lang="hu-HU" sz="1600" dirty="0" err="1" smtClean="0"/>
              <a:t>century</a:t>
            </a:r>
            <a:r>
              <a:rPr lang="hu-HU" sz="1600" dirty="0" smtClean="0"/>
              <a:t>) </a:t>
            </a:r>
            <a:endParaRPr lang="hu-HU" sz="1600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err="1" smtClean="0"/>
              <a:t>Komm</a:t>
            </a:r>
            <a:r>
              <a:rPr lang="hu-HU" dirty="0" err="1"/>
              <a:t>A</a:t>
            </a:r>
            <a:r>
              <a:rPr lang="hu-HU" dirty="0" err="1" smtClean="0"/>
              <a:t>kusz</a:t>
            </a:r>
            <a:r>
              <a:rPr lang="hu-HU" dirty="0" smtClean="0"/>
              <a:t>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936976" y="5153548"/>
            <a:ext cx="4222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„Hogy könnyült szívvel csoda tetteidnek</a:t>
            </a:r>
            <a:br>
              <a:rPr lang="hu-HU" dirty="0"/>
            </a:br>
            <a:r>
              <a:rPr lang="hu-HU" dirty="0"/>
              <a:t>zenghessék hírét szabadult szolgáid,</a:t>
            </a:r>
            <a:br>
              <a:rPr lang="hu-HU" dirty="0"/>
            </a:br>
            <a:r>
              <a:rPr lang="hu-HU" dirty="0"/>
              <a:t>oldd meg, Szent János, kötelét a bűntől</a:t>
            </a:r>
            <a:br>
              <a:rPr lang="hu-HU" dirty="0"/>
            </a:br>
            <a:r>
              <a:rPr lang="hu-HU" dirty="0"/>
              <a:t>szennyes ajaknak. ”</a:t>
            </a:r>
          </a:p>
        </p:txBody>
      </p:sp>
      <p:pic>
        <p:nvPicPr>
          <p:cNvPr id="1026" name="Picture 2" descr="Fájl:Ut queant lax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65" y="1453746"/>
            <a:ext cx="6269638" cy="36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a/a1/Guido_Monaco%2C_statue.JPG/250px-Guido_Monaco%2C_stat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5" y="1702921"/>
            <a:ext cx="2320420" cy="31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07 Ut Queant Laxis Resonare Fibris [Hymn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5745" y="5230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Development</a:t>
            </a:r>
            <a:r>
              <a:rPr lang="hu-HU" dirty="0" smtClean="0"/>
              <a:t> of </a:t>
            </a:r>
            <a:r>
              <a:rPr lang="hu-HU" dirty="0" err="1" smtClean="0"/>
              <a:t>solmisation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Sarah</a:t>
            </a:r>
            <a:r>
              <a:rPr lang="hu-HU" dirty="0" smtClean="0"/>
              <a:t> </a:t>
            </a:r>
            <a:r>
              <a:rPr lang="hu-HU" dirty="0" err="1" smtClean="0"/>
              <a:t>Ann</a:t>
            </a:r>
            <a:r>
              <a:rPr lang="hu-HU" dirty="0" smtClean="0"/>
              <a:t> </a:t>
            </a:r>
            <a:r>
              <a:rPr lang="hu-HU" dirty="0" err="1"/>
              <a:t>G</a:t>
            </a:r>
            <a:r>
              <a:rPr lang="hu-HU" dirty="0" err="1" smtClean="0"/>
              <a:t>lover</a:t>
            </a:r>
            <a:r>
              <a:rPr lang="hu-HU" dirty="0" smtClean="0"/>
              <a:t> has </a:t>
            </a:r>
            <a:r>
              <a:rPr lang="hu-HU" dirty="0" err="1" smtClean="0"/>
              <a:t>anglicized</a:t>
            </a:r>
            <a:r>
              <a:rPr lang="hu-HU" dirty="0" smtClean="0"/>
              <a:t> (</a:t>
            </a:r>
            <a:r>
              <a:rPr lang="hu-HU" dirty="0" err="1" smtClean="0"/>
              <a:t>early</a:t>
            </a:r>
            <a:r>
              <a:rPr lang="hu-HU" dirty="0" smtClean="0"/>
              <a:t> 17th </a:t>
            </a:r>
            <a:r>
              <a:rPr lang="hu-HU" dirty="0" err="1" smtClean="0"/>
              <a:t>century</a:t>
            </a:r>
            <a:r>
              <a:rPr lang="hu-HU" dirty="0" smtClean="0"/>
              <a:t>)</a:t>
            </a:r>
          </a:p>
          <a:p>
            <a:r>
              <a:rPr lang="hu-HU" dirty="0" smtClean="0"/>
              <a:t>John </a:t>
            </a:r>
            <a:r>
              <a:rPr lang="hu-HU" dirty="0" err="1" smtClean="0"/>
              <a:t>Curwen</a:t>
            </a:r>
            <a:r>
              <a:rPr lang="hu-HU" dirty="0" smtClean="0"/>
              <a:t> (1842) </a:t>
            </a:r>
            <a:r>
              <a:rPr lang="hu-HU" dirty="0" err="1" smtClean="0"/>
              <a:t>extended</a:t>
            </a:r>
            <a:r>
              <a:rPr lang="hu-HU" dirty="0" smtClean="0"/>
              <a:t> and </a:t>
            </a:r>
            <a:br>
              <a:rPr lang="hu-HU" dirty="0" smtClean="0"/>
            </a:br>
            <a:r>
              <a:rPr lang="hu-HU" dirty="0" err="1" smtClean="0"/>
              <a:t>formed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a </a:t>
            </a:r>
            <a:r>
              <a:rPr lang="hu-HU" dirty="0" err="1" smtClean="0"/>
              <a:t>system</a:t>
            </a:r>
            <a:endParaRPr lang="hu-HU" dirty="0" smtClean="0"/>
          </a:p>
          <a:p>
            <a:r>
              <a:rPr lang="hu-HU" dirty="0" err="1" smtClean="0"/>
              <a:t>In</a:t>
            </a:r>
            <a:r>
              <a:rPr lang="hu-HU" dirty="0" smtClean="0"/>
              <a:t> Hungary</a:t>
            </a:r>
          </a:p>
          <a:p>
            <a:pPr lvl="1"/>
            <a:r>
              <a:rPr lang="hu-HU" dirty="0" smtClean="0"/>
              <a:t>Jenő </a:t>
            </a:r>
            <a:r>
              <a:rPr lang="hu-HU" dirty="0"/>
              <a:t>Ádám </a:t>
            </a:r>
            <a:r>
              <a:rPr lang="hu-HU" dirty="0" err="1" smtClean="0"/>
              <a:t>revitalized</a:t>
            </a:r>
            <a:r>
              <a:rPr lang="hu-HU" dirty="0" smtClean="0"/>
              <a:t> (1944)</a:t>
            </a:r>
          </a:p>
          <a:p>
            <a:pPr lvl="1"/>
            <a:r>
              <a:rPr lang="hu-HU" dirty="0" smtClean="0"/>
              <a:t>Zoltán </a:t>
            </a:r>
            <a:r>
              <a:rPr lang="hu-HU" dirty="0"/>
              <a:t>Kodály </a:t>
            </a:r>
            <a:r>
              <a:rPr lang="hu-HU" dirty="0" err="1" smtClean="0"/>
              <a:t>introduced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music</a:t>
            </a:r>
            <a:r>
              <a:rPr lang="hu-HU" dirty="0" smtClean="0"/>
              <a:t> </a:t>
            </a:r>
            <a:r>
              <a:rPr lang="hu-HU" dirty="0" err="1" smtClean="0"/>
              <a:t>teaching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  <a:p>
            <a:pPr lvl="1"/>
            <a:r>
              <a:rPr lang="hu-HU" dirty="0" err="1"/>
              <a:t>n</a:t>
            </a:r>
            <a:r>
              <a:rPr lang="hu-HU" dirty="0" err="1" smtClean="0"/>
              <a:t>owadays</a:t>
            </a:r>
            <a:r>
              <a:rPr lang="hu-HU" dirty="0" smtClean="0"/>
              <a:t> </a:t>
            </a:r>
            <a:r>
              <a:rPr lang="hu-HU" dirty="0" err="1" smtClean="0"/>
              <a:t>highly</a:t>
            </a:r>
            <a:r>
              <a:rPr lang="hu-HU" dirty="0" smtClean="0"/>
              <a:t> </a:t>
            </a:r>
            <a:r>
              <a:rPr lang="hu-HU" dirty="0" err="1" smtClean="0"/>
              <a:t>neglected</a:t>
            </a:r>
            <a:r>
              <a:rPr lang="hu-HU" dirty="0" smtClean="0"/>
              <a:t> 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66" y="2086853"/>
            <a:ext cx="2579156" cy="407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0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Grouping</a:t>
            </a:r>
            <a:r>
              <a:rPr lang="hu-HU" dirty="0" smtClean="0"/>
              <a:t> of musical </a:t>
            </a:r>
            <a:r>
              <a:rPr lang="hu-HU" dirty="0" err="1" smtClean="0"/>
              <a:t>instruments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dominant</a:t>
            </a:r>
            <a:r>
              <a:rPr lang="hu-HU" dirty="0" smtClean="0"/>
              <a:t> </a:t>
            </a:r>
            <a:r>
              <a:rPr lang="hu-HU" dirty="0" err="1" smtClean="0"/>
              <a:t>element</a:t>
            </a:r>
            <a:r>
              <a:rPr lang="hu-HU" dirty="0" smtClean="0"/>
              <a:t> of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production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r>
              <a:rPr lang="hu-HU" dirty="0" err="1" smtClean="0"/>
              <a:t>stringed</a:t>
            </a:r>
            <a:endParaRPr lang="hu-HU" dirty="0" smtClean="0"/>
          </a:p>
          <a:p>
            <a:pPr lvl="1"/>
            <a:r>
              <a:rPr lang="hu-HU" dirty="0" err="1" smtClean="0">
                <a:solidFill>
                  <a:srgbClr val="0070C0"/>
                </a:solidFill>
              </a:rPr>
              <a:t>chordophone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err="1" smtClean="0"/>
              <a:t>wind</a:t>
            </a:r>
            <a:endParaRPr lang="hu-HU" dirty="0" smtClean="0"/>
          </a:p>
          <a:p>
            <a:pPr lvl="1"/>
            <a:r>
              <a:rPr lang="hu-HU" dirty="0" err="1" smtClean="0">
                <a:solidFill>
                  <a:srgbClr val="0070C0"/>
                </a:solidFill>
              </a:rPr>
              <a:t>aerophone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err="1" smtClean="0"/>
              <a:t>membraneous</a:t>
            </a:r>
            <a:endParaRPr lang="hu-HU" dirty="0" smtClean="0"/>
          </a:p>
          <a:p>
            <a:pPr lvl="1"/>
            <a:r>
              <a:rPr lang="hu-HU" dirty="0" err="1" smtClean="0">
                <a:solidFill>
                  <a:srgbClr val="0070C0"/>
                </a:solidFill>
              </a:rPr>
              <a:t>membranophlne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err="1"/>
              <a:t>e</a:t>
            </a:r>
            <a:r>
              <a:rPr lang="hu-HU" dirty="0" err="1" smtClean="0"/>
              <a:t>lastic</a:t>
            </a:r>
            <a:r>
              <a:rPr lang="hu-HU" dirty="0" smtClean="0"/>
              <a:t> </a:t>
            </a:r>
            <a:r>
              <a:rPr lang="hu-HU" dirty="0" err="1" smtClean="0"/>
              <a:t>solid</a:t>
            </a:r>
            <a:endParaRPr lang="hu-HU" dirty="0" smtClean="0"/>
          </a:p>
          <a:p>
            <a:pPr lvl="1"/>
            <a:r>
              <a:rPr lang="hu-HU" dirty="0" err="1" smtClean="0">
                <a:solidFill>
                  <a:srgbClr val="0070C0"/>
                </a:solidFill>
              </a:rPr>
              <a:t>Idiophone</a:t>
            </a:r>
            <a:endParaRPr lang="hu-HU" sz="18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7" name="Picture 6" descr="kissz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55" y="1662229"/>
            <a:ext cx="4376111" cy="47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Stringed</a:t>
            </a:r>
            <a:r>
              <a:rPr lang="hu-HU" dirty="0" smtClean="0"/>
              <a:t> </a:t>
            </a:r>
            <a:r>
              <a:rPr lang="hu-HU" dirty="0" err="1" smtClean="0"/>
              <a:t>instruments</a:t>
            </a:r>
            <a:r>
              <a:rPr lang="hu-HU" dirty="0" smtClean="0"/>
              <a:t> / 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Played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bow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Violin</a:t>
            </a:r>
            <a:r>
              <a:rPr lang="hu-HU" dirty="0" smtClean="0"/>
              <a:t>, viola, </a:t>
            </a:r>
            <a:r>
              <a:rPr lang="hu-HU" dirty="0" err="1" smtClean="0"/>
              <a:t>cello</a:t>
            </a:r>
            <a:r>
              <a:rPr lang="hu-HU" dirty="0" smtClean="0"/>
              <a:t>, </a:t>
            </a:r>
            <a:r>
              <a:rPr lang="hu-HU" dirty="0" err="1" smtClean="0"/>
              <a:t>doublebass</a:t>
            </a:r>
            <a:endParaRPr lang="hu-HU" dirty="0" smtClean="0"/>
          </a:p>
          <a:p>
            <a:pPr lvl="1"/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versions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earlier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r>
              <a:rPr lang="hu-HU" dirty="0" smtClean="0"/>
              <a:t>: viola da </a:t>
            </a:r>
            <a:r>
              <a:rPr lang="hu-HU" dirty="0" err="1" smtClean="0"/>
              <a:t>gamba</a:t>
            </a:r>
            <a:r>
              <a:rPr lang="hu-HU" dirty="0" smtClean="0"/>
              <a:t>, viola d’</a:t>
            </a:r>
            <a:r>
              <a:rPr lang="hu-HU" dirty="0" err="1" smtClean="0"/>
              <a:t>amour</a:t>
            </a:r>
            <a:r>
              <a:rPr lang="hu-HU" dirty="0" smtClean="0"/>
              <a:t>, etc.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8"/>
          <a:stretch/>
        </p:blipFill>
        <p:spPr bwMode="auto">
          <a:xfrm>
            <a:off x="4549421" y="2550724"/>
            <a:ext cx="4206873" cy="38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festesdethalie.org/ORPHEON/orpheon_expo_fr/viole_de_gambe_tur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7" y="2919305"/>
            <a:ext cx="2293253" cy="306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526</TotalTime>
  <Words>726</Words>
  <Application>Microsoft Office PowerPoint</Application>
  <PresentationFormat>Diavetítés a képernyőre (4:3 oldalarány)</PresentationFormat>
  <Paragraphs>211</Paragraphs>
  <Slides>20</Slides>
  <Notes>2</Notes>
  <HiddenSlides>1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HRSZ</vt:lpstr>
      <vt:lpstr>Basic elements of musical acoustics Scales, instruments and ensembles</vt:lpstr>
      <vt:lpstr>The musical sounds</vt:lpstr>
      <vt:lpstr>Relationship of music and physics: the series of harmonics</vt:lpstr>
      <vt:lpstr>Hangolás (skálák)</vt:lpstr>
      <vt:lpstr>The basic pitch of scales</vt:lpstr>
      <vt:lpstr>Solmisation</vt:lpstr>
      <vt:lpstr>Development of solmisation</vt:lpstr>
      <vt:lpstr>Grouping of musical instruments</vt:lpstr>
      <vt:lpstr>Stringed instruments / 1</vt:lpstr>
      <vt:lpstr>Stringed instruments / 2</vt:lpstr>
      <vt:lpstr>Wind instruments / 1: woodwind</vt:lpstr>
      <vt:lpstr>Wind instruments/ 2: brass</vt:lpstr>
      <vt:lpstr>A musical joke on brass and on woodwind instruments</vt:lpstr>
      <vt:lpstr>Percussion instruments</vt:lpstr>
      <vt:lpstr>How does it work – stringed instruments</vt:lpstr>
      <vt:lpstr>How does it work – woodwind instruments</vt:lpstr>
      <vt:lpstr>How does it work – brass </vt:lpstr>
      <vt:lpstr>Control of pitch for brass instruments</vt:lpstr>
      <vt:lpstr>The symphonic orchestra</vt:lpstr>
      <vt:lpstr>Symphonic orchestra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77</cp:revision>
  <dcterms:created xsi:type="dcterms:W3CDTF">2013-02-08T13:47:53Z</dcterms:created>
  <dcterms:modified xsi:type="dcterms:W3CDTF">2014-10-28T15:26:41Z</dcterms:modified>
</cp:coreProperties>
</file>