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290" r:id="rId3"/>
    <p:sldId id="291" r:id="rId4"/>
    <p:sldId id="292" r:id="rId5"/>
    <p:sldId id="293" r:id="rId6"/>
    <p:sldId id="294" r:id="rId7"/>
    <p:sldId id="295" r:id="rId8"/>
    <p:sldId id="318" r:id="rId9"/>
    <p:sldId id="296" r:id="rId10"/>
    <p:sldId id="297" r:id="rId11"/>
    <p:sldId id="298" r:id="rId12"/>
    <p:sldId id="299" r:id="rId13"/>
    <p:sldId id="319" r:id="rId14"/>
    <p:sldId id="300" r:id="rId15"/>
    <p:sldId id="301" r:id="rId16"/>
    <p:sldId id="302" r:id="rId17"/>
    <p:sldId id="303" r:id="rId18"/>
    <p:sldId id="304" r:id="rId19"/>
    <p:sldId id="320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>
        <p:scale>
          <a:sx n="106" d="100"/>
          <a:sy n="106" d="100"/>
        </p:scale>
        <p:origin x="-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bemutatott képeken a terek jellemző méretét a működési frekvenciatartomány középértékéből számított hullámhosszhoz viszonyítva beszélhetünk kis térről (stúdió), nagy teremről (hangversenyterem) vagy lapos, hosszú teremről (ipari csarnok). </a:t>
            </a:r>
          </a:p>
          <a:p>
            <a:endParaRPr lang="hu-HU" smtClean="0"/>
          </a:p>
          <a:p>
            <a:r>
              <a:rPr lang="hu-HU" smtClean="0"/>
              <a:t>A teremakusztika a kis terekre hullámelméleti módszereket, a nagy terekre statisztikus elméletet alkalmaz, a hosszú terekre különböző tapasztalati közelítéseket használhatunk. Kis terekben a terem sajátfrekvenciái (</a:t>
            </a:r>
            <a:r>
              <a:rPr lang="hu-HU" smtClean="0">
                <a:sym typeface="Symbol" pitchFamily="18" charset="2"/>
              </a:rPr>
              <a:t>rezonanciái) fontos szerepet játszanak,. Nagy termekben a sok visszaverődés miatt sajátfrekvenciákat nemigen figyelhetünk meg, a számos visszaverődés a hangenergia nagyjából egyenletes térbeli eloszlását eredményezi – az ilyen teret diffúznak nevezzük.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hangvisszaverődések energianyelő szerepet játszanak, az elveszett energiát a hangforrás(ok) pótolják. Idővel a tér energiával töltődik fel, a betáplált és elnyelt energia péedig egyensúlyba kerül, amit egy tartályba befolyó és onnan kifolyó vízzel szemléltethetünk.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Ha a hangforrást kikapcsoljuk, a térben felhalmozódott energia lassan elfogy: ez a folyamat az</a:t>
            </a:r>
            <a:r>
              <a:rPr lang="hu-HU" i="1" smtClean="0"/>
              <a:t> utózengés</a:t>
            </a:r>
            <a:r>
              <a:rPr lang="hu-HU" smtClean="0"/>
              <a:t>. Az utózengési folyamat már nem függ a gerjesztéstől (hangforrásoktól), csak a terem tulajdonságaitól, ezért – viszonylag - jól használható a terem jellemzésére. Mérése minden teremakusztikai vizsgálat alapját képezi, de a termek részletes minősítéséhez nem elegendő. Mérése mesterséges hangimpulzussal (riasztópisztoly, szikraköz), véletlen zajjal, sepert szinusszal vagy álvéletlen jelsorozattal történhet.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modern teremakusztika megalapítója, Sabine nagyon egyszerű eszközökkel: orgonasípokkal és stopperórával jutott el az utózengési idő számítására alkalmas első összefüggéshez, amit a Fogg-előadóterem nagyon rossz akusztikájának vizsgálata és javítása kapcsán ismert fel.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R teremállandó kis átlagos hangelnyelési fok esetén a határoló felületek összege és az átlagos hangelnyelési fok szorzatával egyenlő, amit egyenértékű elnyelő felületnek is nevezhetünk (valahány m</a:t>
            </a:r>
            <a:r>
              <a:rPr lang="hu-HU" baseline="30000" smtClean="0"/>
              <a:t>2 </a:t>
            </a:r>
            <a:r>
              <a:rPr lang="hu-HU" smtClean="0"/>
              <a:t>–nyi, 100 %-os elnyelés). Az átlagos hangelnyelési fok a különböző elnyelési fokkal rendelkező anyagok frekvenciafüggő jellemzőiből, a felülettel súlyozva számítható.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visszaverődések helyett ma egyre inkább az impulzusválaszt szokás mérni, mert abból sok információt nyerhetünk: számítható az utózengési idő, a frekvenciaátviteli függvény, és következtetni lehet a terem esetleges akusztikai hibáira is (zavaró többszörös visszhangok, belengési jelenségek a lecsengési folyamatban stb.)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bemutatott, valóságos körülmények között mért impulzusválaszt egy völgyben fekvő község (Sajóbábony) két pontja között mértük. Szemléltetés kedvéért az abszcisszát nem s-ban, hanem m-ben skáláztuk, így könnyebb felismerni a völgyet határoló két domboldal okozta visszaverődéseket.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hangminta egy merev falakkal határolt, nagy méretű és az árkádok mögött csatolt akusztikai tereket is magában foglaló terem impulzusválasza.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Egy másik teremben mért, egymástól jól elkülönülő visszhangokat mutató impulzusválasz példája.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echogramot (ETC = Energy time Curve) az impulzusválasz négyzetre emelésével és logaritmálásával kapjuk. Termek akusztikai minőségének megítélésére különösen alkalmas. (A bemutatott echogram nem túl kedvező képet mutat: a visszaverődések nem egyenletesek, néhány kiemelkedő visszhang között nagy űr tátong, ami az egyes visszhangokat jól hallhatóvá és feltehetőleg zavaróvá teszi.)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egye visszaverődések ezen az ábrán tisztán azonosíthatók.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Zárt terekben a merev falakon történő visszaverődések a hanghullámok irányát és fázisát változtatják meg, és mindig energiavesztéssel járnak, amit hangelnyelésnek nevezünk.  </a:t>
            </a:r>
          </a:p>
          <a:p>
            <a:endParaRPr lang="hu-HU" smtClean="0"/>
          </a:p>
          <a:p>
            <a:r>
              <a:rPr lang="hu-HU" smtClean="0"/>
              <a:t>A visszaverő felületek úgy viselkednek, mintha mögöttük egy-egy tükörforrás működne. Az egyes visszaverődésekkel létrejövő hangutak hossza egyre nő, ezért a hullámok amplitúdója csökken.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mesterséges zengetés azon az elven alapszik, hogy a termek impulzusválaszának Fourier-transzformálásával a bemenő és kimenő jelek spektruma igen egyszerű kapcsolatba hozható. A mért vagy szimulált impulzusválaszt és a „száraz”, visszhangmentes bemenő jelet transzformálva, összeszorozva és a kapott választ visszatranszformálva megkapjuk azt az időfüggvényt, amit az adott száraz hangesemény kisugárzásakor észlelnénk az impulzusválasszal jellemzett térben vagy teremben.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Példa a fertőrákosi kőfejtőben végzett méréssel mesterségesen megzengetett vers-előadásra.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Ha egy teremben elhelyezünk egy hangforrást és azt működtetjük, az energiaegyensúlyi állapot bekövetkezése után a teremben kétféle hangteret különböztethetünk meg: a forrás közelében a közvetlen hangtér, távolban pedig a diffúz hangtér lesz uralkodó. A kétféle hangtér szintje a forrástól mért távolság logaritmusának függvényében egy ferde és egy vízszintes egyenessel szemléltethető, ami a fenti egyenletben a logaritmuson belüli két törtnek felel meg. A kétféle hangnyomás eredője a teremállandóval paraméterezve a jobb oldali görbeseregen látható. 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teremakusztikai modellezés lehet egydimenziós és térbeli, a terjedést lehet optikai módszerekkel szemléltetni és valóságos, de a modell léptékének megfelelő arányban frekvenciában feltranszformált hangjelekkel, akusztikai módszerekkel vizsgálni.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mai, korszerű teremakusztikai elemzéseket számítógéppel segített, a hangsugarak visszaverődését tükörforrások bevezetésével követő szimulációs módszerrel végezzük. Az ábra a Papp László sportaréna modelljét mutatja, a külsönböző színek különböző hangelnyelési fokkal rendelkező anyagokat, ill. felületrészeket jelképeznek.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Sugárkövetéssel meghatározott hangutak egy mozi nézőterén.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egyes visszaverődésekhez időben egyre később beérkező és – a gömbhullámok 1/</a:t>
            </a:r>
            <a:r>
              <a:rPr lang="hu-HU" i="1" smtClean="0"/>
              <a:t>r</a:t>
            </a:r>
            <a:r>
              <a:rPr lang="hu-HU" smtClean="0"/>
              <a:t> terjedési törvénye miatt – egyre csökkenő amplitúdójú hullámok tartoznak, amit az impulzusválasznak nevezett függvény (egységnyi energiatartalmú, elvben végtelen rövid időtartamú gerjesztő impulzusra adott válasz) jellemez.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visszaverődéseket már az antik színházépítők is ismerték és ki is használták. A bemutatott kép a</a:t>
            </a:r>
            <a:r>
              <a:rPr lang="hu-HU" i="1" smtClean="0"/>
              <a:t>z athéni Dionüszosz-színházat eredeti állapotában mutatja, egy XIX: századi szerző feltételezése alapján (Forrás: Pierers Konversationslexikon, herausg. von J. Kürschner. 7. Auflage, Deutsche Verlagsgesellschaft, Stuttgart, 1891). </a:t>
            </a:r>
          </a:p>
          <a:p>
            <a:endParaRPr lang="hu-HU" i="1" smtClean="0"/>
          </a:p>
          <a:p>
            <a:r>
              <a:rPr lang="hu-H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Ugyanaz, mai állapotában.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ókori görög színházakban a játék más volt, mint a mai színházakban. A színészek alig mozogtak, szerepeiket álló helyzetben, a Logeion-nak nevezett építményen („ahol beszélnek”) mondták el, és itt helyezkedett el a beszédkórus is. A logeion mögé épített szerkezet eredetileg egy öltözősátor volt (szkéné = sátor), amit később épített szerkezettel helyettesítettek, hogy az arról visszaverődő hangokat is hasznosítsák.  Fontos akusztikai szerepe van még a középen elhelyezkedő kör alakú térnek (orkhésztra – „ahol táncolnak”) is, ami egyébként a táncosok számára szolgált.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nézőtér folyamatosan emelkedik, hogy mindenki lássa a színészeket, ki tudják használni az emelkedő felület mellett felfelé áramló meleg levegő hangerősítő hatását és további visszaveréseket vigyenek be a hangterjedés útjába.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Négy, viszonylag jó állapotban fennmaradt antik színház: a priénéi, a delfi, az epidauruszi és az athéni színház mai állapotban.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görög színészek vagy tragikus, vagy komikus szerepeket alakítottak. A nagyméretű színházakban a mimika eszköztárát nem használhatták, ezért a játszott karaktert maszkkal fejezték ki. A maszkok papírmaséból vagy fafaragással készültek, és a szemléltetésen kívül fontos akusztikai erősítő szerepük is volt a száj körül kialakított tölcsér révén.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november 10.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4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2.wav"/><Relationship Id="rId7" Type="http://schemas.openxmlformats.org/officeDocument/2006/relationships/image" Target="../media/image37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media" Target="file:///D:\Publik&#225;ci&#243;k\MagyarRendezv&#233;nyek\OPAKFI75\AdyEndre-GogesMagogfiavagyoken_FRK.wav" TargetMode="External"/><Relationship Id="rId7" Type="http://schemas.openxmlformats.org/officeDocument/2006/relationships/image" Target="../media/image49.jpeg"/><Relationship Id="rId2" Type="http://schemas.openxmlformats.org/officeDocument/2006/relationships/audio" Target="file:///D:\Publik&#225;ci&#243;k\MagyarRendezv&#233;nyek\OPAKFI75\AdyEndre-GogesMagogfiavagyoken.wav" TargetMode="External"/><Relationship Id="rId1" Type="http://schemas.microsoft.com/office/2007/relationships/media" Target="file:///D:\Publik&#225;ci&#243;k\MagyarRendezv&#233;nyek\OPAKFI75\AdyEndre-GogesMagogfiavagyoken.wav" TargetMode="Externa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audio" Target="file:///D:\Publik&#225;ci&#243;k\MagyarRendezv&#233;nyek\OPAKFI75\AdyEndre-GogesMagogfiavagyoken_FRK.wav" TargetMode="Externa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emf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59.jpeg"/><Relationship Id="rId5" Type="http://schemas.openxmlformats.org/officeDocument/2006/relationships/image" Target="../media/image58.wmf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aid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acoustics</a:t>
            </a:r>
            <a:r>
              <a:rPr lang="hu-HU" dirty="0"/>
              <a:t>,</a:t>
            </a:r>
          </a:p>
          <a:p>
            <a:r>
              <a:rPr lang="hu-HU" dirty="0"/>
              <a:t>VIHIAM 000</a:t>
            </a:r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err="1" smtClean="0"/>
              <a:t>Basics</a:t>
            </a:r>
            <a:r>
              <a:rPr lang="hu-HU" dirty="0" smtClean="0"/>
              <a:t> of </a:t>
            </a:r>
            <a:r>
              <a:rPr lang="hu-HU" dirty="0" err="1" smtClean="0"/>
              <a:t>room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/>
              <a:t>Fülöp </a:t>
            </a:r>
            <a:r>
              <a:rPr lang="hu-HU" sz="1600" i="0" kern="0" dirty="0" err="1"/>
              <a:t>Augusztinovicz</a:t>
            </a:r>
            <a:r>
              <a:rPr lang="hu-HU" sz="1600" i="0" kern="0" dirty="0"/>
              <a:t>, professor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/>
              <a:t>Department</a:t>
            </a:r>
            <a:r>
              <a:rPr lang="hu-HU" sz="1600" i="0" kern="0" dirty="0"/>
              <a:t> of </a:t>
            </a:r>
            <a:r>
              <a:rPr lang="hu-HU" sz="1600" i="0" kern="0" dirty="0" err="1"/>
              <a:t>Networked</a:t>
            </a:r>
            <a:r>
              <a:rPr lang="hu-HU" sz="1600" i="0" kern="0" dirty="0"/>
              <a:t> Systems and </a:t>
            </a:r>
            <a:r>
              <a:rPr lang="hu-HU" sz="1600" i="0" kern="0" dirty="0" err="1"/>
              <a:t>Services</a:t>
            </a:r>
            <a:endParaRPr lang="hu-HU" sz="1600" i="0" kern="0" dirty="0"/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/>
              <a:t>fulop@</a:t>
            </a:r>
            <a:r>
              <a:rPr lang="hu-HU" sz="1600" i="0" kern="0" dirty="0" err="1"/>
              <a:t>hit.bme.hu</a:t>
            </a:r>
            <a:endParaRPr lang="hu-HU" sz="1600" i="0" kern="0" dirty="0"/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Amphytheatre</a:t>
            </a:r>
            <a:r>
              <a:rPr lang="hu-HU" dirty="0" smtClean="0"/>
              <a:t> </a:t>
            </a:r>
            <a:r>
              <a:rPr lang="hu-HU" sz="1600" dirty="0" smtClean="0"/>
              <a:t>[</a:t>
            </a:r>
            <a:r>
              <a:rPr lang="hu-HU" sz="1600" dirty="0" err="1" smtClean="0"/>
              <a:t>sound</a:t>
            </a:r>
            <a:r>
              <a:rPr lang="hu-HU" sz="1600" dirty="0" smtClean="0"/>
              <a:t> </a:t>
            </a:r>
            <a:r>
              <a:rPr lang="hu-HU" sz="1600" dirty="0" err="1" smtClean="0"/>
              <a:t>refraction</a:t>
            </a:r>
            <a:r>
              <a:rPr lang="hu-HU" sz="1600" dirty="0" smtClean="0"/>
              <a:t> and </a:t>
            </a:r>
            <a:r>
              <a:rPr lang="hu-HU" sz="1600" dirty="0" err="1" smtClean="0"/>
              <a:t>absorption</a:t>
            </a:r>
            <a:r>
              <a:rPr lang="hu-HU" sz="1600" dirty="0" smtClean="0"/>
              <a:t>]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6627" name="Picture 5" descr="epidaurus_theatr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8" y="1628775"/>
            <a:ext cx="698023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Amphytheatre</a:t>
            </a:r>
            <a:endParaRPr lang="hu-HU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52513"/>
            <a:ext cx="8229600" cy="431800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Orchestra</a:t>
            </a:r>
            <a:r>
              <a:rPr lang="hu-HU" dirty="0" smtClean="0"/>
              <a:t> (</a:t>
            </a:r>
            <a:r>
              <a:rPr lang="hu-HU" dirty="0" err="1" smtClean="0"/>
              <a:t>place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dancers</a:t>
            </a:r>
            <a:r>
              <a:rPr lang="hu-HU" dirty="0" smtClean="0"/>
              <a:t>): </a:t>
            </a:r>
            <a:r>
              <a:rPr lang="hu-HU" dirty="0" err="1" smtClean="0"/>
              <a:t>floor</a:t>
            </a:r>
            <a:r>
              <a:rPr lang="hu-HU" dirty="0" smtClean="0"/>
              <a:t> </a:t>
            </a:r>
            <a:r>
              <a:rPr lang="hu-HU" dirty="0" err="1" smtClean="0"/>
              <a:t>reflection</a:t>
            </a:r>
            <a:r>
              <a:rPr lang="hu-HU" dirty="0" smtClean="0"/>
              <a:t>!</a:t>
            </a:r>
          </a:p>
        </p:txBody>
      </p:sp>
      <p:pic>
        <p:nvPicPr>
          <p:cNvPr id="27651" name="Picture 4" descr="orchestra_prie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41500"/>
            <a:ext cx="7848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5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Masque</a:t>
            </a:r>
            <a:endParaRPr lang="hu-HU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9461"/>
            <a:ext cx="8229600" cy="504825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masque</a:t>
            </a:r>
            <a:r>
              <a:rPr lang="hu-HU" dirty="0" smtClean="0"/>
              <a:t>: a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amplifying</a:t>
            </a:r>
            <a:r>
              <a:rPr lang="hu-HU" dirty="0" smtClean="0"/>
              <a:t>, </a:t>
            </a:r>
            <a:r>
              <a:rPr lang="hu-HU" dirty="0" err="1" smtClean="0"/>
              <a:t>impedance</a:t>
            </a:r>
            <a:r>
              <a:rPr lang="hu-HU" dirty="0" smtClean="0"/>
              <a:t> </a:t>
            </a:r>
            <a:r>
              <a:rPr lang="hu-HU" dirty="0" err="1" smtClean="0"/>
              <a:t>matching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endParaRPr lang="hu-HU" dirty="0" smtClean="0"/>
          </a:p>
        </p:txBody>
      </p:sp>
      <p:pic>
        <p:nvPicPr>
          <p:cNvPr id="35843" name="Picture 4" descr="TragicComicMasksHadriansVillamosa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7" y="1443192"/>
            <a:ext cx="5818469" cy="436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Csoportba foglalás 2"/>
          <p:cNvGrpSpPr/>
          <p:nvPr/>
        </p:nvGrpSpPr>
        <p:grpSpPr>
          <a:xfrm>
            <a:off x="5534526" y="2081308"/>
            <a:ext cx="3312764" cy="4235117"/>
            <a:chOff x="4529891" y="1399275"/>
            <a:chExt cx="3976437" cy="4893243"/>
          </a:xfrm>
        </p:grpSpPr>
        <p:sp>
          <p:nvSpPr>
            <p:cNvPr id="2" name="Téglalap 1"/>
            <p:cNvSpPr/>
            <p:nvPr/>
          </p:nvSpPr>
          <p:spPr>
            <a:xfrm>
              <a:off x="4529891" y="1399275"/>
              <a:ext cx="2201779" cy="4604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Tartalom hely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57012" y="1732548"/>
              <a:ext cx="3549316" cy="4559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48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err="1" smtClean="0"/>
              <a:t>There</a:t>
            </a:r>
            <a:r>
              <a:rPr lang="hu-HU" sz="2000" dirty="0" smtClean="0"/>
              <a:t> is </a:t>
            </a:r>
            <a:r>
              <a:rPr lang="hu-HU" sz="2000" dirty="0" err="1" smtClean="0"/>
              <a:t>nothing</a:t>
            </a:r>
            <a:r>
              <a:rPr lang="hu-HU" sz="2000" dirty="0" smtClean="0"/>
              <a:t> </a:t>
            </a:r>
            <a:r>
              <a:rPr lang="hu-HU" sz="2000" dirty="0" err="1" smtClean="0"/>
              <a:t>new</a:t>
            </a:r>
            <a:r>
              <a:rPr lang="hu-HU" sz="2000" dirty="0" smtClean="0"/>
              <a:t> </a:t>
            </a:r>
            <a:r>
              <a:rPr lang="hu-HU" sz="2000" dirty="0" err="1" smtClean="0"/>
              <a:t>under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sun</a:t>
            </a:r>
            <a:r>
              <a:rPr lang="hu-HU" sz="2000" dirty="0" smtClean="0"/>
              <a:t>: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ancient</a:t>
            </a:r>
            <a:r>
              <a:rPr lang="hu-HU" sz="2000" dirty="0" smtClean="0"/>
              <a:t> </a:t>
            </a:r>
            <a:r>
              <a:rPr lang="hu-HU" sz="2000" dirty="0" err="1" smtClean="0"/>
              <a:t>Roman</a:t>
            </a:r>
            <a:r>
              <a:rPr lang="hu-HU" sz="2000" dirty="0" smtClean="0"/>
              <a:t> </a:t>
            </a:r>
            <a:r>
              <a:rPr lang="hu-HU" sz="2000" dirty="0" err="1" smtClean="0"/>
              <a:t>theatre</a:t>
            </a:r>
            <a:endParaRPr lang="hu-HU" sz="20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84" y="1505783"/>
            <a:ext cx="6460957" cy="4845719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7358" y="1046747"/>
            <a:ext cx="468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Thde</a:t>
            </a:r>
            <a:r>
              <a:rPr lang="hu-HU" dirty="0" smtClean="0"/>
              <a:t> </a:t>
            </a:r>
            <a:r>
              <a:rPr lang="hu-HU" dirty="0" err="1" smtClean="0"/>
              <a:t>odeion</a:t>
            </a:r>
            <a:r>
              <a:rPr lang="hu-HU" dirty="0" smtClean="0"/>
              <a:t> of </a:t>
            </a:r>
            <a:r>
              <a:rPr lang="hu-HU" dirty="0" err="1" smtClean="0"/>
              <a:t>Herodes</a:t>
            </a:r>
            <a:r>
              <a:rPr lang="hu-HU" dirty="0" smtClean="0"/>
              <a:t> </a:t>
            </a:r>
            <a:r>
              <a:rPr lang="hu-HU" dirty="0" err="1" smtClean="0"/>
              <a:t>Atticus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Athens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9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Description</a:t>
            </a:r>
            <a:r>
              <a:rPr lang="hu-HU" dirty="0" smtClean="0"/>
              <a:t> of </a:t>
            </a:r>
            <a:r>
              <a:rPr lang="hu-HU" dirty="0" err="1" smtClean="0"/>
              <a:t>reflections</a:t>
            </a:r>
            <a:r>
              <a:rPr lang="hu-HU" dirty="0" smtClean="0"/>
              <a:t>/ 1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749300"/>
          </a:xfrm>
        </p:spPr>
        <p:txBody>
          <a:bodyPr>
            <a:normAutofit lnSpcReduction="10000"/>
          </a:bodyPr>
          <a:lstStyle/>
          <a:p>
            <a:pPr lvl="1">
              <a:buFontTx/>
              <a:buNone/>
            </a:pPr>
            <a:r>
              <a:rPr lang="hu-HU" dirty="0" err="1" smtClean="0"/>
              <a:t>Consideration</a:t>
            </a:r>
            <a:r>
              <a:rPr lang="hu-HU" dirty="0" smtClean="0"/>
              <a:t> of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dirty="0" err="1" smtClean="0"/>
              <a:t>fills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absorption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walls</a:t>
            </a:r>
            <a:r>
              <a:rPr lang="hu-HU" dirty="0" smtClean="0"/>
              <a:t> </a:t>
            </a:r>
            <a:r>
              <a:rPr lang="hu-HU" dirty="0" err="1" smtClean="0"/>
              <a:t>sinks</a:t>
            </a:r>
            <a:endParaRPr lang="hu-HU" dirty="0" smtClean="0"/>
          </a:p>
        </p:txBody>
      </p:sp>
      <p:sp>
        <p:nvSpPr>
          <p:cNvPr id="4" name="Szabadkézi sokszög 3"/>
          <p:cNvSpPr/>
          <p:nvPr/>
        </p:nvSpPr>
        <p:spPr>
          <a:xfrm>
            <a:off x="539750" y="3176588"/>
            <a:ext cx="3409950" cy="2197100"/>
          </a:xfrm>
          <a:custGeom>
            <a:avLst/>
            <a:gdLst>
              <a:gd name="connsiteX0" fmla="*/ 0 w 4920343"/>
              <a:gd name="connsiteY0" fmla="*/ 2220685 h 2220685"/>
              <a:gd name="connsiteX1" fmla="*/ 0 w 4920343"/>
              <a:gd name="connsiteY1" fmla="*/ 2220685 h 2220685"/>
              <a:gd name="connsiteX2" fmla="*/ 979715 w 4920343"/>
              <a:gd name="connsiteY2" fmla="*/ 0 h 2220685"/>
              <a:gd name="connsiteX3" fmla="*/ 3929743 w 4920343"/>
              <a:gd name="connsiteY3" fmla="*/ 228600 h 2220685"/>
              <a:gd name="connsiteX4" fmla="*/ 4920343 w 4920343"/>
              <a:gd name="connsiteY4" fmla="*/ 2122714 h 2220685"/>
              <a:gd name="connsiteX5" fmla="*/ 43543 w 4920343"/>
              <a:gd name="connsiteY5" fmla="*/ 2177142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0343" h="2220685">
                <a:moveTo>
                  <a:pt x="0" y="2220685"/>
                </a:moveTo>
                <a:lnTo>
                  <a:pt x="0" y="2220685"/>
                </a:lnTo>
                <a:lnTo>
                  <a:pt x="979715" y="0"/>
                </a:lnTo>
                <a:lnTo>
                  <a:pt x="3929743" y="228600"/>
                </a:lnTo>
                <a:lnTo>
                  <a:pt x="4920343" y="2122714"/>
                </a:lnTo>
                <a:lnTo>
                  <a:pt x="43543" y="2177142"/>
                </a:lnTo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Felhő 24"/>
          <p:cNvSpPr/>
          <p:nvPr/>
        </p:nvSpPr>
        <p:spPr>
          <a:xfrm>
            <a:off x="1116013" y="3875088"/>
            <a:ext cx="1439862" cy="974725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701800" y="4300538"/>
            <a:ext cx="1365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779713" y="3738563"/>
            <a:ext cx="136525" cy="136525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" name="Egyenes összekötő nyíllal 7"/>
          <p:cNvCxnSpPr>
            <a:stCxn id="5" idx="7"/>
            <a:endCxn id="6" idx="3"/>
          </p:cNvCxnSpPr>
          <p:nvPr/>
        </p:nvCxnSpPr>
        <p:spPr>
          <a:xfrm flipV="1">
            <a:off x="1817688" y="3856038"/>
            <a:ext cx="982662" cy="463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Csoportba foglalás 2"/>
          <p:cNvGrpSpPr>
            <a:grpSpLocks/>
          </p:cNvGrpSpPr>
          <p:nvPr/>
        </p:nvGrpSpPr>
        <p:grpSpPr bwMode="auto">
          <a:xfrm>
            <a:off x="4572000" y="2928938"/>
            <a:ext cx="3600450" cy="1920875"/>
            <a:chOff x="4572000" y="2928938"/>
            <a:chExt cx="3600450" cy="1920875"/>
          </a:xfrm>
        </p:grpSpPr>
        <p:sp>
          <p:nvSpPr>
            <p:cNvPr id="15" name="Szabadkézi sokszög 14"/>
            <p:cNvSpPr/>
            <p:nvPr/>
          </p:nvSpPr>
          <p:spPr>
            <a:xfrm>
              <a:off x="4676775" y="2928938"/>
              <a:ext cx="879475" cy="520700"/>
            </a:xfrm>
            <a:custGeom>
              <a:avLst/>
              <a:gdLst>
                <a:gd name="connsiteX0" fmla="*/ 879676 w 879676"/>
                <a:gd name="connsiteY0" fmla="*/ 0 h 520861"/>
                <a:gd name="connsiteX1" fmla="*/ 879676 w 879676"/>
                <a:gd name="connsiteY1" fmla="*/ 509286 h 520861"/>
                <a:gd name="connsiteX2" fmla="*/ 0 w 879676"/>
                <a:gd name="connsiteY2" fmla="*/ 520861 h 5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676" h="520861">
                  <a:moveTo>
                    <a:pt x="879676" y="0"/>
                  </a:moveTo>
                  <a:lnTo>
                    <a:pt x="879676" y="509286"/>
                  </a:lnTo>
                  <a:lnTo>
                    <a:pt x="0" y="52086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4652963" y="3576638"/>
              <a:ext cx="3322637" cy="1273175"/>
            </a:xfrm>
            <a:custGeom>
              <a:avLst/>
              <a:gdLst>
                <a:gd name="connsiteX0" fmla="*/ 0 w 3321934"/>
                <a:gd name="connsiteY0" fmla="*/ 11575 h 1273215"/>
                <a:gd name="connsiteX1" fmla="*/ 891250 w 3321934"/>
                <a:gd name="connsiteY1" fmla="*/ 0 h 1273215"/>
                <a:gd name="connsiteX2" fmla="*/ 891250 w 3321934"/>
                <a:gd name="connsiteY2" fmla="*/ 1226917 h 1273215"/>
                <a:gd name="connsiteX3" fmla="*/ 2523281 w 3321934"/>
                <a:gd name="connsiteY3" fmla="*/ 1273215 h 1273215"/>
                <a:gd name="connsiteX4" fmla="*/ 2534855 w 3321934"/>
                <a:gd name="connsiteY4" fmla="*/ 868101 h 1273215"/>
                <a:gd name="connsiteX5" fmla="*/ 3321934 w 3321934"/>
                <a:gd name="connsiteY5" fmla="*/ 891251 h 127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934" h="1273215">
                  <a:moveTo>
                    <a:pt x="0" y="11575"/>
                  </a:moveTo>
                  <a:lnTo>
                    <a:pt x="891250" y="0"/>
                  </a:lnTo>
                  <a:lnTo>
                    <a:pt x="891250" y="1226917"/>
                  </a:lnTo>
                  <a:lnTo>
                    <a:pt x="2523281" y="1273215"/>
                  </a:lnTo>
                  <a:lnTo>
                    <a:pt x="2534855" y="868101"/>
                  </a:lnTo>
                  <a:lnTo>
                    <a:pt x="3321934" y="89125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7177088" y="3009900"/>
              <a:ext cx="809625" cy="1330325"/>
            </a:xfrm>
            <a:custGeom>
              <a:avLst/>
              <a:gdLst>
                <a:gd name="connsiteX0" fmla="*/ 810228 w 810228"/>
                <a:gd name="connsiteY0" fmla="*/ 1331088 h 1331088"/>
                <a:gd name="connsiteX1" fmla="*/ 0 w 810228"/>
                <a:gd name="connsiteY1" fmla="*/ 1319514 h 1331088"/>
                <a:gd name="connsiteX2" fmla="*/ 23149 w 810228"/>
                <a:gd name="connsiteY2" fmla="*/ 0 h 133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228" h="1331088">
                  <a:moveTo>
                    <a:pt x="810228" y="1331088"/>
                  </a:moveTo>
                  <a:lnTo>
                    <a:pt x="0" y="1319514"/>
                  </a:lnTo>
                  <a:lnTo>
                    <a:pt x="2314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19" name="Egyenes összekötő nyíllal 18"/>
            <p:cNvCxnSpPr/>
            <p:nvPr/>
          </p:nvCxnSpPr>
          <p:spPr>
            <a:xfrm>
              <a:off x="4572000" y="3500438"/>
              <a:ext cx="122396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églalap 1"/>
            <p:cNvSpPr/>
            <p:nvPr/>
          </p:nvSpPr>
          <p:spPr>
            <a:xfrm>
              <a:off x="5556250" y="3806825"/>
              <a:ext cx="1601788" cy="9985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24" name="Egyenes összekötő nyíllal 23"/>
            <p:cNvCxnSpPr/>
            <p:nvPr/>
          </p:nvCxnSpPr>
          <p:spPr>
            <a:xfrm>
              <a:off x="7019925" y="4398963"/>
              <a:ext cx="115252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5556250" y="3806825"/>
              <a:ext cx="162083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8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111" y="121180"/>
            <a:ext cx="8229600" cy="702909"/>
          </a:xfrm>
        </p:spPr>
        <p:txBody>
          <a:bodyPr/>
          <a:lstStyle/>
          <a:p>
            <a:r>
              <a:rPr lang="hu-HU" dirty="0" err="1"/>
              <a:t>Description</a:t>
            </a:r>
            <a:r>
              <a:rPr lang="hu-HU" dirty="0"/>
              <a:t> of </a:t>
            </a:r>
            <a:r>
              <a:rPr lang="hu-HU" dirty="0" err="1"/>
              <a:t>reflections</a:t>
            </a:r>
            <a:r>
              <a:rPr lang="hu-HU" dirty="0"/>
              <a:t> / </a:t>
            </a:r>
            <a:r>
              <a:rPr lang="hu-HU" dirty="0" smtClean="0"/>
              <a:t>2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985" y="2712330"/>
            <a:ext cx="6556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1423110" y="3694992"/>
            <a:ext cx="7088188" cy="935038"/>
            <a:chOff x="971550" y="3943350"/>
            <a:chExt cx="7087581" cy="935038"/>
          </a:xfrm>
        </p:grpSpPr>
        <p:cxnSp>
          <p:nvCxnSpPr>
            <p:cNvPr id="3" name="Egyenes összekötő 2"/>
            <p:cNvCxnSpPr/>
            <p:nvPr/>
          </p:nvCxnSpPr>
          <p:spPr>
            <a:xfrm>
              <a:off x="971550" y="3943350"/>
              <a:ext cx="5524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71550" y="4878388"/>
              <a:ext cx="5524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12160" y="4041996"/>
              <a:ext cx="2046971" cy="666529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hu-HU">
                  <a:noFill/>
                  <a:cs typeface="+mn-cs"/>
                </a:rPr>
                <a:t> </a:t>
              </a:r>
            </a:p>
          </p:txBody>
        </p:sp>
      </p:grpSp>
      <p:sp>
        <p:nvSpPr>
          <p:cNvPr id="30724" name="Szövegdoboz 3"/>
          <p:cNvSpPr txBox="1">
            <a:spLocks noChangeArrowheads="1"/>
          </p:cNvSpPr>
          <p:nvPr/>
        </p:nvSpPr>
        <p:spPr bwMode="auto">
          <a:xfrm>
            <a:off x="644525" y="1210028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err="1" smtClean="0"/>
              <a:t>Noltion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reverberation</a:t>
            </a:r>
            <a:r>
              <a:rPr lang="hu-HU" sz="2000" dirty="0" smtClean="0"/>
              <a:t> </a:t>
            </a:r>
            <a:r>
              <a:rPr lang="hu-HU" sz="2000" dirty="0" err="1" smtClean="0"/>
              <a:t>time</a:t>
            </a:r>
            <a:r>
              <a:rPr lang="hu-HU" sz="2000" dirty="0" smtClean="0"/>
              <a:t>, T: </a:t>
            </a:r>
            <a:r>
              <a:rPr lang="hu-HU" sz="2000" dirty="0" err="1" smtClean="0"/>
              <a:t>time</a:t>
            </a:r>
            <a:r>
              <a:rPr lang="hu-HU" sz="2000" dirty="0" smtClean="0"/>
              <a:t> </a:t>
            </a:r>
            <a:r>
              <a:rPr lang="hu-HU" sz="2000" dirty="0" err="1" smtClean="0"/>
              <a:t>period</a:t>
            </a:r>
            <a:r>
              <a:rPr lang="hu-HU" sz="2000" dirty="0" smtClean="0"/>
              <a:t>,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which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energy</a:t>
            </a:r>
            <a:r>
              <a:rPr lang="hu-HU" sz="2000" dirty="0" smtClean="0"/>
              <a:t> </a:t>
            </a:r>
            <a:r>
              <a:rPr lang="hu-HU" sz="2000" dirty="0" err="1" smtClean="0"/>
              <a:t>content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sound</a:t>
            </a:r>
            <a:r>
              <a:rPr lang="hu-HU" sz="2000" dirty="0" smtClean="0"/>
              <a:t> </a:t>
            </a:r>
            <a:r>
              <a:rPr lang="hu-HU" sz="2000" dirty="0" err="1" smtClean="0"/>
              <a:t>field</a:t>
            </a:r>
            <a:r>
              <a:rPr lang="hu-HU" sz="2000" dirty="0" smtClean="0"/>
              <a:t> </a:t>
            </a:r>
            <a:r>
              <a:rPr lang="hu-HU" sz="2000" dirty="0" err="1" smtClean="0"/>
              <a:t>reduces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one</a:t>
            </a:r>
            <a:r>
              <a:rPr lang="hu-HU" sz="2000" dirty="0" smtClean="0"/>
              <a:t> </a:t>
            </a:r>
            <a:r>
              <a:rPr lang="hu-HU" sz="2000" dirty="0" err="1" smtClean="0"/>
              <a:t>millionth</a:t>
            </a:r>
            <a:r>
              <a:rPr lang="hu-HU" sz="2000" dirty="0" smtClean="0"/>
              <a:t>. Expressed </a:t>
            </a:r>
            <a:r>
              <a:rPr lang="hu-HU" sz="2000" dirty="0" err="1" smtClean="0"/>
              <a:t>in</a:t>
            </a:r>
            <a:r>
              <a:rPr lang="hu-HU" sz="2000" dirty="0" smtClean="0"/>
              <a:t> SPL </a:t>
            </a:r>
            <a:r>
              <a:rPr lang="hu-HU" sz="2000" dirty="0" err="1" smtClean="0"/>
              <a:t>this</a:t>
            </a:r>
            <a:r>
              <a:rPr lang="hu-HU" sz="2000" dirty="0" smtClean="0"/>
              <a:t> </a:t>
            </a:r>
            <a:r>
              <a:rPr lang="hu-HU" sz="2000" dirty="0" err="1" smtClean="0"/>
              <a:t>corresponds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60 dB </a:t>
            </a:r>
            <a:r>
              <a:rPr lang="hu-HU" sz="2000" dirty="0" err="1" smtClean="0"/>
              <a:t>decrease</a:t>
            </a:r>
            <a:r>
              <a:rPr lang="hu-HU" sz="2000" dirty="0" smtClean="0"/>
              <a:t>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623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founder</a:t>
            </a:r>
            <a:r>
              <a:rPr lang="hu-HU" dirty="0" smtClean="0"/>
              <a:t> of modern </a:t>
            </a:r>
            <a:r>
              <a:rPr lang="hu-HU" dirty="0" err="1" smtClean="0"/>
              <a:t>room</a:t>
            </a:r>
            <a:r>
              <a:rPr lang="hu-HU" dirty="0" smtClean="0"/>
              <a:t> </a:t>
            </a:r>
            <a:r>
              <a:rPr lang="hu-HU" dirty="0" err="1" smtClean="0"/>
              <a:t>acoustics</a:t>
            </a:r>
            <a:endParaRPr lang="hu-HU" dirty="0" smtClean="0"/>
          </a:p>
        </p:txBody>
      </p:sp>
      <p:pic>
        <p:nvPicPr>
          <p:cNvPr id="31746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00213"/>
            <a:ext cx="4641850" cy="3313112"/>
          </a:xfrm>
        </p:spPr>
      </p:pic>
      <p:pic>
        <p:nvPicPr>
          <p:cNvPr id="31747" name="Kép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700213"/>
            <a:ext cx="3454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zövegdoboz 5"/>
          <p:cNvSpPr txBox="1">
            <a:spLocks noChangeArrowheads="1"/>
          </p:cNvSpPr>
          <p:nvPr/>
        </p:nvSpPr>
        <p:spPr bwMode="auto">
          <a:xfrm>
            <a:off x="2146300" y="592296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W. C. Sabine (1868-1919)</a:t>
            </a:r>
          </a:p>
        </p:txBody>
      </p:sp>
      <p:sp>
        <p:nvSpPr>
          <p:cNvPr id="31749" name="Szövegdoboz 6"/>
          <p:cNvSpPr txBox="1">
            <a:spLocks noChangeArrowheads="1"/>
          </p:cNvSpPr>
          <p:nvPr/>
        </p:nvSpPr>
        <p:spPr bwMode="auto">
          <a:xfrm>
            <a:off x="287338" y="5157788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err="1" smtClean="0"/>
              <a:t>Auditorium</a:t>
            </a:r>
            <a:r>
              <a:rPr lang="hu-HU" dirty="0" smtClean="0"/>
              <a:t> </a:t>
            </a:r>
            <a:r>
              <a:rPr lang="hu-HU" dirty="0" err="1" smtClean="0"/>
              <a:t>Fogg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7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Reverberation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291512" cy="1512888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Influencing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:</a:t>
            </a:r>
          </a:p>
          <a:p>
            <a:pPr lvl="1"/>
            <a:r>
              <a:rPr lang="hu-HU" sz="2100" dirty="0" err="1" smtClean="0"/>
              <a:t>directly</a:t>
            </a:r>
            <a:r>
              <a:rPr lang="hu-HU" sz="2100" dirty="0" smtClean="0"/>
              <a:t> </a:t>
            </a:r>
            <a:r>
              <a:rPr lang="hu-HU" sz="2100" dirty="0" err="1" smtClean="0"/>
              <a:t>proportional</a:t>
            </a:r>
            <a:r>
              <a:rPr lang="hu-HU" sz="2100" dirty="0" smtClean="0"/>
              <a:t> </a:t>
            </a:r>
            <a:r>
              <a:rPr lang="hu-HU" sz="2100" dirty="0" err="1" smtClean="0"/>
              <a:t>to</a:t>
            </a:r>
            <a:r>
              <a:rPr lang="hu-HU" sz="2100" dirty="0" smtClean="0"/>
              <a:t> </a:t>
            </a:r>
            <a:r>
              <a:rPr lang="hu-HU" sz="2100" dirty="0" err="1" smtClean="0"/>
              <a:t>the</a:t>
            </a:r>
            <a:r>
              <a:rPr lang="hu-HU" sz="2100" dirty="0" smtClean="0"/>
              <a:t> </a:t>
            </a:r>
            <a:r>
              <a:rPr lang="hu-HU" sz="2100" dirty="0" err="1" smtClean="0"/>
              <a:t>volume</a:t>
            </a:r>
            <a:r>
              <a:rPr lang="hu-HU" sz="2100" dirty="0" smtClean="0"/>
              <a:t> V of </a:t>
            </a:r>
            <a:r>
              <a:rPr lang="hu-HU" sz="2100" dirty="0" err="1" smtClean="0"/>
              <a:t>the</a:t>
            </a:r>
            <a:r>
              <a:rPr lang="hu-HU" sz="2100" dirty="0" smtClean="0"/>
              <a:t> </a:t>
            </a:r>
            <a:r>
              <a:rPr lang="hu-HU" sz="2100" dirty="0" err="1" smtClean="0"/>
              <a:t>room</a:t>
            </a:r>
            <a:r>
              <a:rPr lang="hu-HU" sz="2100" dirty="0" smtClean="0"/>
              <a:t>, </a:t>
            </a:r>
          </a:p>
          <a:p>
            <a:pPr lvl="1"/>
            <a:r>
              <a:rPr lang="hu-HU" sz="2100" dirty="0" err="1" smtClean="0"/>
              <a:t>inversely</a:t>
            </a:r>
            <a:r>
              <a:rPr lang="hu-HU" sz="2100" dirty="0" smtClean="0"/>
              <a:t> </a:t>
            </a:r>
            <a:r>
              <a:rPr lang="hu-HU" sz="2100" dirty="0" err="1" smtClean="0"/>
              <a:t>proportional</a:t>
            </a:r>
            <a:r>
              <a:rPr lang="hu-HU" sz="2100" dirty="0" smtClean="0"/>
              <a:t> </a:t>
            </a:r>
            <a:r>
              <a:rPr lang="hu-HU" sz="2100" dirty="0" err="1" smtClean="0"/>
              <a:t>to</a:t>
            </a:r>
            <a:r>
              <a:rPr lang="hu-HU" sz="2100" dirty="0" smtClean="0"/>
              <a:t> </a:t>
            </a:r>
            <a:r>
              <a:rPr lang="hu-HU" sz="2100" dirty="0" err="1" smtClean="0"/>
              <a:t>the</a:t>
            </a:r>
            <a:r>
              <a:rPr lang="hu-HU" sz="2100" dirty="0" smtClean="0"/>
              <a:t> </a:t>
            </a:r>
            <a:r>
              <a:rPr lang="hu-HU" sz="2100" dirty="0" err="1" smtClean="0"/>
              <a:t>average</a:t>
            </a:r>
            <a:r>
              <a:rPr lang="hu-HU" sz="2100" dirty="0" smtClean="0"/>
              <a:t> </a:t>
            </a:r>
            <a:r>
              <a:rPr lang="hu-HU" sz="2100" dirty="0" err="1" smtClean="0"/>
              <a:t>sound</a:t>
            </a:r>
            <a:r>
              <a:rPr lang="hu-HU" sz="2100" dirty="0" smtClean="0"/>
              <a:t> </a:t>
            </a:r>
            <a:r>
              <a:rPr lang="hu-HU" sz="2100" dirty="0" err="1" smtClean="0"/>
              <a:t>absorption</a:t>
            </a:r>
            <a:r>
              <a:rPr lang="hu-HU" sz="2100" dirty="0" smtClean="0"/>
              <a:t>    and </a:t>
            </a:r>
            <a:r>
              <a:rPr lang="hu-HU" sz="2100" dirty="0" err="1" smtClean="0"/>
              <a:t>the</a:t>
            </a:r>
            <a:r>
              <a:rPr lang="hu-HU" sz="2100" dirty="0" smtClean="0"/>
              <a:t> </a:t>
            </a:r>
            <a:r>
              <a:rPr lang="hu-HU" sz="2100" dirty="0" err="1" smtClean="0"/>
              <a:t>total</a:t>
            </a:r>
            <a:r>
              <a:rPr lang="hu-HU" sz="2100" dirty="0" smtClean="0"/>
              <a:t> </a:t>
            </a:r>
            <a:r>
              <a:rPr lang="hu-HU" sz="2100" dirty="0" err="1" smtClean="0"/>
              <a:t>surface</a:t>
            </a:r>
            <a:r>
              <a:rPr lang="hu-HU" sz="2100" dirty="0" smtClean="0"/>
              <a:t> of </a:t>
            </a:r>
            <a:r>
              <a:rPr lang="hu-HU" sz="2100" dirty="0" err="1" smtClean="0"/>
              <a:t>surrounding</a:t>
            </a:r>
            <a:r>
              <a:rPr lang="hu-HU" sz="2100" dirty="0" smtClean="0"/>
              <a:t> </a:t>
            </a:r>
            <a:r>
              <a:rPr lang="hu-HU" sz="2100" dirty="0" err="1" smtClean="0"/>
              <a:t>walls</a:t>
            </a:r>
            <a:r>
              <a:rPr lang="hu-HU" sz="2100" dirty="0" smtClean="0"/>
              <a:t> </a:t>
            </a:r>
            <a:r>
              <a:rPr lang="hu-HU" sz="2100" i="1" dirty="0" smtClean="0">
                <a:latin typeface="Times New Roman" pitchFamily="18" charset="0"/>
              </a:rPr>
              <a:t>A</a:t>
            </a:r>
          </a:p>
          <a:p>
            <a:pPr lvl="1">
              <a:buFontTx/>
              <a:buNone/>
            </a:pPr>
            <a:endParaRPr lang="hu-HU" i="1" dirty="0" smtClean="0">
              <a:latin typeface="Times New Roman" pitchFamily="18" charset="0"/>
            </a:endParaRPr>
          </a:p>
        </p:txBody>
      </p:sp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2116138" y="1412875"/>
          <a:ext cx="453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4" imgW="4533900" imgH="558800" progId="Equation.DSMT4">
                  <p:embed/>
                </p:oleObj>
              </mc:Choice>
              <mc:Fallback>
                <p:oleObj name="Equation" r:id="rId4" imgW="4533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412875"/>
                        <a:ext cx="4533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29617"/>
              </p:ext>
            </p:extLst>
          </p:nvPr>
        </p:nvGraphicFramePr>
        <p:xfrm>
          <a:off x="7707418" y="5550953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6" imgW="190417" imgH="190417" progId="Equation.DSMT4">
                  <p:embed/>
                </p:oleObj>
              </mc:Choice>
              <mc:Fallback>
                <p:oleObj name="Equation" r:id="rId6" imgW="19041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418" y="5550953"/>
                        <a:ext cx="1905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2771775" y="2105025"/>
          <a:ext cx="3556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8" imgW="3555720" imgH="1333440" progId="Equation.DSMT4">
                  <p:embed/>
                </p:oleObj>
              </mc:Choice>
              <mc:Fallback>
                <p:oleObj name="Equation" r:id="rId8" imgW="35557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05025"/>
                        <a:ext cx="35560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4470400" y="33274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10" imgW="203040" imgH="203040" progId="Equation.DSMT4">
                  <p:embed/>
                </p:oleObj>
              </mc:Choice>
              <mc:Fallback>
                <p:oleObj name="Equation" r:id="rId10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327400"/>
                        <a:ext cx="203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3708400" y="3644900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12" imgW="1434960" imgH="558720" progId="Equation.DSMT4">
                  <p:embed/>
                </p:oleObj>
              </mc:Choice>
              <mc:Fallback>
                <p:oleObj name="Equation" r:id="rId12" imgW="14349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644900"/>
                        <a:ext cx="1435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Room</a:t>
            </a:r>
            <a:r>
              <a:rPr lang="hu-HU" dirty="0" smtClean="0"/>
              <a:t> </a:t>
            </a:r>
            <a:r>
              <a:rPr lang="hu-HU" dirty="0" err="1" smtClean="0"/>
              <a:t>constants</a:t>
            </a:r>
            <a:r>
              <a:rPr lang="hu-HU" dirty="0" smtClean="0"/>
              <a:t>, </a:t>
            </a:r>
            <a:r>
              <a:rPr lang="hu-HU" smtClean="0"/>
              <a:t>typical</a:t>
            </a:r>
            <a:endParaRPr lang="de-DE" dirty="0" smtClean="0"/>
          </a:p>
        </p:txBody>
      </p:sp>
      <p:pic>
        <p:nvPicPr>
          <p:cNvPr id="28685" name="Picture 4" descr="teremállandó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01" b="8465"/>
          <a:stretch/>
        </p:blipFill>
        <p:spPr bwMode="auto">
          <a:xfrm>
            <a:off x="2987675" y="2743200"/>
            <a:ext cx="5329238" cy="292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65119"/>
              </p:ext>
            </p:extLst>
          </p:nvPr>
        </p:nvGraphicFramePr>
        <p:xfrm>
          <a:off x="704319" y="3299884"/>
          <a:ext cx="1993724" cy="7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1282700" imgH="508000" progId="Equation.DSMT4">
                  <p:embed/>
                </p:oleObj>
              </mc:Choice>
              <mc:Fallback>
                <p:oleObj name="Equation" r:id="rId4" imgW="1282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19" y="3299884"/>
                        <a:ext cx="1993724" cy="7895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2455"/>
              </p:ext>
            </p:extLst>
          </p:nvPr>
        </p:nvGraphicFramePr>
        <p:xfrm>
          <a:off x="3216275" y="2047875"/>
          <a:ext cx="4867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Munkalap" r:id="rId7" imgW="4867359" imgH="695451" progId="Excel.Sheet.12">
                  <p:embed/>
                </p:oleObj>
              </mc:Choice>
              <mc:Fallback>
                <p:oleObj name="Munkalap" r:id="rId7" imgW="4867359" imgH="6954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6275" y="2047875"/>
                        <a:ext cx="48672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3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absorption</a:t>
            </a:r>
            <a:r>
              <a:rPr lang="hu-HU" dirty="0" smtClean="0"/>
              <a:t> </a:t>
            </a:r>
            <a:r>
              <a:rPr lang="hu-HU" dirty="0" err="1" smtClean="0"/>
              <a:t>coefficients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6148" name="Picture 4" descr="http://hyperphysics.phy-astr.gsu.edu/hbase/acoustic/imgaco/sabin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64" y="1017214"/>
            <a:ext cx="7166862" cy="52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Main </a:t>
            </a:r>
            <a:r>
              <a:rPr lang="hu-HU" dirty="0" err="1" smtClean="0"/>
              <a:t>issues</a:t>
            </a:r>
            <a:endParaRPr lang="hu-HU" dirty="0" smtClean="0"/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252941" y="2513366"/>
            <a:ext cx="8597900" cy="2216679"/>
          </a:xfrm>
        </p:spPr>
        <p:txBody>
          <a:bodyPr>
            <a:normAutofit/>
          </a:bodyPr>
          <a:lstStyle/>
          <a:p>
            <a:pPr eaLnBrk="1" hangingPunct="1"/>
            <a:r>
              <a:rPr lang="hu-HU" dirty="0" err="1" smtClean="0"/>
              <a:t>Notion</a:t>
            </a:r>
            <a:r>
              <a:rPr lang="hu-HU" dirty="0" smtClean="0"/>
              <a:t> of </a:t>
            </a:r>
            <a:r>
              <a:rPr lang="hu-HU" dirty="0" err="1" smtClean="0"/>
              <a:t>small</a:t>
            </a:r>
            <a:r>
              <a:rPr lang="hu-HU" dirty="0" smtClean="0"/>
              <a:t> and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rooms</a:t>
            </a:r>
            <a:r>
              <a:rPr lang="hu-HU" dirty="0" smtClean="0"/>
              <a:t> (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compared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wavelength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err="1" smtClean="0"/>
              <a:t>Direct</a:t>
            </a:r>
            <a:r>
              <a:rPr lang="hu-HU" dirty="0" smtClean="0"/>
              <a:t> and </a:t>
            </a:r>
            <a:r>
              <a:rPr lang="hu-HU" dirty="0" err="1" smtClean="0"/>
              <a:t>diffuse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endParaRPr lang="hu-HU" dirty="0" smtClean="0"/>
          </a:p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notion</a:t>
            </a:r>
            <a:r>
              <a:rPr lang="hu-HU" dirty="0" smtClean="0"/>
              <a:t> and </a:t>
            </a:r>
            <a:r>
              <a:rPr lang="hu-HU" dirty="0" err="1" smtClean="0"/>
              <a:t>characteristics</a:t>
            </a:r>
            <a:r>
              <a:rPr lang="hu-HU" dirty="0" smtClean="0"/>
              <a:t> of </a:t>
            </a:r>
            <a:r>
              <a:rPr lang="hu-HU" dirty="0" err="1" smtClean="0"/>
              <a:t>reverberation</a:t>
            </a:r>
            <a:endParaRPr lang="hu-HU" dirty="0" smtClean="0"/>
          </a:p>
          <a:p>
            <a:pPr eaLnBrk="1" hangingPunct="1"/>
            <a:r>
              <a:rPr lang="hu-HU" dirty="0" err="1" smtClean="0"/>
              <a:t>Relationship</a:t>
            </a:r>
            <a:r>
              <a:rPr lang="hu-HU" dirty="0" smtClean="0"/>
              <a:t> of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absorption</a:t>
            </a:r>
            <a:r>
              <a:rPr lang="hu-HU" dirty="0" smtClean="0"/>
              <a:t> and </a:t>
            </a:r>
            <a:r>
              <a:rPr lang="hu-HU" dirty="0" err="1" smtClean="0"/>
              <a:t>reverberation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360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Description</a:t>
            </a:r>
            <a:r>
              <a:rPr lang="hu-HU" dirty="0" smtClean="0"/>
              <a:t> of </a:t>
            </a:r>
            <a:r>
              <a:rPr lang="hu-HU" dirty="0" err="1" smtClean="0"/>
              <a:t>reflections</a:t>
            </a:r>
            <a:r>
              <a:rPr lang="hu-HU" dirty="0" smtClean="0"/>
              <a:t>/ 2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problem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reverberation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: </a:t>
            </a:r>
          </a:p>
          <a:p>
            <a:pPr lvl="1"/>
            <a:r>
              <a:rPr lang="hu-HU" dirty="0" err="1"/>
              <a:t>d</a:t>
            </a:r>
            <a:r>
              <a:rPr lang="hu-HU" dirty="0" err="1" smtClean="0"/>
              <a:t>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describes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reverberation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(</a:t>
            </a:r>
            <a:r>
              <a:rPr lang="hu-HU" dirty="0" err="1" smtClean="0"/>
              <a:t>just</a:t>
            </a:r>
            <a:r>
              <a:rPr lang="hu-HU" dirty="0" smtClean="0"/>
              <a:t> a </a:t>
            </a:r>
            <a:r>
              <a:rPr lang="hu-HU" dirty="0" err="1" smtClean="0"/>
              <a:t>macro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descriptor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measurement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reliable</a:t>
            </a:r>
            <a:r>
              <a:rPr lang="hu-HU" dirty="0" smtClean="0"/>
              <a:t> and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sufficiently</a:t>
            </a:r>
            <a:r>
              <a:rPr lang="hu-HU" dirty="0" smtClean="0"/>
              <a:t> </a:t>
            </a:r>
            <a:r>
              <a:rPr lang="hu-HU" dirty="0" err="1" smtClean="0"/>
              <a:t>representative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Instead</a:t>
            </a:r>
            <a:r>
              <a:rPr lang="hu-HU" dirty="0" smtClean="0"/>
              <a:t>: </a:t>
            </a:r>
          </a:p>
          <a:p>
            <a:pPr lvl="1"/>
            <a:r>
              <a:rPr lang="hu-HU" dirty="0" err="1" smtClean="0"/>
              <a:t>impulse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, </a:t>
            </a:r>
            <a:r>
              <a:rPr lang="hu-HU" dirty="0" err="1" smtClean="0"/>
              <a:t>Impulsantwort</a:t>
            </a:r>
            <a:r>
              <a:rPr lang="hu-HU" dirty="0" smtClean="0"/>
              <a:t> (</a:t>
            </a:r>
            <a:r>
              <a:rPr lang="hu-HU" dirty="0" err="1" smtClean="0"/>
              <a:t>aka</a:t>
            </a:r>
            <a:r>
              <a:rPr lang="hu-HU" dirty="0" smtClean="0"/>
              <a:t> </a:t>
            </a:r>
            <a:r>
              <a:rPr lang="hu-HU" dirty="0" err="1" smtClean="0"/>
              <a:t>weight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) </a:t>
            </a:r>
          </a:p>
          <a:p>
            <a:pPr lvl="1">
              <a:buFontTx/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214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Impulse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endParaRPr lang="hu-HU" dirty="0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Notion</a:t>
            </a:r>
            <a:r>
              <a:rPr lang="hu-HU" dirty="0" smtClean="0"/>
              <a:t>: </a:t>
            </a:r>
            <a:r>
              <a:rPr lang="hu-HU" dirty="0" err="1" smtClean="0"/>
              <a:t>response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an </a:t>
            </a:r>
            <a:r>
              <a:rPr lang="hu-HU" dirty="0" err="1" smtClean="0"/>
              <a:t>ideal</a:t>
            </a:r>
            <a:r>
              <a:rPr lang="hu-HU" dirty="0" smtClean="0"/>
              <a:t> Dirac </a:t>
            </a:r>
            <a:r>
              <a:rPr lang="hu-HU" dirty="0" err="1" smtClean="0"/>
              <a:t>impulse</a:t>
            </a:r>
            <a:endParaRPr lang="hu-HU" dirty="0" smtClean="0"/>
          </a:p>
          <a:p>
            <a:r>
              <a:rPr lang="hu-HU" dirty="0" err="1" smtClean="0"/>
              <a:t>Measurement</a:t>
            </a:r>
            <a:endParaRPr lang="hu-HU" dirty="0" smtClean="0"/>
          </a:p>
          <a:p>
            <a:pPr lvl="1"/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earlier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) </a:t>
            </a:r>
            <a:r>
              <a:rPr lang="hu-HU" dirty="0" err="1" smtClean="0"/>
              <a:t>by</a:t>
            </a:r>
            <a:r>
              <a:rPr lang="hu-HU" dirty="0" smtClean="0"/>
              <a:t> a </a:t>
            </a:r>
            <a:r>
              <a:rPr lang="hu-HU" dirty="0" err="1" smtClean="0"/>
              <a:t>handgun</a:t>
            </a:r>
            <a:endParaRPr lang="hu-HU" dirty="0" smtClean="0"/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spark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endParaRPr lang="hu-HU" dirty="0" smtClean="0"/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continuous</a:t>
            </a:r>
            <a:r>
              <a:rPr lang="hu-HU" dirty="0" smtClean="0"/>
              <a:t> random </a:t>
            </a:r>
            <a:r>
              <a:rPr lang="hu-HU" dirty="0" err="1" smtClean="0"/>
              <a:t>noise</a:t>
            </a:r>
            <a:endParaRPr lang="hu-HU" dirty="0" smtClean="0"/>
          </a:p>
          <a:p>
            <a:pPr lvl="1"/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swept</a:t>
            </a:r>
            <a:r>
              <a:rPr lang="hu-HU" dirty="0" smtClean="0"/>
              <a:t> sine</a:t>
            </a:r>
          </a:p>
          <a:p>
            <a:pPr lvl="1"/>
            <a:endParaRPr lang="hu-HU" dirty="0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710" y="3681775"/>
            <a:ext cx="7200900" cy="274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3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Impulse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 / 3</a:t>
            </a:r>
          </a:p>
        </p:txBody>
      </p:sp>
      <p:pic>
        <p:nvPicPr>
          <p:cNvPr id="39938" name="Picture 4" descr="Saa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2739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rcadia-5m fromm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Hall01 - mid-3m-denoised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3550" y="4615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Measured</a:t>
            </a:r>
            <a:r>
              <a:rPr lang="hu-HU" dirty="0" smtClean="0"/>
              <a:t> </a:t>
            </a:r>
            <a:r>
              <a:rPr lang="hu-HU" dirty="0" err="1" smtClean="0"/>
              <a:t>impulse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endParaRPr lang="hu-HU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20938"/>
            <a:ext cx="72866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3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Echogram</a:t>
            </a:r>
          </a:p>
        </p:txBody>
      </p:sp>
      <p:sp>
        <p:nvSpPr>
          <p:cNvPr id="419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8505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4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Echogram / 2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2519363"/>
            <a:ext cx="2362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Reverb</a:t>
            </a:r>
            <a:r>
              <a:rPr lang="hu-HU" dirty="0" smtClean="0"/>
              <a:t> (</a:t>
            </a:r>
            <a:r>
              <a:rPr lang="hu-HU" dirty="0" err="1" smtClean="0"/>
              <a:t>auralization</a:t>
            </a:r>
            <a:r>
              <a:rPr lang="hu-HU" dirty="0" smtClean="0"/>
              <a:t>)</a:t>
            </a: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971550" y="2781300"/>
            <a:ext cx="7272338" cy="1223963"/>
            <a:chOff x="521" y="1071"/>
            <a:chExt cx="4581" cy="771"/>
          </a:xfrm>
        </p:grpSpPr>
        <p:sp>
          <p:nvSpPr>
            <p:cNvPr id="22553" name="Rectangle 12"/>
            <p:cNvSpPr>
              <a:spLocks noChangeArrowheads="1"/>
            </p:cNvSpPr>
            <p:nvPr/>
          </p:nvSpPr>
          <p:spPr bwMode="auto">
            <a:xfrm>
              <a:off x="2064" y="1071"/>
              <a:ext cx="1406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554" name="Line 13"/>
            <p:cNvSpPr>
              <a:spLocks noChangeShapeType="1"/>
            </p:cNvSpPr>
            <p:nvPr/>
          </p:nvSpPr>
          <p:spPr bwMode="auto">
            <a:xfrm>
              <a:off x="1244" y="1459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5" name="Line 14"/>
            <p:cNvSpPr>
              <a:spLocks noChangeShapeType="1"/>
            </p:cNvSpPr>
            <p:nvPr/>
          </p:nvSpPr>
          <p:spPr bwMode="auto">
            <a:xfrm>
              <a:off x="3470" y="143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6" name="Text Box 15"/>
            <p:cNvSpPr txBox="1">
              <a:spLocks noChangeArrowheads="1"/>
            </p:cNvSpPr>
            <p:nvPr/>
          </p:nvSpPr>
          <p:spPr bwMode="auto">
            <a:xfrm>
              <a:off x="521" y="1207"/>
              <a:ext cx="8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 smtClean="0"/>
                <a:t>„</a:t>
              </a:r>
              <a:r>
                <a:rPr lang="hu-HU" dirty="0" err="1" smtClean="0"/>
                <a:t>dry</a:t>
              </a:r>
              <a:r>
                <a:rPr lang="hu-HU" dirty="0" smtClean="0"/>
                <a:t> </a:t>
              </a:r>
              <a:r>
                <a:rPr lang="hu-HU" dirty="0" err="1" smtClean="0"/>
                <a:t>recording</a:t>
              </a:r>
              <a:r>
                <a:rPr lang="hu-HU" dirty="0" smtClean="0"/>
                <a:t>”</a:t>
              </a:r>
              <a:endParaRPr lang="hu-HU" dirty="0"/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4286" y="1207"/>
              <a:ext cx="8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 err="1" smtClean="0"/>
                <a:t>Reverberated</a:t>
              </a:r>
              <a:r>
                <a:rPr lang="hu-HU" dirty="0" smtClean="0"/>
                <a:t> </a:t>
              </a:r>
              <a:r>
                <a:rPr lang="hu-HU" dirty="0" err="1" smtClean="0"/>
                <a:t>sound</a:t>
              </a:r>
              <a:endParaRPr lang="hu-HU" dirty="0"/>
            </a:p>
          </p:txBody>
        </p:sp>
        <p:graphicFrame>
          <p:nvGraphicFramePr>
            <p:cNvPr id="22544" name="Object 16"/>
            <p:cNvGraphicFramePr>
              <a:graphicFrameLocks noChangeAspect="1"/>
            </p:cNvGraphicFramePr>
            <p:nvPr/>
          </p:nvGraphicFramePr>
          <p:xfrm>
            <a:off x="2653" y="1389"/>
            <a:ext cx="264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quation" r:id="rId4" imgW="418918" imgH="253890" progId="Equation.DSMT4">
                    <p:embed/>
                  </p:oleObj>
                </mc:Choice>
                <mc:Fallback>
                  <p:oleObj name="Equation" r:id="rId4" imgW="418918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389"/>
                          <a:ext cx="264" cy="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zövegdoboz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4092" y="4460473"/>
            <a:ext cx="2834815" cy="7100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4" name="Szövegdoboz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7815" y="5409443"/>
            <a:ext cx="2165273" cy="369332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5" name="Szövegdoboz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185" y="2633702"/>
            <a:ext cx="720130" cy="369332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14" name="Szövegdoboz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123" y="2616366"/>
            <a:ext cx="720130" cy="369332"/>
          </a:xfrm>
          <a:prstGeom prst="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6" name="Szövegdoboz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9714" y="3694773"/>
            <a:ext cx="1296591" cy="369332"/>
          </a:xfrm>
          <a:prstGeom prst="rect">
            <a:avLst/>
          </a:pr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16" name="Szövegdoboz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7297" y="3694773"/>
            <a:ext cx="1296591" cy="369332"/>
          </a:xfrm>
          <a:prstGeom prst="rect">
            <a:avLst/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46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Reverberation</a:t>
            </a:r>
            <a:r>
              <a:rPr lang="hu-HU" dirty="0" smtClean="0"/>
              <a:t> of text</a:t>
            </a:r>
          </a:p>
        </p:txBody>
      </p:sp>
      <p:pic>
        <p:nvPicPr>
          <p:cNvPr id="46082" name="Picture 4" descr="fertorako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53990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 descr="L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2492375"/>
            <a:ext cx="1173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2687" y="983686"/>
            <a:ext cx="1003010" cy="100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516216" y="98368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Regions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endParaRPr lang="hu-HU" dirty="0" smtClean="0"/>
          </a:p>
        </p:txBody>
      </p:sp>
      <p:sp>
        <p:nvSpPr>
          <p:cNvPr id="245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91288" cy="892175"/>
          </a:xfrm>
        </p:spPr>
        <p:txBody>
          <a:bodyPr/>
          <a:lstStyle/>
          <a:p>
            <a:r>
              <a:rPr lang="hu-HU" dirty="0" err="1" smtClean="0">
                <a:solidFill>
                  <a:srgbClr val="FF3300"/>
                </a:solidFill>
              </a:rPr>
              <a:t>Direct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err="1" smtClean="0">
                <a:solidFill>
                  <a:srgbClr val="FF3300"/>
                </a:solidFill>
              </a:rPr>
              <a:t>field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smtClean="0"/>
              <a:t>and </a:t>
            </a:r>
            <a:r>
              <a:rPr lang="hu-HU" dirty="0" err="1" smtClean="0">
                <a:solidFill>
                  <a:srgbClr val="0066FF"/>
                </a:solidFill>
              </a:rPr>
              <a:t>reverberant</a:t>
            </a:r>
            <a:r>
              <a:rPr lang="hu-HU" dirty="0" smtClean="0">
                <a:solidFill>
                  <a:srgbClr val="0066FF"/>
                </a:solidFill>
              </a:rPr>
              <a:t> (</a:t>
            </a:r>
            <a:r>
              <a:rPr lang="hu-HU" dirty="0" err="1" smtClean="0">
                <a:solidFill>
                  <a:srgbClr val="0066FF"/>
                </a:solidFill>
              </a:rPr>
              <a:t>or</a:t>
            </a:r>
            <a:r>
              <a:rPr lang="hu-HU" dirty="0" smtClean="0">
                <a:solidFill>
                  <a:srgbClr val="0066FF"/>
                </a:solidFill>
              </a:rPr>
              <a:t> </a:t>
            </a:r>
            <a:r>
              <a:rPr lang="hu-HU" dirty="0" err="1" smtClean="0">
                <a:solidFill>
                  <a:srgbClr val="0066FF"/>
                </a:solidFill>
              </a:rPr>
              <a:t>diffuse</a:t>
            </a:r>
            <a:r>
              <a:rPr lang="hu-HU" dirty="0" smtClean="0">
                <a:solidFill>
                  <a:srgbClr val="0066FF"/>
                </a:solidFill>
              </a:rPr>
              <a:t>) </a:t>
            </a:r>
            <a:r>
              <a:rPr lang="hu-HU" dirty="0" err="1" smtClean="0">
                <a:solidFill>
                  <a:srgbClr val="0066FF"/>
                </a:solidFill>
              </a:rPr>
              <a:t>field</a:t>
            </a:r>
            <a:endParaRPr lang="hu-HU" dirty="0" smtClean="0">
              <a:solidFill>
                <a:srgbClr val="0066FF"/>
              </a:solidFill>
            </a:endParaRPr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930275" y="2498725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2438280" imgH="571320" progId="Equation.DSMT4">
                  <p:embed/>
                </p:oleObj>
              </mc:Choice>
              <mc:Fallback>
                <p:oleObj name="Equation" r:id="rId4" imgW="24382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498725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2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48720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539750" y="3789363"/>
            <a:ext cx="2879725" cy="2136775"/>
            <a:chOff x="340" y="2387"/>
            <a:chExt cx="1814" cy="1346"/>
          </a:xfrm>
        </p:grpSpPr>
        <p:cxnSp>
          <p:nvCxnSpPr>
            <p:cNvPr id="3" name="Egyenes összekötő nyíllal 2"/>
            <p:cNvCxnSpPr/>
            <p:nvPr/>
          </p:nvCxnSpPr>
          <p:spPr>
            <a:xfrm>
              <a:off x="521" y="3521"/>
              <a:ext cx="140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nyíllal 4"/>
            <p:cNvCxnSpPr/>
            <p:nvPr/>
          </p:nvCxnSpPr>
          <p:spPr>
            <a:xfrm flipV="1">
              <a:off x="612" y="2478"/>
              <a:ext cx="0" cy="11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657" y="3067"/>
              <a:ext cx="1316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703" y="2750"/>
              <a:ext cx="952" cy="6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701" y="3521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i="1">
                  <a:latin typeface="Times New Roman" pitchFamily="18" charset="0"/>
                </a:rPr>
                <a:t>log r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340" y="2387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i="1">
                  <a:latin typeface="Times New Roman" pitchFamily="18" charset="0"/>
                </a:rPr>
                <a:t>L</a:t>
              </a:r>
              <a:r>
                <a:rPr lang="hu-HU" sz="1600" i="1" baseline="-25000">
                  <a:latin typeface="Times New Roman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6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Room</a:t>
            </a:r>
            <a:r>
              <a:rPr lang="hu-HU" dirty="0" smtClean="0"/>
              <a:t> </a:t>
            </a:r>
            <a:r>
              <a:rPr lang="hu-HU" dirty="0" err="1" smtClean="0"/>
              <a:t>acoustical</a:t>
            </a:r>
            <a:r>
              <a:rPr lang="hu-HU" dirty="0" smtClean="0"/>
              <a:t> modelling</a:t>
            </a:r>
          </a:p>
        </p:txBody>
      </p:sp>
      <p:pic>
        <p:nvPicPr>
          <p:cNvPr id="491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125538"/>
            <a:ext cx="5400675" cy="1271587"/>
          </a:xfrm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141663"/>
            <a:ext cx="35274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420938"/>
            <a:ext cx="30527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1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DSC_29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0838"/>
            <a:ext cx="4122737" cy="2649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4100" name="Picture 11" descr="DSC_29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122737" cy="2649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2048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small</a:t>
            </a:r>
            <a:r>
              <a:rPr lang="hu-HU" dirty="0" smtClean="0"/>
              <a:t>,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is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?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2420938"/>
            <a:ext cx="6413500" cy="4071937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152525"/>
            <a:ext cx="5238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8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Computer </a:t>
            </a:r>
            <a:r>
              <a:rPr lang="hu-HU" dirty="0" err="1" smtClean="0"/>
              <a:t>aided</a:t>
            </a:r>
            <a:r>
              <a:rPr lang="hu-HU" dirty="0" smtClean="0"/>
              <a:t> </a:t>
            </a:r>
            <a:r>
              <a:rPr lang="hu-HU" dirty="0" err="1" smtClean="0"/>
              <a:t>acoustical</a:t>
            </a:r>
            <a:r>
              <a:rPr lang="hu-HU" dirty="0" smtClean="0"/>
              <a:t> modelling</a:t>
            </a:r>
            <a:endParaRPr lang="de-DE" dirty="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0179" name="Picture 4" descr="budapest_ar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77866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Computer </a:t>
            </a:r>
            <a:r>
              <a:rPr lang="hu-HU" dirty="0" err="1"/>
              <a:t>aided</a:t>
            </a:r>
            <a:r>
              <a:rPr lang="hu-HU" dirty="0"/>
              <a:t> </a:t>
            </a:r>
            <a:r>
              <a:rPr lang="hu-HU" dirty="0" err="1"/>
              <a:t>acoustical</a:t>
            </a:r>
            <a:r>
              <a:rPr lang="hu-HU" dirty="0"/>
              <a:t> modelling</a:t>
            </a:r>
            <a:endParaRPr lang="hu-HU" dirty="0" smtClean="0"/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84313"/>
            <a:ext cx="16573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 descr="mozi_latke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159125"/>
            <a:ext cx="563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ozi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7784" y="126876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3764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Reflections</a:t>
            </a:r>
            <a:endParaRPr lang="hu-HU" dirty="0" smtClean="0"/>
          </a:p>
        </p:txBody>
      </p:sp>
      <p:sp>
        <p:nvSpPr>
          <p:cNvPr id="2" name="Szabadkézi sokszög 1"/>
          <p:cNvSpPr/>
          <p:nvPr/>
        </p:nvSpPr>
        <p:spPr>
          <a:xfrm>
            <a:off x="1970088" y="1916113"/>
            <a:ext cx="5410200" cy="3457575"/>
          </a:xfrm>
          <a:custGeom>
            <a:avLst/>
            <a:gdLst>
              <a:gd name="connsiteX0" fmla="*/ 0 w 4920343"/>
              <a:gd name="connsiteY0" fmla="*/ 2220685 h 2220685"/>
              <a:gd name="connsiteX1" fmla="*/ 0 w 4920343"/>
              <a:gd name="connsiteY1" fmla="*/ 2220685 h 2220685"/>
              <a:gd name="connsiteX2" fmla="*/ 979715 w 4920343"/>
              <a:gd name="connsiteY2" fmla="*/ 0 h 2220685"/>
              <a:gd name="connsiteX3" fmla="*/ 3929743 w 4920343"/>
              <a:gd name="connsiteY3" fmla="*/ 228600 h 2220685"/>
              <a:gd name="connsiteX4" fmla="*/ 4920343 w 4920343"/>
              <a:gd name="connsiteY4" fmla="*/ 2122714 h 2220685"/>
              <a:gd name="connsiteX5" fmla="*/ 43543 w 4920343"/>
              <a:gd name="connsiteY5" fmla="*/ 2177142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0343" h="2220685">
                <a:moveTo>
                  <a:pt x="0" y="2220685"/>
                </a:moveTo>
                <a:lnTo>
                  <a:pt x="0" y="2220685"/>
                </a:lnTo>
                <a:lnTo>
                  <a:pt x="979715" y="0"/>
                </a:lnTo>
                <a:lnTo>
                  <a:pt x="3929743" y="228600"/>
                </a:lnTo>
                <a:lnTo>
                  <a:pt x="4920343" y="2122714"/>
                </a:lnTo>
                <a:lnTo>
                  <a:pt x="43543" y="2177142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3132138" y="422116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5508625" y="3068638"/>
            <a:ext cx="215900" cy="2159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3319463" y="3287713"/>
            <a:ext cx="2200275" cy="1992312"/>
          </a:xfrm>
          <a:custGeom>
            <a:avLst/>
            <a:gdLst>
              <a:gd name="connsiteX0" fmla="*/ 0 w 2198914"/>
              <a:gd name="connsiteY0" fmla="*/ 1153885 h 1992085"/>
              <a:gd name="connsiteX1" fmla="*/ 598714 w 2198914"/>
              <a:gd name="connsiteY1" fmla="*/ 1992085 h 1992085"/>
              <a:gd name="connsiteX2" fmla="*/ 653143 w 2198914"/>
              <a:gd name="connsiteY2" fmla="*/ 1915885 h 1992085"/>
              <a:gd name="connsiteX3" fmla="*/ 2198914 w 2198914"/>
              <a:gd name="connsiteY3" fmla="*/ 0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914" h="1992085">
                <a:moveTo>
                  <a:pt x="0" y="1153885"/>
                </a:moveTo>
                <a:lnTo>
                  <a:pt x="598714" y="1992085"/>
                </a:lnTo>
                <a:lnTo>
                  <a:pt x="653143" y="1915885"/>
                </a:lnTo>
                <a:lnTo>
                  <a:pt x="2198914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nyíllal 14"/>
          <p:cNvCxnSpPr>
            <a:stCxn id="3" idx="7"/>
          </p:cNvCxnSpPr>
          <p:nvPr/>
        </p:nvCxnSpPr>
        <p:spPr>
          <a:xfrm flipV="1">
            <a:off x="3316288" y="3284538"/>
            <a:ext cx="2192337" cy="968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abadkézi sokszög 16"/>
          <p:cNvSpPr/>
          <p:nvPr/>
        </p:nvSpPr>
        <p:spPr>
          <a:xfrm>
            <a:off x="2590800" y="3222625"/>
            <a:ext cx="2786063" cy="1011238"/>
          </a:xfrm>
          <a:custGeom>
            <a:avLst/>
            <a:gdLst>
              <a:gd name="connsiteX0" fmla="*/ 576943 w 2786743"/>
              <a:gd name="connsiteY0" fmla="*/ 1012372 h 1012372"/>
              <a:gd name="connsiteX1" fmla="*/ 0 w 2786743"/>
              <a:gd name="connsiteY1" fmla="*/ 359229 h 1012372"/>
              <a:gd name="connsiteX2" fmla="*/ 2786743 w 2786743"/>
              <a:gd name="connsiteY2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743" h="1012372">
                <a:moveTo>
                  <a:pt x="576943" y="1012372"/>
                </a:moveTo>
                <a:lnTo>
                  <a:pt x="0" y="359229"/>
                </a:lnTo>
                <a:lnTo>
                  <a:pt x="2786743" y="0"/>
                </a:ln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>
            <a:off x="3395663" y="3211513"/>
            <a:ext cx="3321050" cy="2046287"/>
          </a:xfrm>
          <a:custGeom>
            <a:avLst/>
            <a:gdLst>
              <a:gd name="connsiteX0" fmla="*/ 0 w 3320143"/>
              <a:gd name="connsiteY0" fmla="*/ 1143000 h 2046514"/>
              <a:gd name="connsiteX1" fmla="*/ 1687286 w 3320143"/>
              <a:gd name="connsiteY1" fmla="*/ 2046514 h 2046514"/>
              <a:gd name="connsiteX2" fmla="*/ 3320143 w 3320143"/>
              <a:gd name="connsiteY2" fmla="*/ 272143 h 2046514"/>
              <a:gd name="connsiteX3" fmla="*/ 2383971 w 3320143"/>
              <a:gd name="connsiteY3" fmla="*/ 0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3" h="2046514">
                <a:moveTo>
                  <a:pt x="0" y="1143000"/>
                </a:moveTo>
                <a:lnTo>
                  <a:pt x="1687286" y="2046514"/>
                </a:lnTo>
                <a:lnTo>
                  <a:pt x="3320143" y="272143"/>
                </a:lnTo>
                <a:lnTo>
                  <a:pt x="2383971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2268538" y="3287713"/>
            <a:ext cx="647700" cy="64611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6392863" y="3160713"/>
            <a:ext cx="647700" cy="646112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732338" y="4935538"/>
            <a:ext cx="647700" cy="644525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3548063" y="4935538"/>
            <a:ext cx="647700" cy="64452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476375" y="3573463"/>
            <a:ext cx="10795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133191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479550" y="3759200"/>
            <a:ext cx="157956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3133725" y="60721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3276600" y="5300663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203575" y="45085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635375" y="37163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500563" y="39338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867400" y="43656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419475" y="30686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63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Main </a:t>
            </a:r>
            <a:r>
              <a:rPr lang="hu-HU" dirty="0" err="1" smtClean="0"/>
              <a:t>descriptor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impulse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endParaRPr lang="hu-HU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116013" y="5373688"/>
            <a:ext cx="66246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1268413" y="1916113"/>
            <a:ext cx="0" cy="36814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Szövegdoboz 8"/>
          <p:cNvSpPr txBox="1">
            <a:spLocks noChangeArrowheads="1"/>
          </p:cNvSpPr>
          <p:nvPr/>
        </p:nvSpPr>
        <p:spPr bwMode="auto">
          <a:xfrm>
            <a:off x="7764463" y="5121275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ym typeface="Symbol" pitchFamily="18" charset="2"/>
              </a:rPr>
              <a:t></a:t>
            </a:r>
            <a:endParaRPr lang="hu-HU" sz="2400"/>
          </a:p>
        </p:txBody>
      </p:sp>
      <p:sp>
        <p:nvSpPr>
          <p:cNvPr id="45061" name="Szövegdoboz 10"/>
          <p:cNvSpPr txBox="1">
            <a:spLocks noChangeArrowheads="1"/>
          </p:cNvSpPr>
          <p:nvPr/>
        </p:nvSpPr>
        <p:spPr bwMode="auto">
          <a:xfrm>
            <a:off x="1052513" y="15335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p</a:t>
            </a:r>
          </a:p>
        </p:txBody>
      </p:sp>
      <p:sp>
        <p:nvSpPr>
          <p:cNvPr id="12" name="Szabadkézi sokszög 11"/>
          <p:cNvSpPr/>
          <p:nvPr/>
        </p:nvSpPr>
        <p:spPr>
          <a:xfrm>
            <a:off x="1284288" y="2192338"/>
            <a:ext cx="6226175" cy="3214687"/>
          </a:xfrm>
          <a:custGeom>
            <a:avLst/>
            <a:gdLst>
              <a:gd name="connsiteX0" fmla="*/ 0 w 6226629"/>
              <a:gd name="connsiteY0" fmla="*/ 3163589 h 3215479"/>
              <a:gd name="connsiteX1" fmla="*/ 424543 w 6226629"/>
              <a:gd name="connsiteY1" fmla="*/ 3174475 h 3215479"/>
              <a:gd name="connsiteX2" fmla="*/ 424543 w 6226629"/>
              <a:gd name="connsiteY2" fmla="*/ 3163589 h 3215479"/>
              <a:gd name="connsiteX3" fmla="*/ 892629 w 6226629"/>
              <a:gd name="connsiteY3" fmla="*/ 3174475 h 3215479"/>
              <a:gd name="connsiteX4" fmla="*/ 1208315 w 6226629"/>
              <a:gd name="connsiteY4" fmla="*/ 3163589 h 3215479"/>
              <a:gd name="connsiteX5" fmla="*/ 1382486 w 6226629"/>
              <a:gd name="connsiteY5" fmla="*/ 2749932 h 3215479"/>
              <a:gd name="connsiteX6" fmla="*/ 1426029 w 6226629"/>
              <a:gd name="connsiteY6" fmla="*/ 463932 h 3215479"/>
              <a:gd name="connsiteX7" fmla="*/ 1513115 w 6226629"/>
              <a:gd name="connsiteY7" fmla="*/ 6732 h 3215479"/>
              <a:gd name="connsiteX8" fmla="*/ 1545772 w 6226629"/>
              <a:gd name="connsiteY8" fmla="*/ 616332 h 3215479"/>
              <a:gd name="connsiteX9" fmla="*/ 1578429 w 6226629"/>
              <a:gd name="connsiteY9" fmla="*/ 2521332 h 3215479"/>
              <a:gd name="connsiteX10" fmla="*/ 1632857 w 6226629"/>
              <a:gd name="connsiteY10" fmla="*/ 3109161 h 3215479"/>
              <a:gd name="connsiteX11" fmla="*/ 1872343 w 6226629"/>
              <a:gd name="connsiteY11" fmla="*/ 3196247 h 3215479"/>
              <a:gd name="connsiteX12" fmla="*/ 2166257 w 6226629"/>
              <a:gd name="connsiteY12" fmla="*/ 3207132 h 3215479"/>
              <a:gd name="connsiteX13" fmla="*/ 2536372 w 6226629"/>
              <a:gd name="connsiteY13" fmla="*/ 3163589 h 3215479"/>
              <a:gd name="connsiteX14" fmla="*/ 3004457 w 6226629"/>
              <a:gd name="connsiteY14" fmla="*/ 3174475 h 3215479"/>
              <a:gd name="connsiteX15" fmla="*/ 3135086 w 6226629"/>
              <a:gd name="connsiteY15" fmla="*/ 2978532 h 3215479"/>
              <a:gd name="connsiteX16" fmla="*/ 3233057 w 6226629"/>
              <a:gd name="connsiteY16" fmla="*/ 2129447 h 3215479"/>
              <a:gd name="connsiteX17" fmla="*/ 3222172 w 6226629"/>
              <a:gd name="connsiteY17" fmla="*/ 1421875 h 3215479"/>
              <a:gd name="connsiteX18" fmla="*/ 3254829 w 6226629"/>
              <a:gd name="connsiteY18" fmla="*/ 1313018 h 3215479"/>
              <a:gd name="connsiteX19" fmla="*/ 3298372 w 6226629"/>
              <a:gd name="connsiteY19" fmla="*/ 1410989 h 3215479"/>
              <a:gd name="connsiteX20" fmla="*/ 3374572 w 6226629"/>
              <a:gd name="connsiteY20" fmla="*/ 2456018 h 3215479"/>
              <a:gd name="connsiteX21" fmla="*/ 3461657 w 6226629"/>
              <a:gd name="connsiteY21" fmla="*/ 3130932 h 3215479"/>
              <a:gd name="connsiteX22" fmla="*/ 3614057 w 6226629"/>
              <a:gd name="connsiteY22" fmla="*/ 3174475 h 3215479"/>
              <a:gd name="connsiteX23" fmla="*/ 3962400 w 6226629"/>
              <a:gd name="connsiteY23" fmla="*/ 3196247 h 3215479"/>
              <a:gd name="connsiteX24" fmla="*/ 4125686 w 6226629"/>
              <a:gd name="connsiteY24" fmla="*/ 3185361 h 3215479"/>
              <a:gd name="connsiteX25" fmla="*/ 4245429 w 6226629"/>
              <a:gd name="connsiteY25" fmla="*/ 3065618 h 3215479"/>
              <a:gd name="connsiteX26" fmla="*/ 4256315 w 6226629"/>
              <a:gd name="connsiteY26" fmla="*/ 2793475 h 3215479"/>
              <a:gd name="connsiteX27" fmla="*/ 4256315 w 6226629"/>
              <a:gd name="connsiteY27" fmla="*/ 2401589 h 3215479"/>
              <a:gd name="connsiteX28" fmla="*/ 4299857 w 6226629"/>
              <a:gd name="connsiteY28" fmla="*/ 1737561 h 3215479"/>
              <a:gd name="connsiteX29" fmla="*/ 4365172 w 6226629"/>
              <a:gd name="connsiteY29" fmla="*/ 1889961 h 3215479"/>
              <a:gd name="connsiteX30" fmla="*/ 4397829 w 6226629"/>
              <a:gd name="connsiteY30" fmla="*/ 2760818 h 3215479"/>
              <a:gd name="connsiteX31" fmla="*/ 4452257 w 6226629"/>
              <a:gd name="connsiteY31" fmla="*/ 3065618 h 3215479"/>
              <a:gd name="connsiteX32" fmla="*/ 4582886 w 6226629"/>
              <a:gd name="connsiteY32" fmla="*/ 3163589 h 3215479"/>
              <a:gd name="connsiteX33" fmla="*/ 4996543 w 6226629"/>
              <a:gd name="connsiteY33" fmla="*/ 3185361 h 3215479"/>
              <a:gd name="connsiteX34" fmla="*/ 5279572 w 6226629"/>
              <a:gd name="connsiteY34" fmla="*/ 3141818 h 3215479"/>
              <a:gd name="connsiteX35" fmla="*/ 5344886 w 6226629"/>
              <a:gd name="connsiteY35" fmla="*/ 2662847 h 3215479"/>
              <a:gd name="connsiteX36" fmla="*/ 5464629 w 6226629"/>
              <a:gd name="connsiteY36" fmla="*/ 2630189 h 3215479"/>
              <a:gd name="connsiteX37" fmla="*/ 5649686 w 6226629"/>
              <a:gd name="connsiteY37" fmla="*/ 3163589 h 3215479"/>
              <a:gd name="connsiteX38" fmla="*/ 5758543 w 6226629"/>
              <a:gd name="connsiteY38" fmla="*/ 3196247 h 3215479"/>
              <a:gd name="connsiteX39" fmla="*/ 5976257 w 6226629"/>
              <a:gd name="connsiteY39" fmla="*/ 3174475 h 3215479"/>
              <a:gd name="connsiteX40" fmla="*/ 6226629 w 6226629"/>
              <a:gd name="connsiteY40" fmla="*/ 3163589 h 32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26629" h="3215479">
                <a:moveTo>
                  <a:pt x="0" y="3163589"/>
                </a:moveTo>
                <a:lnTo>
                  <a:pt x="424543" y="3174475"/>
                </a:lnTo>
                <a:cubicBezTo>
                  <a:pt x="495300" y="3174475"/>
                  <a:pt x="346529" y="3163589"/>
                  <a:pt x="424543" y="3163589"/>
                </a:cubicBezTo>
                <a:cubicBezTo>
                  <a:pt x="502557" y="3163589"/>
                  <a:pt x="762000" y="3174475"/>
                  <a:pt x="892629" y="3174475"/>
                </a:cubicBezTo>
                <a:cubicBezTo>
                  <a:pt x="1023258" y="3174475"/>
                  <a:pt x="1126672" y="3234346"/>
                  <a:pt x="1208315" y="3163589"/>
                </a:cubicBezTo>
                <a:cubicBezTo>
                  <a:pt x="1289958" y="3092832"/>
                  <a:pt x="1346200" y="3199875"/>
                  <a:pt x="1382486" y="2749932"/>
                </a:cubicBezTo>
                <a:cubicBezTo>
                  <a:pt x="1418772" y="2299989"/>
                  <a:pt x="1404258" y="921132"/>
                  <a:pt x="1426029" y="463932"/>
                </a:cubicBezTo>
                <a:cubicBezTo>
                  <a:pt x="1447801" y="6732"/>
                  <a:pt x="1493158" y="-18668"/>
                  <a:pt x="1513115" y="6732"/>
                </a:cubicBezTo>
                <a:cubicBezTo>
                  <a:pt x="1533072" y="32132"/>
                  <a:pt x="1534886" y="197232"/>
                  <a:pt x="1545772" y="616332"/>
                </a:cubicBezTo>
                <a:cubicBezTo>
                  <a:pt x="1556658" y="1035432"/>
                  <a:pt x="1563915" y="2105861"/>
                  <a:pt x="1578429" y="2521332"/>
                </a:cubicBezTo>
                <a:cubicBezTo>
                  <a:pt x="1592943" y="2936803"/>
                  <a:pt x="1583871" y="2996675"/>
                  <a:pt x="1632857" y="3109161"/>
                </a:cubicBezTo>
                <a:cubicBezTo>
                  <a:pt x="1681843" y="3221647"/>
                  <a:pt x="1783443" y="3179919"/>
                  <a:pt x="1872343" y="3196247"/>
                </a:cubicBezTo>
                <a:cubicBezTo>
                  <a:pt x="1961243" y="3212575"/>
                  <a:pt x="2055586" y="3212575"/>
                  <a:pt x="2166257" y="3207132"/>
                </a:cubicBezTo>
                <a:cubicBezTo>
                  <a:pt x="2276928" y="3201689"/>
                  <a:pt x="2396672" y="3169032"/>
                  <a:pt x="2536372" y="3163589"/>
                </a:cubicBezTo>
                <a:cubicBezTo>
                  <a:pt x="2676072" y="3158146"/>
                  <a:pt x="2904671" y="3205318"/>
                  <a:pt x="3004457" y="3174475"/>
                </a:cubicBezTo>
                <a:cubicBezTo>
                  <a:pt x="3104243" y="3143632"/>
                  <a:pt x="3096986" y="3152703"/>
                  <a:pt x="3135086" y="2978532"/>
                </a:cubicBezTo>
                <a:cubicBezTo>
                  <a:pt x="3173186" y="2804361"/>
                  <a:pt x="3218543" y="2388890"/>
                  <a:pt x="3233057" y="2129447"/>
                </a:cubicBezTo>
                <a:cubicBezTo>
                  <a:pt x="3247571" y="1870004"/>
                  <a:pt x="3218543" y="1557946"/>
                  <a:pt x="3222172" y="1421875"/>
                </a:cubicBezTo>
                <a:cubicBezTo>
                  <a:pt x="3225801" y="1285804"/>
                  <a:pt x="3242129" y="1314832"/>
                  <a:pt x="3254829" y="1313018"/>
                </a:cubicBezTo>
                <a:cubicBezTo>
                  <a:pt x="3267529" y="1311204"/>
                  <a:pt x="3278415" y="1220489"/>
                  <a:pt x="3298372" y="1410989"/>
                </a:cubicBezTo>
                <a:cubicBezTo>
                  <a:pt x="3318329" y="1601489"/>
                  <a:pt x="3347358" y="2169361"/>
                  <a:pt x="3374572" y="2456018"/>
                </a:cubicBezTo>
                <a:cubicBezTo>
                  <a:pt x="3401786" y="2742675"/>
                  <a:pt x="3421743" y="3011189"/>
                  <a:pt x="3461657" y="3130932"/>
                </a:cubicBezTo>
                <a:cubicBezTo>
                  <a:pt x="3501571" y="3250675"/>
                  <a:pt x="3530600" y="3163589"/>
                  <a:pt x="3614057" y="3174475"/>
                </a:cubicBezTo>
                <a:cubicBezTo>
                  <a:pt x="3697514" y="3185361"/>
                  <a:pt x="3877129" y="3194433"/>
                  <a:pt x="3962400" y="3196247"/>
                </a:cubicBezTo>
                <a:cubicBezTo>
                  <a:pt x="4047672" y="3198061"/>
                  <a:pt x="4078515" y="3207132"/>
                  <a:pt x="4125686" y="3185361"/>
                </a:cubicBezTo>
                <a:cubicBezTo>
                  <a:pt x="4172857" y="3163590"/>
                  <a:pt x="4223658" y="3130932"/>
                  <a:pt x="4245429" y="3065618"/>
                </a:cubicBezTo>
                <a:cubicBezTo>
                  <a:pt x="4267200" y="3000304"/>
                  <a:pt x="4254501" y="2904146"/>
                  <a:pt x="4256315" y="2793475"/>
                </a:cubicBezTo>
                <a:cubicBezTo>
                  <a:pt x="4258129" y="2682804"/>
                  <a:pt x="4249058" y="2577575"/>
                  <a:pt x="4256315" y="2401589"/>
                </a:cubicBezTo>
                <a:cubicBezTo>
                  <a:pt x="4263572" y="2225603"/>
                  <a:pt x="4281714" y="1822832"/>
                  <a:pt x="4299857" y="1737561"/>
                </a:cubicBezTo>
                <a:cubicBezTo>
                  <a:pt x="4318000" y="1652290"/>
                  <a:pt x="4348843" y="1719418"/>
                  <a:pt x="4365172" y="1889961"/>
                </a:cubicBezTo>
                <a:cubicBezTo>
                  <a:pt x="4381501" y="2060504"/>
                  <a:pt x="4383315" y="2564875"/>
                  <a:pt x="4397829" y="2760818"/>
                </a:cubicBezTo>
                <a:cubicBezTo>
                  <a:pt x="4412343" y="2956761"/>
                  <a:pt x="4421414" y="2998490"/>
                  <a:pt x="4452257" y="3065618"/>
                </a:cubicBezTo>
                <a:cubicBezTo>
                  <a:pt x="4483100" y="3132746"/>
                  <a:pt x="4492172" y="3143632"/>
                  <a:pt x="4582886" y="3163589"/>
                </a:cubicBezTo>
                <a:cubicBezTo>
                  <a:pt x="4673600" y="3183546"/>
                  <a:pt x="4880429" y="3188990"/>
                  <a:pt x="4996543" y="3185361"/>
                </a:cubicBezTo>
                <a:cubicBezTo>
                  <a:pt x="5112657" y="3181733"/>
                  <a:pt x="5221515" y="3228904"/>
                  <a:pt x="5279572" y="3141818"/>
                </a:cubicBezTo>
                <a:cubicBezTo>
                  <a:pt x="5337629" y="3054732"/>
                  <a:pt x="5314043" y="2748119"/>
                  <a:pt x="5344886" y="2662847"/>
                </a:cubicBezTo>
                <a:cubicBezTo>
                  <a:pt x="5375729" y="2577575"/>
                  <a:pt x="5413829" y="2546732"/>
                  <a:pt x="5464629" y="2630189"/>
                </a:cubicBezTo>
                <a:cubicBezTo>
                  <a:pt x="5515429" y="2713646"/>
                  <a:pt x="5600700" y="3069246"/>
                  <a:pt x="5649686" y="3163589"/>
                </a:cubicBezTo>
                <a:cubicBezTo>
                  <a:pt x="5698672" y="3257932"/>
                  <a:pt x="5704115" y="3194433"/>
                  <a:pt x="5758543" y="3196247"/>
                </a:cubicBezTo>
                <a:cubicBezTo>
                  <a:pt x="5812971" y="3198061"/>
                  <a:pt x="5898243" y="3179918"/>
                  <a:pt x="5976257" y="3174475"/>
                </a:cubicBezTo>
                <a:cubicBezTo>
                  <a:pt x="6054271" y="3169032"/>
                  <a:pt x="6140450" y="3166310"/>
                  <a:pt x="6226629" y="3163589"/>
                </a:cubicBez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5587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1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7222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4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29272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3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211638" y="55895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2</a:t>
            </a:r>
            <a:endParaRPr lang="hu-HU" i="1">
              <a:sym typeface="Symbol" pitchFamily="18" charset="2"/>
            </a:endParaRPr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867400" y="2133600"/>
          <a:ext cx="596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596880" imgH="571320" progId="Equation.DSMT4">
                  <p:embed/>
                </p:oleObj>
              </mc:Choice>
              <mc:Fallback>
                <p:oleObj name="Equation" r:id="rId4" imgW="5968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596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8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7992000" cy="792163"/>
          </a:xfrm>
        </p:spPr>
        <p:txBody>
          <a:bodyPr>
            <a:noAutofit/>
          </a:bodyPr>
          <a:lstStyle/>
          <a:p>
            <a:r>
              <a:rPr lang="hu-HU" sz="2800" dirty="0" smtClean="0"/>
              <a:t>The </a:t>
            </a:r>
            <a:r>
              <a:rPr lang="hu-HU" sz="2800" dirty="0" err="1" smtClean="0"/>
              <a:t>role</a:t>
            </a:r>
            <a:r>
              <a:rPr lang="hu-HU" sz="2800" dirty="0" smtClean="0"/>
              <a:t> of </a:t>
            </a:r>
            <a:r>
              <a:rPr lang="hu-HU" sz="2800" dirty="0" err="1" smtClean="0"/>
              <a:t>reflections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ancient</a:t>
            </a:r>
            <a:r>
              <a:rPr lang="hu-HU" sz="2800" dirty="0" smtClean="0"/>
              <a:t> </a:t>
            </a:r>
            <a:r>
              <a:rPr lang="hu-HU" sz="2800" dirty="0" err="1" smtClean="0"/>
              <a:t>theatres</a:t>
            </a:r>
            <a:endParaRPr lang="de-DE" sz="2800" dirty="0" smtClean="0"/>
          </a:p>
        </p:txBody>
      </p:sp>
      <p:pic>
        <p:nvPicPr>
          <p:cNvPr id="23554" name="Kép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30881"/>
            <a:ext cx="5804234" cy="43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031958" y="5835316"/>
            <a:ext cx="501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(</a:t>
            </a:r>
            <a:r>
              <a:rPr lang="hu-HU" dirty="0" err="1" smtClean="0"/>
              <a:t>Pierers</a:t>
            </a:r>
            <a:r>
              <a:rPr lang="hu-HU" dirty="0" smtClean="0"/>
              <a:t> </a:t>
            </a:r>
            <a:r>
              <a:rPr lang="hu-HU" dirty="0" err="1" smtClean="0"/>
              <a:t>Konversationslexikon</a:t>
            </a:r>
            <a:r>
              <a:rPr lang="hu-HU" dirty="0" smtClean="0"/>
              <a:t>, Stuttgart, 1891)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86588" y="1135161"/>
            <a:ext cx="64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imagined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19th </a:t>
            </a:r>
            <a:r>
              <a:rPr lang="hu-HU" dirty="0" err="1" smtClean="0"/>
              <a:t>century</a:t>
            </a:r>
            <a:r>
              <a:rPr lang="hu-HU" dirty="0" smtClean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3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7992000" cy="792163"/>
          </a:xfrm>
        </p:spPr>
        <p:txBody>
          <a:bodyPr>
            <a:noAutofit/>
          </a:bodyPr>
          <a:lstStyle/>
          <a:p>
            <a:r>
              <a:rPr lang="hu-HU" sz="2800" dirty="0"/>
              <a:t>The </a:t>
            </a:r>
            <a:r>
              <a:rPr lang="hu-HU" sz="2800" dirty="0" err="1"/>
              <a:t>role</a:t>
            </a:r>
            <a:r>
              <a:rPr lang="hu-HU" sz="2800" dirty="0"/>
              <a:t> of </a:t>
            </a:r>
            <a:r>
              <a:rPr lang="hu-HU" sz="2800" dirty="0" err="1"/>
              <a:t>reflections</a:t>
            </a:r>
            <a:r>
              <a:rPr lang="hu-HU" sz="2800" dirty="0"/>
              <a:t> </a:t>
            </a:r>
            <a:r>
              <a:rPr lang="hu-HU" sz="2800" dirty="0" err="1"/>
              <a:t>in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ancient</a:t>
            </a:r>
            <a:r>
              <a:rPr lang="hu-HU" sz="2800" dirty="0"/>
              <a:t> </a:t>
            </a:r>
            <a:r>
              <a:rPr lang="hu-HU" sz="2800" dirty="0" err="1"/>
              <a:t>theatres</a:t>
            </a:r>
            <a:endParaRPr lang="de-DE" sz="28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125" y="1544779"/>
            <a:ext cx="6079958" cy="45599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7576" y="991326"/>
            <a:ext cx="856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reality</a:t>
            </a:r>
            <a:r>
              <a:rPr lang="hu-HU" dirty="0" smtClean="0"/>
              <a:t>: </a:t>
            </a:r>
            <a:r>
              <a:rPr lang="hu-HU" dirty="0" err="1" smtClean="0"/>
              <a:t>Ruins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Dyonysos</a:t>
            </a:r>
            <a:r>
              <a:rPr lang="hu-HU" dirty="0" smtClean="0"/>
              <a:t> </a:t>
            </a:r>
            <a:r>
              <a:rPr lang="hu-HU" dirty="0" err="1" smtClean="0"/>
              <a:t>theatre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foothill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Acropolis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Athens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268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695" y="2574758"/>
            <a:ext cx="5021178" cy="3765884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24" y="1263317"/>
            <a:ext cx="2862292" cy="29116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06524" y="4336974"/>
            <a:ext cx="3001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The </a:t>
            </a:r>
            <a:r>
              <a:rPr lang="hu-HU" sz="1600" dirty="0" err="1" smtClean="0"/>
              <a:t>throne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priest</a:t>
            </a:r>
            <a:r>
              <a:rPr lang="hu-HU" sz="1600" dirty="0" smtClean="0"/>
              <a:t> </a:t>
            </a:r>
            <a:r>
              <a:rPr lang="hu-HU" sz="1600" dirty="0" err="1" smtClean="0"/>
              <a:t>of</a:t>
            </a:r>
            <a:r>
              <a:rPr lang="hu-HU" sz="1600" dirty="0" smtClean="0"/>
              <a:t> </a:t>
            </a:r>
            <a:r>
              <a:rPr lang="hu-HU" sz="1600" dirty="0" err="1" smtClean="0"/>
              <a:t>Dionysos</a:t>
            </a:r>
            <a:r>
              <a:rPr lang="hu-HU" sz="1600" dirty="0" smtClean="0"/>
              <a:t> </a:t>
            </a:r>
            <a:r>
              <a:rPr lang="hu-HU" sz="1600" dirty="0" err="1" smtClean="0"/>
              <a:t>Eleutherios</a:t>
            </a:r>
            <a:r>
              <a:rPr lang="hu-HU" sz="1600" dirty="0" smtClean="0"/>
              <a:t> (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god</a:t>
            </a:r>
            <a:r>
              <a:rPr lang="hu-HU" sz="1600" dirty="0" smtClean="0"/>
              <a:t> </a:t>
            </a:r>
            <a:r>
              <a:rPr lang="hu-HU" sz="1600" dirty="0" err="1" smtClean="0"/>
              <a:t>of</a:t>
            </a:r>
            <a:r>
              <a:rPr lang="hu-HU" sz="1600" dirty="0" smtClean="0"/>
              <a:t> </a:t>
            </a:r>
            <a:r>
              <a:rPr lang="hu-HU" sz="1600" dirty="0" err="1" smtClean="0"/>
              <a:t>wine</a:t>
            </a:r>
            <a:r>
              <a:rPr lang="hu-HU" sz="1600" dirty="0" smtClean="0"/>
              <a:t>). 4th </a:t>
            </a:r>
            <a:r>
              <a:rPr lang="hu-HU" sz="1600" dirty="0" err="1" smtClean="0"/>
              <a:t>century</a:t>
            </a:r>
            <a:r>
              <a:rPr lang="hu-HU" sz="1600" dirty="0" smtClean="0"/>
              <a:t> B.C.  </a:t>
            </a:r>
            <a:br>
              <a:rPr lang="hu-HU" sz="1600" dirty="0" smtClean="0"/>
            </a:b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741821" y="2165685"/>
            <a:ext cx="524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Marmor</a:t>
            </a:r>
            <a:r>
              <a:rPr lang="hu-HU" sz="1600" dirty="0" smtClean="0"/>
              <a:t> </a:t>
            </a:r>
            <a:r>
              <a:rPr lang="hu-HU" sz="1600" dirty="0" err="1" smtClean="0"/>
              <a:t>thrones</a:t>
            </a:r>
            <a:r>
              <a:rPr lang="hu-HU" sz="1600" dirty="0" smtClean="0"/>
              <a:t>, </a:t>
            </a:r>
            <a:r>
              <a:rPr lang="hu-HU" sz="1600" dirty="0" err="1" smtClean="0"/>
              <a:t>dedicated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nobilities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826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Elements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ancient</a:t>
            </a:r>
            <a:r>
              <a:rPr lang="hu-HU" dirty="0" smtClean="0"/>
              <a:t> </a:t>
            </a:r>
            <a:r>
              <a:rPr lang="hu-HU" dirty="0" err="1" smtClean="0"/>
              <a:t>greek</a:t>
            </a:r>
            <a:r>
              <a:rPr lang="hu-HU" dirty="0" smtClean="0"/>
              <a:t> </a:t>
            </a:r>
            <a:r>
              <a:rPr lang="hu-HU" dirty="0" err="1" smtClean="0"/>
              <a:t>theatres</a:t>
            </a:r>
            <a:endParaRPr lang="hu-HU" dirty="0" smtClean="0"/>
          </a:p>
        </p:txBody>
      </p:sp>
      <p:pic>
        <p:nvPicPr>
          <p:cNvPr id="25602" name="Picture 4" descr="greek_theat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37" b="-479"/>
          <a:stretch>
            <a:fillRect/>
          </a:stretch>
        </p:blipFill>
        <p:spPr bwMode="auto">
          <a:xfrm>
            <a:off x="611188" y="2205038"/>
            <a:ext cx="8353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6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137</TotalTime>
  <Words>1563</Words>
  <Application>Microsoft Office PowerPoint</Application>
  <PresentationFormat>Diavetítés a képernyőre (4:3 oldalarány)</PresentationFormat>
  <Paragraphs>128</Paragraphs>
  <Slides>31</Slides>
  <Notes>25</Notes>
  <HiddenSlides>0</HiddenSlides>
  <MMClips>5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34" baseType="lpstr">
      <vt:lpstr>HRSZ</vt:lpstr>
      <vt:lpstr>Equation</vt:lpstr>
      <vt:lpstr>Munkalap</vt:lpstr>
      <vt:lpstr>Basics of room acoustics</vt:lpstr>
      <vt:lpstr>Main issues</vt:lpstr>
      <vt:lpstr>What is small, what is large?</vt:lpstr>
      <vt:lpstr>Reflections</vt:lpstr>
      <vt:lpstr>Main descriptor: the impulse response</vt:lpstr>
      <vt:lpstr>The role of reflections in the ancient theatres</vt:lpstr>
      <vt:lpstr>The role of reflections in the ancient theatres</vt:lpstr>
      <vt:lpstr>PowerPoint bemutató</vt:lpstr>
      <vt:lpstr>Elements of the ancient greek theatres</vt:lpstr>
      <vt:lpstr>Amphytheatre [sound refraction and absorption]</vt:lpstr>
      <vt:lpstr>Amphytheatre</vt:lpstr>
      <vt:lpstr>Masque</vt:lpstr>
      <vt:lpstr>There is nothing new under the sun: the ancient Roman theatre</vt:lpstr>
      <vt:lpstr>Description of reflections/ 1</vt:lpstr>
      <vt:lpstr>Description of reflections / 2</vt:lpstr>
      <vt:lpstr>The founder of modern room acoustics</vt:lpstr>
      <vt:lpstr>Reverberation time</vt:lpstr>
      <vt:lpstr>Room constants, typical</vt:lpstr>
      <vt:lpstr>Sound absorption coefficients</vt:lpstr>
      <vt:lpstr>Description of reflections/ 2</vt:lpstr>
      <vt:lpstr>Impulse response</vt:lpstr>
      <vt:lpstr>Impulse response / 3</vt:lpstr>
      <vt:lpstr>Measured impulse response</vt:lpstr>
      <vt:lpstr>Echogram</vt:lpstr>
      <vt:lpstr>Echogram / 2</vt:lpstr>
      <vt:lpstr>Reverb (auralization)</vt:lpstr>
      <vt:lpstr>Reverberation of text</vt:lpstr>
      <vt:lpstr>Regions of the sound field</vt:lpstr>
      <vt:lpstr>Room acoustical modelling</vt:lpstr>
      <vt:lpstr>Computer aided acoustical modelling</vt:lpstr>
      <vt:lpstr>Computer aided acoustical modelling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32</cp:revision>
  <dcterms:created xsi:type="dcterms:W3CDTF">2013-02-08T13:47:53Z</dcterms:created>
  <dcterms:modified xsi:type="dcterms:W3CDTF">2014-11-10T10:48:49Z</dcterms:modified>
</cp:coreProperties>
</file>