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9" r:id="rId2"/>
    <p:sldId id="257" r:id="rId3"/>
    <p:sldId id="258" r:id="rId4"/>
    <p:sldId id="259" r:id="rId5"/>
    <p:sldId id="263" r:id="rId6"/>
    <p:sldId id="264" r:id="rId7"/>
    <p:sldId id="260" r:id="rId8"/>
    <p:sldId id="270" r:id="rId9"/>
    <p:sldId id="262" r:id="rId10"/>
    <p:sldId id="27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81" r:id="rId20"/>
    <p:sldId id="282" r:id="rId21"/>
    <p:sldId id="283" r:id="rId22"/>
    <p:sldId id="309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303" r:id="rId36"/>
    <p:sldId id="298" r:id="rId37"/>
    <p:sldId id="299" r:id="rId38"/>
    <p:sldId id="300" r:id="rId39"/>
    <p:sldId id="301" r:id="rId40"/>
    <p:sldId id="305" r:id="rId41"/>
    <p:sldId id="307" r:id="rId42"/>
    <p:sldId id="308" r:id="rId43"/>
    <p:sldId id="311" r:id="rId44"/>
    <p:sldId id="312" r:id="rId45"/>
    <p:sldId id="306" r:id="rId46"/>
    <p:sldId id="310" r:id="rId47"/>
  </p:sldIdLst>
  <p:sldSz cx="9144000" cy="6858000" type="screen4x3"/>
  <p:notesSz cx="7104063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9900CC"/>
    <a:srgbClr val="00FF00"/>
    <a:srgbClr val="66FF99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9" autoAdjust="0"/>
    <p:restoredTop sz="69885" autoAdjust="0"/>
  </p:normalViewPr>
  <p:slideViewPr>
    <p:cSldViewPr showGuides="1">
      <p:cViewPr varScale="1">
        <p:scale>
          <a:sx n="86" d="100"/>
          <a:sy n="86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50" d="100"/>
          <a:sy n="150" d="100"/>
        </p:scale>
        <p:origin x="-570" y="72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8" cy="5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80" y="0"/>
            <a:ext cx="3078428" cy="5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494"/>
            <a:ext cx="3078428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80" y="9721494"/>
            <a:ext cx="3078428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409412-5381-4D55-BBD8-2DC7CB2893D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15098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8" cy="5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80" y="0"/>
            <a:ext cx="3078428" cy="5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564"/>
            <a:ext cx="5683250" cy="460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noProof="0"/>
              <a:t>Click to edit Master text styles</a:t>
            </a:r>
          </a:p>
          <a:p>
            <a:pPr lvl="1"/>
            <a:r>
              <a:rPr lang="en-US" altLang="hu-HU" noProof="0"/>
              <a:t>Second level</a:t>
            </a:r>
          </a:p>
          <a:p>
            <a:pPr lvl="2"/>
            <a:r>
              <a:rPr lang="en-US" altLang="hu-HU" noProof="0"/>
              <a:t>Third level</a:t>
            </a:r>
          </a:p>
          <a:p>
            <a:pPr lvl="3"/>
            <a:r>
              <a:rPr lang="en-US" altLang="hu-HU" noProof="0"/>
              <a:t>Fourth level</a:t>
            </a:r>
          </a:p>
          <a:p>
            <a:pPr lvl="4"/>
            <a:r>
              <a:rPr lang="en-US" altLang="hu-HU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494"/>
            <a:ext cx="3078428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80" y="9721494"/>
            <a:ext cx="3078428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4EE671-E629-4680-B89D-7640C2EF488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4232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386ABB-398E-4D72-87B1-A99EB25E9275}" type="slidenum">
              <a:rPr lang="en-US" altLang="hu-HU"/>
              <a:pPr eaLnBrk="1" hangingPunct="1"/>
              <a:t>1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81CA9-FBF3-4EB4-91D8-E72A7ADFDA30}" type="slidenum">
              <a:rPr lang="en-US" altLang="hu-HU"/>
              <a:pPr eaLnBrk="1" hangingPunct="1"/>
              <a:t>11</a:t>
            </a:fld>
            <a:endParaRPr lang="en-US" altLang="hu-H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AE439F-61B2-4A54-B0DD-1146FC2548AC}" type="slidenum">
              <a:rPr lang="en-US" altLang="hu-HU"/>
              <a:pPr eaLnBrk="1" hangingPunct="1"/>
              <a:t>12</a:t>
            </a:fld>
            <a:endParaRPr lang="en-US" altLang="hu-H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686DD3-FFD7-479D-B008-B4262386E55D}" type="slidenum">
              <a:rPr lang="en-US" altLang="hu-HU"/>
              <a:pPr eaLnBrk="1" hangingPunct="1"/>
              <a:t>13</a:t>
            </a:fld>
            <a:endParaRPr lang="en-US" altLang="hu-H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7BC9E-668B-4B25-A7F1-0D2056B08CDE}" type="slidenum">
              <a:rPr lang="en-US" altLang="hu-HU"/>
              <a:pPr eaLnBrk="1" hangingPunct="1"/>
              <a:t>14</a:t>
            </a:fld>
            <a:endParaRPr lang="en-US" altLang="hu-H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57F44B-46E5-4AA5-980E-7C22715CE9F3}" type="slidenum">
              <a:rPr lang="en-US" altLang="hu-HU"/>
              <a:pPr eaLnBrk="1" hangingPunct="1"/>
              <a:t>15</a:t>
            </a:fld>
            <a:endParaRPr lang="en-US" altLang="hu-H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55EEEE-A5B2-41AF-B04F-CB925230A0FD}" type="slidenum">
              <a:rPr lang="en-US" altLang="hu-HU"/>
              <a:pPr eaLnBrk="1" hangingPunct="1"/>
              <a:t>16</a:t>
            </a:fld>
            <a:endParaRPr lang="en-US" altLang="hu-H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E84C5-3EF5-4BC6-AABF-7ECEBDDF6D46}" type="slidenum">
              <a:rPr lang="en-US" altLang="hu-HU"/>
              <a:pPr eaLnBrk="1" hangingPunct="1"/>
              <a:t>17</a:t>
            </a:fld>
            <a:endParaRPr lang="en-US" altLang="hu-H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F58B62-A989-480B-BBDA-0941BC855A23}" type="slidenum">
              <a:rPr lang="en-US" altLang="hu-HU"/>
              <a:pPr eaLnBrk="1" hangingPunct="1"/>
              <a:t>2</a:t>
            </a:fld>
            <a:endParaRPr lang="en-US" altLang="hu-H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/>
              <a:t>A levegő statikus nyomásának átlagértéke Magyarországon kb. 1015 hPa, ami 1.015×10</a:t>
            </a:r>
            <a:r>
              <a:rPr lang="hu-HU" altLang="hu-HU" baseline="30000"/>
              <a:t>5 </a:t>
            </a:r>
            <a:r>
              <a:rPr lang="hu-HU" altLang="hu-HU"/>
              <a:t>N/m</a:t>
            </a:r>
            <a:r>
              <a:rPr lang="hu-HU" altLang="hu-HU" baseline="30000"/>
              <a:t>2 </a:t>
            </a:r>
            <a:r>
              <a:rPr lang="hu-HU" altLang="hu-HU">
                <a:sym typeface="Symbol" pitchFamily="18" charset="2"/>
              </a:rPr>
              <a:t> 100000 Pa </a:t>
            </a:r>
            <a:r>
              <a:rPr lang="hu-HU" altLang="hu-HU"/>
              <a:t>értéknek felel meg. A statikus légnyomás csak lassan változik, a meteorológiai körülmények hatására.</a:t>
            </a:r>
            <a:endParaRPr lang="en-US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523A69-1C4C-402F-8696-30DEB99B76A1}" type="slidenum">
              <a:rPr lang="en-US" altLang="hu-HU"/>
              <a:pPr eaLnBrk="1" hangingPunct="1"/>
              <a:t>3</a:t>
            </a:fld>
            <a:endParaRPr lang="en-US" altLang="hu-H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/>
              <a:t>A hangnyomás a levegő statikus nyomására szuperponálódó gyors, kismértékű nyomásváltozás. Akkor beszélünk (az emberi fül érzékenységét szem előtt tartva) </a:t>
            </a:r>
            <a:r>
              <a:rPr lang="hu-HU" altLang="hu-HU" i="1"/>
              <a:t>hangnyomás</a:t>
            </a:r>
            <a:r>
              <a:rPr lang="hu-HU" altLang="hu-HU"/>
              <a:t>ról, ha a nyomásingadozás amplitúdója 2×10</a:t>
            </a:r>
            <a:r>
              <a:rPr lang="hu-HU" altLang="hu-HU" baseline="30000"/>
              <a:t>-5</a:t>
            </a:r>
            <a:r>
              <a:rPr lang="hu-HU" altLang="hu-HU"/>
              <a:t> és 20 Pa közötti, az ingadozás frekvencia-összetevői 20 és 20000 Hz közötti értéket vesznek fel. A mindennapi életben előforduló, leggyakoribb hangnyomás-értékek amplitúdója  nagyjából 0,001 és 0,1 Pa közé esik.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73F437-092D-47A2-A728-530F3ABB0516}" type="slidenum">
              <a:rPr lang="en-US" altLang="hu-HU"/>
              <a:pPr eaLnBrk="1" hangingPunct="1"/>
              <a:t>4</a:t>
            </a:fld>
            <a:endParaRPr lang="en-US" altLang="hu-H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/>
              <a:t>A hangok keletkezéséhez a levegőnek – vagy más gáz halmazállapotú közegnek - áramlási vagy mechanikai rezgési folyamatok következtében létrejövő sűrűségváltozása szükséges, amely ingadozó sűrűség a levegőrészecskék tehetetlensége következtében dinamikusan változó erőket, tehát nyomásváltozást hoz létre. Az ábra egy egyenes, állandó keresztmetszetű csőben – hullámvezetőben – elhelyezett, szinuszos mozgást végző dugattyú hatására létrejövő sűrűsödés-ritkulási folyamatot szemléltet. A sűrűsödés-ritkulások nem maradnak helyben, hanem minden összesűrített réteg maga előtt újabb sűrűsödéseket majd a ritkulások ritkulásokat hoznak létre, a mozgásállapot tehát tovaterjed. Az így kialakuló jelentséget hanghullámnak nevezzük. </a:t>
            </a:r>
          </a:p>
          <a:p>
            <a:pPr eaLnBrk="1" hangingPunct="1"/>
            <a:r>
              <a:rPr lang="hu-HU" altLang="hu-HU"/>
              <a:t>Fontos megjegyezni, hogy a hanghullámban nem anyag, hanem csak energia terjed. Ez könnyen belátható, ha figyelmünket a piros ponttal megjelölt levegőrészecskékre koncentráljuk. Ha a dugattyú merev és a cső pontosan egyenes, az azonos mozgásállapotú részecskék a hullám terjedési irányára merőleges síkban helyezkednek el, ezért ezt a fajta hullámot </a:t>
            </a:r>
            <a:r>
              <a:rPr lang="hu-HU" altLang="hu-HU" i="1"/>
              <a:t>síkhullámnak</a:t>
            </a:r>
            <a:r>
              <a:rPr lang="hu-HU" altLang="hu-HU"/>
              <a:t> nevezzük. A gáznemű közegben terjedő hullámok esetében a részecskék rezgése és a hullám terjedési iránya párhuzamos, ezért ezt a fajta hullámot </a:t>
            </a:r>
            <a:r>
              <a:rPr lang="hu-HU" altLang="hu-HU" i="1"/>
              <a:t>longitudinális</a:t>
            </a:r>
            <a:r>
              <a:rPr lang="hu-HU" altLang="hu-HU"/>
              <a:t> (=hosszirányú) hullámnak nevezzük. A </a:t>
            </a:r>
            <a:r>
              <a:rPr lang="hu-HU" altLang="hu-HU" i="1"/>
              <a:t>hullámhossz</a:t>
            </a:r>
            <a:r>
              <a:rPr lang="hu-HU" altLang="hu-HU"/>
              <a:t> az egymáshoz legközelebb eső, azonos fázisú pontok közötti távolság. </a:t>
            </a:r>
            <a:endParaRPr lang="en-US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D0173D-A68F-4D79-9DA2-CE1811400D96}" type="slidenum">
              <a:rPr lang="en-US" altLang="hu-HU"/>
              <a:pPr eaLnBrk="1" hangingPunct="1"/>
              <a:t>5</a:t>
            </a:fld>
            <a:endParaRPr lang="en-US" altLang="hu-H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z="1100"/>
              <a:t>A levegőben és folyadékokban terjedő, longitudinális rezgésektől eltérően a szilárd testekben: húrokban, rudakban és lemezekben terjedő hullámformák esetében a részecskék kitérése legtöbbször merőleges az energiaterjedés irányára. Ezeket a rezgésformákat transzverzális hullámformának nevezzük. </a:t>
            </a:r>
          </a:p>
          <a:p>
            <a:pPr eaLnBrk="1" hangingPunct="1"/>
            <a:endParaRPr lang="hu-HU" altLang="hu-HU" sz="1100"/>
          </a:p>
          <a:p>
            <a:pPr eaLnBrk="1" hangingPunct="1"/>
            <a:r>
              <a:rPr lang="hu-HU" altLang="hu-HU" sz="1100"/>
              <a:t>Hangkeltés szempontjából legnagyobb jelentősége a lemezekben terjedő hullámformáknak van. Lemezek esetében a transzverzális hullámok egy különleges csoportja a leggyakoribb: a </a:t>
            </a:r>
            <a:r>
              <a:rPr lang="hu-HU" altLang="hu-HU" sz="1100" i="1"/>
              <a:t>hajlítóhullámok</a:t>
            </a:r>
            <a:r>
              <a:rPr lang="hu-HU" altLang="hu-HU" sz="1100"/>
              <a:t> esetében a részecskék nemcsak kitérnek nyugalmi helyzetükhöz képest, hanem el is fordulnak. </a:t>
            </a:r>
            <a:endParaRPr lang="en-US" altLang="hu-HU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EB72A-BD6C-4C17-8E65-0F49A5C45AF6}" type="slidenum">
              <a:rPr lang="en-US" altLang="hu-HU"/>
              <a:pPr eaLnBrk="1" hangingPunct="1"/>
              <a:t>6</a:t>
            </a:fld>
            <a:endParaRPr lang="en-US" altLang="hu-H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/>
              <a:t>Az egyik legáltalánosabb akusztikai hullámforma a gömbhullám, aminél a részecskék egy középpontból kifelé irányuló, mindig sugárirányú mozhgást, regzést végeznek (ebben az esetben is a nyugalmai helyzetük körül). Az ilyen hullámok esetében az azonos fázisú pontok egy gömbfelület mentén helyezkednek el, ezért a hullámforma neve </a:t>
            </a:r>
            <a:r>
              <a:rPr lang="hu-HU" altLang="hu-HU" i="1"/>
              <a:t>gömbhullám</a:t>
            </a:r>
            <a:r>
              <a:rPr lang="hu-HU" altLang="hu-HU"/>
              <a:t>. 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Egy-egy valóságos forrás kürül - a forrás hullámhosszhoz viszonyított méretétől, alakjától, felépítésétől és a rajta fellépő rezgések sebességeloszlásától függően nagyon sokféle hullám kialakulhat, de ezek a forrástól egyre növekvő távolságban tekintve egyre inkább gömbhullámokkal, majd még távolabb síkhullámokkal helyettesíthetők. </a:t>
            </a:r>
            <a:endParaRPr lang="en-US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F3A523-AD0E-430F-93F6-823963BFA2AD}" type="slidenum">
              <a:rPr lang="en-US" altLang="hu-HU"/>
              <a:pPr eaLnBrk="1" hangingPunct="1"/>
              <a:t>7</a:t>
            </a:fld>
            <a:endParaRPr lang="en-US" altLang="hu-H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/>
              <a:t>Az emberi fülben a levegőben terjedő hanghullámok a dobhártya révén mechanikai rezgésekké, majd a kalapács – üllő – kengyel átviteli rendszeren keresztül a belső fülben folyadékhullámokká alakulnak. (A hallócsontocskák egyfajta mechanikai transzformátort képeznek, amelynek feladata a levegő- és a folyadékhullámok közötti impedancia-transzformáció megvalósítása, a minél érzékenyebb hallás érdekében.) 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A hangérzékelés úgy történik a belső fülben, hogy a csiga két csatornája között rezgést végző alaphártya megrezgeti a Corti-féle szervet, amelyben idegimpulzusok keletkeznek. Ezek az impulzusok a hallóidegen keresztül az agykéregbe kerülnek, ahol létrejön a hangérzet. 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A Corti-szerv a fül legérzékenyebb része, ahol a fedőhártyával szemben elhelyezkedő, vékony „szőrszálakkal” rendelkező receptorsejtek és a fedőhártya közötti finom érintkezés hozza létre az idegimpulzusokat. Ha a szőrsejtek nagyon erős hangingerek következtében megsérülnek, vagy elöregedés következtében letöredeznek, maradandó halláskárosodás jön létre.</a:t>
            </a:r>
            <a:endParaRPr lang="en-US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6680FE-AA5A-4E00-AA8B-7630B5DE4944}" type="slidenum">
              <a:rPr lang="en-US" altLang="hu-HU"/>
              <a:pPr eaLnBrk="1" hangingPunct="1"/>
              <a:t>8</a:t>
            </a:fld>
            <a:endParaRPr lang="en-US" altLang="hu-H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/>
              <a:t>A fenti webcímen az </a:t>
            </a:r>
            <a:r>
              <a:rPr lang="hu-HU" altLang="hu-HU" i="1"/>
              <a:t>Interactive Illustration 10.x: the Ear</a:t>
            </a:r>
            <a:r>
              <a:rPr lang="hu-HU" altLang="hu-HU"/>
              <a:t>  sorra kattintva igen tanulságos és szemléletes animáció látható, ahol jól megfigyelhető a fül működése különböző frekvenciájú hangok észlelése közben. Érdemes megfigyelni, hogyan transzformálódnak a mélyebb és magasabb hangok frekvenciái az alaphártya különböző helyein létrejövő rezgésekké. </a:t>
            </a:r>
            <a:endParaRPr lang="en-US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879" indent="-295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2891" indent="-236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047" indent="-236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203" indent="-236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1AE424-A061-4B4A-BF64-AE6985BEA604}" type="slidenum">
              <a:rPr lang="en-US" altLang="hu-HU"/>
              <a:pPr eaLnBrk="1" hangingPunct="1"/>
              <a:t>9</a:t>
            </a:fld>
            <a:endParaRPr lang="en-US" altLang="hu-H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/>
              <a:t>Az emberi hallás mind a hangként érzékelt hullámok amplitúdóját, mind frekvenciáját tekintve korlátozott. A hanghullámok erősségét a később tárgyalandó decibelben kifejezve a kb. 0 és 130 dB közötti erősségű, frekvenciában pedig a 20 és 20000 Hz közötti frekvenciájú hullámokat érzékeljük hangként. A hallható hangtartományon belül feltüntettük a zene (vízszintes vonalkázás) és az emberi beszéd jellemző hangtartományát, valamint a fiatal, egészséges hallású emberek </a:t>
            </a:r>
            <a:r>
              <a:rPr lang="hu-HU" altLang="hu-HU" i="1"/>
              <a:t>hallásküszöbét</a:t>
            </a:r>
            <a:r>
              <a:rPr lang="hu-HU" altLang="hu-HU"/>
              <a:t> (A görbe), a </a:t>
            </a:r>
            <a:r>
              <a:rPr lang="hu-HU" altLang="hu-HU" i="1"/>
              <a:t>fájdalomküszöböt </a:t>
            </a:r>
            <a:r>
              <a:rPr lang="hu-HU" altLang="hu-HU"/>
              <a:t>(B görbe), egy középkorú férfi és egy halláskárosodott férfi hallásküszöb-görbéjét (C és D görbe) is.</a:t>
            </a:r>
            <a:endParaRPr lang="en-US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9B2FF-F889-463A-A3EC-BCE337183E2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2029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AD74E-C6CF-4E38-B8DE-6DAE27392D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590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A74A-87B5-433F-AE1F-674FAA4F6E7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3623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47C1B-9AD2-4EE7-A242-10D392A81DF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360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4653-AF66-46B3-A225-798B3F36688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13603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211138" y="173038"/>
            <a:ext cx="8943975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CBCBC">
                  <a:alpha val="0"/>
                </a:srgbClr>
              </a:gs>
              <a:gs pos="100000">
                <a:srgbClr val="7F7F7F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 rot="5400000">
            <a:off x="2573338" y="5591175"/>
            <a:ext cx="215900" cy="2317750"/>
          </a:xfrm>
          <a:prstGeom prst="rect">
            <a:avLst/>
          </a:prstGeom>
          <a:solidFill>
            <a:srgbClr val="8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08100"/>
            <a:ext cx="5011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/>
          <p:nvPr/>
        </p:nvSpPr>
        <p:spPr>
          <a:xfrm>
            <a:off x="8890000" y="1308100"/>
            <a:ext cx="254000" cy="1379538"/>
          </a:xfrm>
          <a:prstGeom prst="rect">
            <a:avLst/>
          </a:prstGeom>
          <a:solidFill>
            <a:srgbClr val="8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08385" y="2728754"/>
            <a:ext cx="7084304" cy="619927"/>
          </a:xfrm>
          <a:prstGeom prst="rect">
            <a:avLst/>
          </a:prstGeom>
        </p:spPr>
        <p:txBody>
          <a:bodyPr bIns="9144"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08386" y="3800728"/>
            <a:ext cx="6511131" cy="329259"/>
          </a:xfrm>
          <a:prstGeom prst="rect">
            <a:avLst/>
          </a:prstGeom>
        </p:spPr>
        <p:txBody>
          <a:bodyPr tIns="9144">
            <a:noAutofit/>
          </a:bodyPr>
          <a:lstStyle>
            <a:lvl1pPr marL="0" indent="0" algn="l">
              <a:lnSpc>
                <a:spcPct val="100000"/>
              </a:lnSpc>
              <a:buNone/>
              <a:def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08386" y="4700179"/>
            <a:ext cx="4381661" cy="419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2681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D7DA6-D2F9-4AC5-A24F-C41A70F651E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9546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1A38-9A32-4100-B731-FC1B204BC0C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4904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31A1A-01D5-43F0-9459-F422A8CDA50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339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514FA-9136-43A7-B4F5-036AEB5498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6664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72A61-D393-413D-81D0-065B2A63076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527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C5923-F560-491B-A428-07F2569744F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445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A244-531B-4B76-B215-B6A42BC981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9844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4A97-4C95-4617-8A8F-0405A4F3E60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707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719A0DB-254F-44EA-B401-1C12D8E6A08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29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7.wmf"/><Relationship Id="rId25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17.wmf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4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43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2.png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8.wmf"/><Relationship Id="rId3" Type="http://schemas.openxmlformats.org/officeDocument/2006/relationships/image" Target="../media/image59.jpe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7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7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8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7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7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8lKKlnnC6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3348038" y="5300663"/>
            <a:ext cx="5184775" cy="13684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2400" dirty="0" err="1">
                <a:ea typeface="ＭＳ Ｐゴシック" pitchFamily="34" charset="-128"/>
              </a:rPr>
              <a:t>Augusztinovicz</a:t>
            </a:r>
            <a:r>
              <a:rPr lang="hu-HU" altLang="hu-HU" sz="2400" dirty="0">
                <a:ea typeface="ＭＳ Ｐゴシック" pitchFamily="34" charset="-128"/>
              </a:rPr>
              <a:t> Fülöp</a:t>
            </a:r>
            <a:br>
              <a:rPr lang="hu-HU" altLang="hu-HU" sz="2400" dirty="0">
                <a:ea typeface="ＭＳ Ｐゴシック" pitchFamily="34" charset="-128"/>
              </a:rPr>
            </a:br>
            <a:r>
              <a:rPr lang="hu-HU" altLang="hu-HU" sz="2000" dirty="0">
                <a:ea typeface="ＭＳ Ｐゴシック" pitchFamily="34" charset="-128"/>
              </a:rPr>
              <a:t>fulop@</a:t>
            </a:r>
            <a:r>
              <a:rPr lang="hu-HU" altLang="hu-HU" sz="2000" dirty="0" err="1">
                <a:ea typeface="ＭＳ Ｐゴシック" pitchFamily="34" charset="-128"/>
              </a:rPr>
              <a:t>hit.bme.hu</a:t>
            </a:r>
            <a:endParaRPr lang="en-US" altLang="hu-HU" sz="2000" cap="all" dirty="0">
              <a:ea typeface="ＭＳ Ｐゴシック" pitchFamily="34" charset="-128"/>
            </a:endParaRPr>
          </a:p>
        </p:txBody>
      </p:sp>
      <p:pic>
        <p:nvPicPr>
          <p:cNvPr id="3075" name="Picture 2" descr="Képtalálat a következ&amp;odblac;re: „dióhéj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41638"/>
            <a:ext cx="58769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Szövegdoboz 3"/>
          <p:cNvSpPr txBox="1">
            <a:spLocks noChangeArrowheads="1"/>
          </p:cNvSpPr>
          <p:nvPr/>
        </p:nvSpPr>
        <p:spPr bwMode="auto">
          <a:xfrm rot="673758">
            <a:off x="4449763" y="3976688"/>
            <a:ext cx="310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2800" b="1">
                <a:latin typeface="Arial Black" pitchFamily="34" charset="0"/>
              </a:rPr>
              <a:t>AKUSZTIKA</a:t>
            </a:r>
            <a:endParaRPr lang="en-US" altLang="hu-HU" sz="2800" b="1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A hangjelenséget leíró (üzemi) változók</a:t>
            </a:r>
            <a:endParaRPr lang="en-US" altLang="hu-HU"/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539750" y="1412875"/>
            <a:ext cx="8507413" cy="5184775"/>
          </a:xfrm>
        </p:spPr>
        <p:txBody>
          <a:bodyPr/>
          <a:lstStyle/>
          <a:p>
            <a:pPr eaLnBrk="1" hangingPunct="1"/>
            <a:r>
              <a:rPr lang="hu-HU" altLang="hu-HU" b="1" dirty="0">
                <a:solidFill>
                  <a:srgbClr val="FF0000"/>
                </a:solidFill>
              </a:rPr>
              <a:t>Hangnyomás: </a:t>
            </a:r>
            <a:r>
              <a:rPr lang="hu-HU" altLang="hu-HU" dirty="0"/>
              <a:t>egységnyi felületre ható (dinamikus) erő, </a:t>
            </a:r>
            <a:r>
              <a:rPr lang="hu-HU" altLang="hu-HU" b="1" dirty="0">
                <a:solidFill>
                  <a:srgbClr val="FF0000"/>
                </a:solidFill>
              </a:rPr>
              <a:t>p</a:t>
            </a:r>
          </a:p>
          <a:p>
            <a:pPr eaLnBrk="1" hangingPunct="1"/>
            <a:endParaRPr lang="hu-HU" altLang="hu-HU" dirty="0"/>
          </a:p>
          <a:p>
            <a:pPr eaLnBrk="1" hangingPunct="1"/>
            <a:r>
              <a:rPr lang="hu-HU" altLang="hu-HU" dirty="0"/>
              <a:t>Hangnyomás</a:t>
            </a:r>
            <a:r>
              <a:rPr lang="hu-HU" altLang="hu-HU" b="1" dirty="0">
                <a:solidFill>
                  <a:srgbClr val="FF0000"/>
                </a:solidFill>
              </a:rPr>
              <a:t>szint: </a:t>
            </a:r>
          </a:p>
          <a:p>
            <a:pPr eaLnBrk="1" hangingPunct="1"/>
            <a:endParaRPr lang="hu-HU" altLang="hu-HU" b="1" dirty="0">
              <a:solidFill>
                <a:srgbClr val="0066FF"/>
              </a:solidFill>
            </a:endParaRPr>
          </a:p>
          <a:p>
            <a:pPr eaLnBrk="1" hangingPunct="1"/>
            <a:r>
              <a:rPr lang="hu-HU" altLang="hu-HU" b="1" dirty="0">
                <a:solidFill>
                  <a:srgbClr val="0066FF"/>
                </a:solidFill>
              </a:rPr>
              <a:t>Részecskesebesség,  v</a:t>
            </a:r>
          </a:p>
          <a:p>
            <a:pPr lvl="1" eaLnBrk="1" hangingPunct="1"/>
            <a:r>
              <a:rPr lang="hu-HU" altLang="hu-HU" dirty="0"/>
              <a:t>Akusztikában mi a részecske?</a:t>
            </a:r>
          </a:p>
          <a:p>
            <a:pPr lvl="1" eaLnBrk="1" hangingPunct="1"/>
            <a:endParaRPr lang="hu-HU" altLang="hu-HU" dirty="0"/>
          </a:p>
          <a:p>
            <a:pPr eaLnBrk="1" hangingPunct="1"/>
            <a:r>
              <a:rPr lang="hu-HU" altLang="hu-HU" dirty="0"/>
              <a:t>(Specifikus) impedancia:   </a:t>
            </a:r>
            <a:r>
              <a:rPr lang="hu-HU" altLang="hu-HU" b="1" dirty="0">
                <a:solidFill>
                  <a:srgbClr val="FF0000"/>
                </a:solidFill>
              </a:rPr>
              <a:t>p</a:t>
            </a:r>
            <a:r>
              <a:rPr lang="hu-HU" altLang="hu-HU" dirty="0"/>
              <a:t> / </a:t>
            </a:r>
            <a:r>
              <a:rPr lang="hu-HU" altLang="hu-HU" b="1" dirty="0">
                <a:solidFill>
                  <a:srgbClr val="0066FF"/>
                </a:solidFill>
              </a:rPr>
              <a:t>v</a:t>
            </a:r>
            <a:r>
              <a:rPr lang="hu-HU" altLang="hu-HU" dirty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hu-HU" altLang="hu-HU" dirty="0">
              <a:solidFill>
                <a:srgbClr val="0070C0"/>
              </a:solidFill>
            </a:endParaRPr>
          </a:p>
          <a:p>
            <a:pPr eaLnBrk="1" hangingPunct="1"/>
            <a:r>
              <a:rPr lang="hu-HU" altLang="hu-HU" dirty="0"/>
              <a:t>Hangintenzitás:  </a:t>
            </a:r>
            <a:r>
              <a:rPr lang="hu-HU" altLang="hu-HU" b="1" dirty="0">
                <a:solidFill>
                  <a:srgbClr val="FF0000"/>
                </a:solidFill>
              </a:rPr>
              <a:t>p</a:t>
            </a:r>
            <a:r>
              <a:rPr lang="hu-HU" altLang="hu-HU" dirty="0"/>
              <a:t> × </a:t>
            </a:r>
            <a:r>
              <a:rPr lang="hu-HU" altLang="hu-HU" b="1" dirty="0">
                <a:solidFill>
                  <a:srgbClr val="0066FF"/>
                </a:solidFill>
              </a:rPr>
              <a:t>v</a:t>
            </a:r>
            <a:r>
              <a:rPr lang="hu-HU" altLang="hu-HU" dirty="0">
                <a:solidFill>
                  <a:srgbClr val="0066FF"/>
                </a:solidFill>
              </a:rPr>
              <a:t> </a:t>
            </a:r>
          </a:p>
          <a:p>
            <a:pPr eaLnBrk="1" hangingPunct="1"/>
            <a:endParaRPr lang="hu-HU" altLang="hu-HU" dirty="0">
              <a:solidFill>
                <a:srgbClr val="0070C0"/>
              </a:solidFill>
            </a:endParaRPr>
          </a:p>
          <a:p>
            <a:pPr eaLnBrk="1" hangingPunct="1"/>
            <a:r>
              <a:rPr lang="hu-HU" altLang="hu-HU" dirty="0"/>
              <a:t>Hangteljesítmény, P</a:t>
            </a:r>
          </a:p>
          <a:p>
            <a:pPr eaLnBrk="1" hangingPunct="1"/>
            <a:endParaRPr lang="hu-HU" altLang="hu-HU" dirty="0">
              <a:solidFill>
                <a:srgbClr val="0070C0"/>
              </a:solidFill>
            </a:endParaRPr>
          </a:p>
          <a:p>
            <a:pPr lvl="1" eaLnBrk="1" hangingPunct="1"/>
            <a:endParaRPr lang="hu-HU" altLang="hu-HU" dirty="0"/>
          </a:p>
          <a:p>
            <a:pPr lvl="1" eaLnBrk="1" hangingPunct="1"/>
            <a:endParaRPr lang="en-US" alt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57889"/>
              </p:ext>
            </p:extLst>
          </p:nvPr>
        </p:nvGraphicFramePr>
        <p:xfrm>
          <a:off x="6481762" y="2478088"/>
          <a:ext cx="970557" cy="121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3" imgW="152280" imgH="190440" progId="Equation.DSMT4">
                  <p:embed/>
                </p:oleObj>
              </mc:Choice>
              <mc:Fallback>
                <p:oleObj name="Equation" r:id="rId3" imgW="152280" imgH="190440" progId="Equation.DSMT4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2" y="2478088"/>
                        <a:ext cx="970557" cy="1213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70137"/>
              </p:ext>
            </p:extLst>
          </p:nvPr>
        </p:nvGraphicFramePr>
        <p:xfrm>
          <a:off x="4644008" y="2132856"/>
          <a:ext cx="2616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5" imgW="2616120" imgH="799920" progId="Equation.DSMT4">
                  <p:embed/>
                </p:oleObj>
              </mc:Choice>
              <mc:Fallback>
                <p:oleObj name="Equation" r:id="rId5" imgW="261612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4008" y="2132856"/>
                        <a:ext cx="2616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eaLnBrk="1" hangingPunct="1"/>
            <a:r>
              <a:rPr lang="hu-HU" altLang="hu-HU" sz="2400"/>
              <a:t>A hangtér I. alapegyenlete</a:t>
            </a:r>
            <a:endParaRPr lang="en-US" altLang="hu-HU" sz="2400"/>
          </a:p>
        </p:txBody>
      </p:sp>
      <p:grpSp>
        <p:nvGrpSpPr>
          <p:cNvPr id="13315" name="Group 33"/>
          <p:cNvGrpSpPr>
            <a:grpSpLocks/>
          </p:cNvGrpSpPr>
          <p:nvPr/>
        </p:nvGrpSpPr>
        <p:grpSpPr bwMode="auto">
          <a:xfrm>
            <a:off x="2771775" y="981075"/>
            <a:ext cx="3529013" cy="1560513"/>
            <a:chOff x="1746" y="618"/>
            <a:chExt cx="2223" cy="983"/>
          </a:xfrm>
        </p:grpSpPr>
        <p:sp>
          <p:nvSpPr>
            <p:cNvPr id="13328" name="Rectangle 4"/>
            <p:cNvSpPr>
              <a:spLocks noChangeArrowheads="1"/>
            </p:cNvSpPr>
            <p:nvPr/>
          </p:nvSpPr>
          <p:spPr bwMode="auto">
            <a:xfrm>
              <a:off x="2426" y="664"/>
              <a:ext cx="862" cy="4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hu-HU"/>
            </a:p>
          </p:txBody>
        </p:sp>
        <p:sp>
          <p:nvSpPr>
            <p:cNvPr id="13329" name="Line 5"/>
            <p:cNvSpPr>
              <a:spLocks noChangeShapeType="1"/>
            </p:cNvSpPr>
            <p:nvPr/>
          </p:nvSpPr>
          <p:spPr bwMode="auto">
            <a:xfrm>
              <a:off x="2426" y="107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6"/>
            <p:cNvSpPr>
              <a:spLocks noChangeShapeType="1"/>
            </p:cNvSpPr>
            <p:nvPr/>
          </p:nvSpPr>
          <p:spPr bwMode="auto">
            <a:xfrm>
              <a:off x="3288" y="1027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7"/>
            <p:cNvSpPr>
              <a:spLocks noChangeShapeType="1"/>
            </p:cNvSpPr>
            <p:nvPr/>
          </p:nvSpPr>
          <p:spPr bwMode="auto">
            <a:xfrm>
              <a:off x="2426" y="1344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Text Box 8"/>
            <p:cNvSpPr txBox="1">
              <a:spLocks noChangeArrowheads="1"/>
            </p:cNvSpPr>
            <p:nvPr/>
          </p:nvSpPr>
          <p:spPr bwMode="auto">
            <a:xfrm>
              <a:off x="2744" y="1117"/>
              <a:ext cx="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/>
                <a:t>dx</a:t>
              </a:r>
              <a:endParaRPr lang="en-US" altLang="hu-HU" sz="1600"/>
            </a:p>
          </p:txBody>
        </p:sp>
        <p:sp>
          <p:nvSpPr>
            <p:cNvPr id="13333" name="Text Box 9"/>
            <p:cNvSpPr txBox="1">
              <a:spLocks noChangeArrowheads="1"/>
            </p:cNvSpPr>
            <p:nvPr/>
          </p:nvSpPr>
          <p:spPr bwMode="auto">
            <a:xfrm>
              <a:off x="2290" y="1389"/>
              <a:ext cx="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/>
                <a:t>x</a:t>
              </a:r>
              <a:r>
                <a:rPr lang="hu-HU" altLang="hu-HU" sz="1600" baseline="-25000"/>
                <a:t>0</a:t>
              </a:r>
              <a:endParaRPr lang="en-US" altLang="hu-HU" sz="1600"/>
            </a:p>
          </p:txBody>
        </p:sp>
        <p:sp>
          <p:nvSpPr>
            <p:cNvPr id="13334" name="Text Box 10"/>
            <p:cNvSpPr txBox="1">
              <a:spLocks noChangeArrowheads="1"/>
            </p:cNvSpPr>
            <p:nvPr/>
          </p:nvSpPr>
          <p:spPr bwMode="auto">
            <a:xfrm>
              <a:off x="3016" y="1389"/>
              <a:ext cx="5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/>
                <a:t>x</a:t>
              </a:r>
              <a:r>
                <a:rPr lang="hu-HU" altLang="hu-HU" sz="1600" baseline="-25000"/>
                <a:t>0</a:t>
              </a:r>
              <a:r>
                <a:rPr lang="hu-HU" altLang="hu-HU" sz="1600"/>
                <a:t>+dx</a:t>
              </a:r>
              <a:endParaRPr lang="en-US" altLang="hu-HU" sz="1600"/>
            </a:p>
          </p:txBody>
        </p:sp>
        <p:sp>
          <p:nvSpPr>
            <p:cNvPr id="13335" name="Text Box 12"/>
            <p:cNvSpPr txBox="1">
              <a:spLocks noChangeArrowheads="1"/>
            </p:cNvSpPr>
            <p:nvPr/>
          </p:nvSpPr>
          <p:spPr bwMode="auto">
            <a:xfrm>
              <a:off x="3424" y="981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/>
                <a:t>p</a:t>
              </a:r>
              <a:r>
                <a:rPr lang="hu-HU" altLang="hu-HU" sz="1600" baseline="-25000"/>
                <a:t>0</a:t>
              </a:r>
              <a:r>
                <a:rPr lang="hu-HU" altLang="hu-HU" sz="1600"/>
                <a:t>+dp</a:t>
              </a:r>
              <a:endParaRPr lang="en-US" altLang="hu-HU" sz="1600"/>
            </a:p>
          </p:txBody>
        </p:sp>
        <p:sp>
          <p:nvSpPr>
            <p:cNvPr id="13336" name="Text Box 13"/>
            <p:cNvSpPr txBox="1">
              <a:spLocks noChangeArrowheads="1"/>
            </p:cNvSpPr>
            <p:nvPr/>
          </p:nvSpPr>
          <p:spPr bwMode="auto">
            <a:xfrm>
              <a:off x="2018" y="1027"/>
              <a:ext cx="3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/>
                <a:t>p</a:t>
              </a:r>
              <a:r>
                <a:rPr lang="hu-HU" altLang="hu-HU" sz="1600" baseline="-25000"/>
                <a:t>0</a:t>
              </a:r>
              <a:endParaRPr lang="en-US" altLang="hu-HU" sz="1600"/>
            </a:p>
          </p:txBody>
        </p:sp>
        <p:sp>
          <p:nvSpPr>
            <p:cNvPr id="13337" name="Line 14"/>
            <p:cNvSpPr>
              <a:spLocks noChangeShapeType="1"/>
            </p:cNvSpPr>
            <p:nvPr/>
          </p:nvSpPr>
          <p:spPr bwMode="auto">
            <a:xfrm>
              <a:off x="1746" y="845"/>
              <a:ext cx="6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5"/>
            <p:cNvSpPr>
              <a:spLocks noChangeShapeType="1"/>
            </p:cNvSpPr>
            <p:nvPr/>
          </p:nvSpPr>
          <p:spPr bwMode="auto">
            <a:xfrm>
              <a:off x="3288" y="845"/>
              <a:ext cx="6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Text Box 16"/>
            <p:cNvSpPr txBox="1">
              <a:spLocks noChangeArrowheads="1"/>
            </p:cNvSpPr>
            <p:nvPr/>
          </p:nvSpPr>
          <p:spPr bwMode="auto">
            <a:xfrm>
              <a:off x="3334" y="618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>
                  <a:solidFill>
                    <a:srgbClr val="FF3300"/>
                  </a:solidFill>
                </a:rPr>
                <a:t>f</a:t>
              </a:r>
              <a:r>
                <a:rPr lang="hu-HU" altLang="hu-HU" sz="1600" baseline="-25000">
                  <a:solidFill>
                    <a:srgbClr val="FF3300"/>
                  </a:solidFill>
                </a:rPr>
                <a:t>0</a:t>
              </a:r>
              <a:r>
                <a:rPr lang="hu-HU" altLang="hu-HU" sz="1600">
                  <a:solidFill>
                    <a:srgbClr val="FF3300"/>
                  </a:solidFill>
                </a:rPr>
                <a:t>+df</a:t>
              </a:r>
              <a:endParaRPr lang="en-US" altLang="hu-HU" sz="1600">
                <a:solidFill>
                  <a:srgbClr val="FF3300"/>
                </a:solidFill>
              </a:endParaRPr>
            </a:p>
          </p:txBody>
        </p:sp>
        <p:sp>
          <p:nvSpPr>
            <p:cNvPr id="13340" name="Text Box 17"/>
            <p:cNvSpPr txBox="1">
              <a:spLocks noChangeArrowheads="1"/>
            </p:cNvSpPr>
            <p:nvPr/>
          </p:nvSpPr>
          <p:spPr bwMode="auto">
            <a:xfrm>
              <a:off x="2153" y="618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>
                  <a:solidFill>
                    <a:srgbClr val="FF3300"/>
                  </a:solidFill>
                </a:rPr>
                <a:t>f</a:t>
              </a:r>
              <a:r>
                <a:rPr lang="hu-HU" altLang="hu-HU" sz="1600" baseline="-25000">
                  <a:solidFill>
                    <a:srgbClr val="FF3300"/>
                  </a:solidFill>
                </a:rPr>
                <a:t>0</a:t>
              </a:r>
              <a:endParaRPr lang="en-US" altLang="hu-HU" sz="1600">
                <a:solidFill>
                  <a:srgbClr val="FF3300"/>
                </a:solidFill>
              </a:endParaRPr>
            </a:p>
          </p:txBody>
        </p:sp>
        <p:sp>
          <p:nvSpPr>
            <p:cNvPr id="13341" name="Line 18"/>
            <p:cNvSpPr>
              <a:spLocks noChangeShapeType="1"/>
            </p:cNvSpPr>
            <p:nvPr/>
          </p:nvSpPr>
          <p:spPr bwMode="auto">
            <a:xfrm flipV="1">
              <a:off x="2245" y="936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19"/>
            <p:cNvSpPr>
              <a:spLocks noChangeShapeType="1"/>
            </p:cNvSpPr>
            <p:nvPr/>
          </p:nvSpPr>
          <p:spPr bwMode="auto">
            <a:xfrm flipH="1" flipV="1">
              <a:off x="3288" y="936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598" name="Object 22"/>
          <p:cNvGraphicFramePr>
            <a:graphicFrameLocks noChangeAspect="1"/>
          </p:cNvGraphicFramePr>
          <p:nvPr/>
        </p:nvGraphicFramePr>
        <p:xfrm>
          <a:off x="247650" y="4078288"/>
          <a:ext cx="7035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4" imgW="7035800" imgH="736600" progId="Equation.DSMT4">
                  <p:embed/>
                </p:oleObj>
              </mc:Choice>
              <mc:Fallback>
                <p:oleObj name="Equation" r:id="rId4" imgW="7035800" imgH="736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4078288"/>
                        <a:ext cx="7035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93859"/>
              </p:ext>
            </p:extLst>
          </p:nvPr>
        </p:nvGraphicFramePr>
        <p:xfrm>
          <a:off x="3923506" y="4979988"/>
          <a:ext cx="490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6" imgW="4902200" imgH="609600" progId="Equation.DSMT4">
                  <p:embed/>
                </p:oleObj>
              </mc:Choice>
              <mc:Fallback>
                <p:oleObj name="Equation" r:id="rId6" imgW="4902200" imgH="609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506" y="4979988"/>
                        <a:ext cx="4902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05" name="Group 29"/>
          <p:cNvGrpSpPr>
            <a:grpSpLocks/>
          </p:cNvGrpSpPr>
          <p:nvPr/>
        </p:nvGrpSpPr>
        <p:grpSpPr bwMode="auto">
          <a:xfrm>
            <a:off x="2771775" y="2997200"/>
            <a:ext cx="4105275" cy="366713"/>
            <a:chOff x="1746" y="1888"/>
            <a:chExt cx="2586" cy="231"/>
          </a:xfrm>
        </p:grpSpPr>
        <p:graphicFrame>
          <p:nvGraphicFramePr>
            <p:cNvPr id="13326" name="Object 21"/>
            <p:cNvGraphicFramePr>
              <a:graphicFrameLocks noChangeAspect="1"/>
            </p:cNvGraphicFramePr>
            <p:nvPr/>
          </p:nvGraphicFramePr>
          <p:xfrm>
            <a:off x="1746" y="1888"/>
            <a:ext cx="504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5" name="Equation" r:id="rId8" imgW="799753" imgH="241195" progId="Equation.DSMT4">
                    <p:embed/>
                  </p:oleObj>
                </mc:Choice>
                <mc:Fallback>
                  <p:oleObj name="Equation" r:id="rId8" imgW="799753" imgH="241195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888"/>
                          <a:ext cx="504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7" name="Text Box 26"/>
            <p:cNvSpPr txBox="1">
              <a:spLocks noChangeArrowheads="1"/>
            </p:cNvSpPr>
            <p:nvPr/>
          </p:nvSpPr>
          <p:spPr bwMode="auto">
            <a:xfrm>
              <a:off x="2925" y="1888"/>
              <a:ext cx="14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dirty="0"/>
                <a:t>Newton-törvény</a:t>
              </a:r>
              <a:endParaRPr lang="en-US" altLang="hu-HU" dirty="0"/>
            </a:p>
          </p:txBody>
        </p:sp>
      </p:grpSp>
      <p:grpSp>
        <p:nvGrpSpPr>
          <p:cNvPr id="24606" name="Group 30"/>
          <p:cNvGrpSpPr>
            <a:grpSpLocks/>
          </p:cNvGrpSpPr>
          <p:nvPr/>
        </p:nvGrpSpPr>
        <p:grpSpPr bwMode="auto">
          <a:xfrm>
            <a:off x="2411413" y="3357563"/>
            <a:ext cx="4465637" cy="609600"/>
            <a:chOff x="1519" y="2115"/>
            <a:chExt cx="2813" cy="384"/>
          </a:xfrm>
        </p:grpSpPr>
        <p:graphicFrame>
          <p:nvGraphicFramePr>
            <p:cNvPr id="13324" name="Object 20"/>
            <p:cNvGraphicFramePr>
              <a:graphicFrameLocks noChangeAspect="1"/>
            </p:cNvGraphicFramePr>
            <p:nvPr/>
          </p:nvGraphicFramePr>
          <p:xfrm>
            <a:off x="1519" y="2115"/>
            <a:ext cx="97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6" name="Equation" r:id="rId10" imgW="1549400" imgH="609600" progId="Equation.DSMT4">
                    <p:embed/>
                  </p:oleObj>
                </mc:Choice>
                <mc:Fallback>
                  <p:oleObj name="Equation" r:id="rId10" imgW="1549400" imgH="6096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2115"/>
                          <a:ext cx="97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5" name="Text Box 27"/>
            <p:cNvSpPr txBox="1">
              <a:spLocks noChangeArrowheads="1"/>
            </p:cNvSpPr>
            <p:nvPr/>
          </p:nvSpPr>
          <p:spPr bwMode="auto">
            <a:xfrm>
              <a:off x="2925" y="2205"/>
              <a:ext cx="14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dirty="0"/>
                <a:t>impulzustétel</a:t>
              </a:r>
              <a:endParaRPr lang="en-US" altLang="hu-HU" dirty="0"/>
            </a:p>
          </p:txBody>
        </p:sp>
      </p:grpSp>
      <p:graphicFrame>
        <p:nvGraphicFramePr>
          <p:cNvPr id="24600" name="Object 24"/>
          <p:cNvGraphicFramePr>
            <a:graphicFrameLocks noChangeAspect="1"/>
          </p:cNvGraphicFramePr>
          <p:nvPr/>
        </p:nvGraphicFramePr>
        <p:xfrm>
          <a:off x="2484438" y="5734050"/>
          <a:ext cx="1612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Equation" r:id="rId12" imgW="1612900" imgH="660400" progId="Equation.DSMT4">
                  <p:embed/>
                </p:oleObj>
              </mc:Choice>
              <mc:Fallback>
                <p:oleObj name="Equation" r:id="rId12" imgW="1612900" imgH="660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734050"/>
                        <a:ext cx="1612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1908175" y="5589588"/>
            <a:ext cx="5759450" cy="1152525"/>
            <a:chOff x="1202" y="3521"/>
            <a:chExt cx="3628" cy="726"/>
          </a:xfrm>
        </p:grpSpPr>
        <p:sp>
          <p:nvSpPr>
            <p:cNvPr id="13322" name="Text Box 28"/>
            <p:cNvSpPr txBox="1">
              <a:spLocks noChangeArrowheads="1"/>
            </p:cNvSpPr>
            <p:nvPr/>
          </p:nvSpPr>
          <p:spPr bwMode="auto">
            <a:xfrm>
              <a:off x="3061" y="3612"/>
              <a:ext cx="1769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/>
                <a:t>Momentum, vagy egyensúlyi, vagy Euler-egyenlet</a:t>
              </a:r>
              <a:endParaRPr lang="en-US" altLang="hu-HU"/>
            </a:p>
          </p:txBody>
        </p:sp>
        <p:sp>
          <p:nvSpPr>
            <p:cNvPr id="13323" name="Rectangle 32"/>
            <p:cNvSpPr>
              <a:spLocks noChangeArrowheads="1"/>
            </p:cNvSpPr>
            <p:nvPr/>
          </p:nvSpPr>
          <p:spPr bwMode="auto">
            <a:xfrm>
              <a:off x="1202" y="3521"/>
              <a:ext cx="3628" cy="7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hu-H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2400"/>
              <a:t>Új fogalom: a </a:t>
            </a:r>
            <a:r>
              <a:rPr lang="hu-HU" altLang="hu-HU" sz="2400" b="1"/>
              <a:t>tömegáram</a:t>
            </a:r>
            <a:endParaRPr lang="en-US" altLang="hu-HU" sz="2400" b="1"/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3132138" y="1989138"/>
          <a:ext cx="2946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4" imgW="2946400" imgH="660400" progId="Equation.DSMT4">
                  <p:embed/>
                </p:oleObj>
              </mc:Choice>
              <mc:Fallback>
                <p:oleObj name="Equation" r:id="rId4" imgW="29464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989138"/>
                        <a:ext cx="2946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68313" y="3141663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u-HU" altLang="hu-HU"/>
              <a:t>Időegységenként átáramló anyagmennyiség: tömegáram × felület</a:t>
            </a:r>
            <a:endParaRPr lang="en-US" altLang="hu-HU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156325" y="3068638"/>
          <a:ext cx="132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6" imgW="1320227" imgH="609336" progId="Equation.DSMT4">
                  <p:embed/>
                </p:oleObj>
              </mc:Choice>
              <mc:Fallback>
                <p:oleObj name="Equation" r:id="rId6" imgW="1320227" imgH="60933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068638"/>
                        <a:ext cx="1320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altLang="hu-HU" sz="2400"/>
              <a:t>A hangtér II. alapegyenlete</a:t>
            </a:r>
            <a:endParaRPr lang="en-US" altLang="hu-HU" sz="240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067175" y="1270000"/>
            <a:ext cx="1368425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4067175" y="19177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5435600" y="18462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4067175" y="23495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3851275" y="2420938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600"/>
              <a:t>x</a:t>
            </a:r>
            <a:r>
              <a:rPr lang="hu-HU" altLang="hu-HU" sz="1600" baseline="-25000"/>
              <a:t>0</a:t>
            </a:r>
            <a:endParaRPr lang="en-US" altLang="hu-HU" sz="1600"/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5003800" y="2420938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600"/>
              <a:t>x</a:t>
            </a:r>
            <a:r>
              <a:rPr lang="hu-HU" altLang="hu-HU" sz="1600" baseline="-25000"/>
              <a:t>0</a:t>
            </a:r>
            <a:r>
              <a:rPr lang="hu-HU" altLang="hu-HU" sz="1600"/>
              <a:t>+dx</a:t>
            </a:r>
            <a:endParaRPr lang="en-US" altLang="hu-HU" sz="1600"/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>
            <a:off x="2987675" y="1557338"/>
            <a:ext cx="10795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5435600" y="1557338"/>
            <a:ext cx="10795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20"/>
          <p:cNvSpPr txBox="1">
            <a:spLocks noChangeArrowheads="1"/>
          </p:cNvSpPr>
          <p:nvPr/>
        </p:nvSpPr>
        <p:spPr bwMode="auto">
          <a:xfrm>
            <a:off x="468313" y="306863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hu-HU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23850" y="2852738"/>
            <a:ext cx="7920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/>
              <a:t>Az időegységenként be- és kiáramló anyag különbsége, azaz</a:t>
            </a:r>
            <a:br>
              <a:rPr lang="hu-HU" altLang="hu-HU" dirty="0"/>
            </a:br>
            <a:r>
              <a:rPr lang="hu-HU" altLang="hu-HU" dirty="0"/>
              <a:t> a nettó anyagmennyiség:</a:t>
            </a:r>
            <a:endParaRPr lang="en-US" altLang="hu-HU" dirty="0"/>
          </a:p>
        </p:txBody>
      </p:sp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179388" y="3500438"/>
          <a:ext cx="878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4" imgW="8788400" imgH="787400" progId="Equation.DSMT4">
                  <p:embed/>
                </p:oleObj>
              </mc:Choice>
              <mc:Fallback>
                <p:oleObj name="Equation" r:id="rId4" imgW="8788400" imgH="787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00438"/>
                        <a:ext cx="8788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23"/>
          <p:cNvSpPr txBox="1">
            <a:spLocks noChangeArrowheads="1"/>
          </p:cNvSpPr>
          <p:nvPr/>
        </p:nvSpPr>
        <p:spPr bwMode="auto">
          <a:xfrm>
            <a:off x="3276600" y="11255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hu-HU">
                <a:solidFill>
                  <a:srgbClr val="0066FF"/>
                </a:solidFill>
                <a:sym typeface="Symbol" pitchFamily="18" charset="2"/>
              </a:rPr>
              <a:t></a:t>
            </a:r>
            <a:r>
              <a:rPr lang="hu-HU" altLang="hu-HU" baseline="-25000">
                <a:solidFill>
                  <a:srgbClr val="0066FF"/>
                </a:solidFill>
                <a:sym typeface="Symbol" pitchFamily="18" charset="2"/>
              </a:rPr>
              <a:t>be</a:t>
            </a:r>
            <a:endParaRPr lang="en-US" altLang="hu-HU">
              <a:solidFill>
                <a:srgbClr val="0066FF"/>
              </a:solidFill>
              <a:sym typeface="Symbol" pitchFamily="18" charset="2"/>
            </a:endParaRPr>
          </a:p>
        </p:txBody>
      </p:sp>
      <p:sp>
        <p:nvSpPr>
          <p:cNvPr id="15375" name="Text Box 24"/>
          <p:cNvSpPr txBox="1">
            <a:spLocks noChangeArrowheads="1"/>
          </p:cNvSpPr>
          <p:nvPr/>
        </p:nvSpPr>
        <p:spPr bwMode="auto">
          <a:xfrm>
            <a:off x="5651500" y="11255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hu-HU">
                <a:solidFill>
                  <a:srgbClr val="0066FF"/>
                </a:solidFill>
                <a:sym typeface="Symbol" pitchFamily="18" charset="2"/>
              </a:rPr>
              <a:t></a:t>
            </a:r>
            <a:r>
              <a:rPr lang="hu-HU" altLang="hu-HU" baseline="-25000">
                <a:solidFill>
                  <a:srgbClr val="0066FF"/>
                </a:solidFill>
                <a:sym typeface="Symbol" pitchFamily="18" charset="2"/>
              </a:rPr>
              <a:t>ki</a:t>
            </a:r>
            <a:endParaRPr lang="en-US" altLang="hu-HU">
              <a:solidFill>
                <a:srgbClr val="0066FF"/>
              </a:solidFill>
              <a:sym typeface="Symbol" pitchFamily="18" charset="2"/>
            </a:endParaRPr>
          </a:p>
        </p:txBody>
      </p:sp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2195513" y="4365625"/>
          <a:ext cx="4343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6" imgW="4343400" imgH="660400" progId="Equation.DSMT4">
                  <p:embed/>
                </p:oleObj>
              </mc:Choice>
              <mc:Fallback>
                <p:oleObj name="Equation" r:id="rId6" imgW="4343400" imgH="660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365625"/>
                        <a:ext cx="4343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6"/>
          <p:cNvGraphicFramePr>
            <a:graphicFrameLocks noChangeAspect="1"/>
          </p:cNvGraphicFramePr>
          <p:nvPr/>
        </p:nvGraphicFramePr>
        <p:xfrm>
          <a:off x="2771775" y="5373688"/>
          <a:ext cx="163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8" imgW="1638300" imgH="660400" progId="Equation.DSMT4">
                  <p:embed/>
                </p:oleObj>
              </mc:Choice>
              <mc:Fallback>
                <p:oleObj name="Equation" r:id="rId8" imgW="1638300" imgH="6604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373688"/>
                        <a:ext cx="163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53" name="Group 29"/>
          <p:cNvGrpSpPr>
            <a:grpSpLocks/>
          </p:cNvGrpSpPr>
          <p:nvPr/>
        </p:nvGrpSpPr>
        <p:grpSpPr bwMode="auto">
          <a:xfrm>
            <a:off x="2411413" y="5229225"/>
            <a:ext cx="5184775" cy="1079500"/>
            <a:chOff x="1519" y="3294"/>
            <a:chExt cx="3266" cy="680"/>
          </a:xfrm>
        </p:grpSpPr>
        <p:sp>
          <p:nvSpPr>
            <p:cNvPr id="15379" name="Rectangle 27"/>
            <p:cNvSpPr>
              <a:spLocks noChangeArrowheads="1"/>
            </p:cNvSpPr>
            <p:nvPr/>
          </p:nvSpPr>
          <p:spPr bwMode="auto">
            <a:xfrm>
              <a:off x="1519" y="3294"/>
              <a:ext cx="3221" cy="6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hu-HU"/>
            </a:p>
          </p:txBody>
        </p:sp>
        <p:sp>
          <p:nvSpPr>
            <p:cNvPr id="15380" name="Text Box 28"/>
            <p:cNvSpPr txBox="1">
              <a:spLocks noChangeArrowheads="1"/>
            </p:cNvSpPr>
            <p:nvPr/>
          </p:nvSpPr>
          <p:spPr bwMode="auto">
            <a:xfrm>
              <a:off x="3243" y="3339"/>
              <a:ext cx="154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/>
                <a:t>Kontinuitási v. tömegmegmaradási egyenlet</a:t>
              </a:r>
              <a:endParaRPr lang="en-US" altLang="hu-H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altLang="hu-HU" sz="2400"/>
              <a:t>Út a hullámegyenlethez</a:t>
            </a:r>
            <a:endParaRPr lang="en-US" altLang="hu-HU" sz="2400"/>
          </a:p>
        </p:txBody>
      </p: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1908175" y="1125538"/>
            <a:ext cx="5454650" cy="731837"/>
            <a:chOff x="1202" y="709"/>
            <a:chExt cx="3436" cy="461"/>
          </a:xfrm>
        </p:grpSpPr>
        <p:graphicFrame>
          <p:nvGraphicFramePr>
            <p:cNvPr id="16405" name="Object 5"/>
            <p:cNvGraphicFramePr>
              <a:graphicFrameLocks noChangeAspect="1"/>
            </p:cNvGraphicFramePr>
            <p:nvPr/>
          </p:nvGraphicFramePr>
          <p:xfrm>
            <a:off x="1202" y="754"/>
            <a:ext cx="1016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5" name="Equation" r:id="rId4" imgW="1612900" imgH="660400" progId="Equation.DSMT4">
                    <p:embed/>
                  </p:oleObj>
                </mc:Choice>
                <mc:Fallback>
                  <p:oleObj name="Equation" r:id="rId4" imgW="1612900" imgH="660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754"/>
                          <a:ext cx="1016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6" name="Object 7"/>
            <p:cNvGraphicFramePr>
              <a:graphicFrameLocks noChangeAspect="1"/>
            </p:cNvGraphicFramePr>
            <p:nvPr/>
          </p:nvGraphicFramePr>
          <p:xfrm>
            <a:off x="3606" y="709"/>
            <a:ext cx="1032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6" name="Equation" r:id="rId6" imgW="1638300" imgH="660400" progId="Equation.DSMT4">
                    <p:embed/>
                  </p:oleObj>
                </mc:Choice>
                <mc:Fallback>
                  <p:oleObj name="Equation" r:id="rId6" imgW="1638300" imgH="660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709"/>
                          <a:ext cx="1032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826796"/>
              </p:ext>
            </p:extLst>
          </p:nvPr>
        </p:nvGraphicFramePr>
        <p:xfrm>
          <a:off x="3962400" y="1916832"/>
          <a:ext cx="1219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Equation" r:id="rId8" imgW="1218671" imgH="1091726" progId="Equation.DSMT4">
                  <p:embed/>
                </p:oleObj>
              </mc:Choice>
              <mc:Fallback>
                <p:oleObj name="Equation" r:id="rId8" imgW="1218671" imgH="109172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16832"/>
                        <a:ext cx="12192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1258888" y="3213100"/>
            <a:ext cx="6502400" cy="609600"/>
            <a:chOff x="793" y="2024"/>
            <a:chExt cx="4096" cy="384"/>
          </a:xfrm>
        </p:grpSpPr>
        <p:graphicFrame>
          <p:nvGraphicFramePr>
            <p:cNvPr id="16403" name="Object 10"/>
            <p:cNvGraphicFramePr>
              <a:graphicFrameLocks noChangeAspect="1"/>
            </p:cNvGraphicFramePr>
            <p:nvPr/>
          </p:nvGraphicFramePr>
          <p:xfrm>
            <a:off x="793" y="2024"/>
            <a:ext cx="104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8" name="Equation" r:id="rId10" imgW="1651000" imgH="609600" progId="Equation.DSMT4">
                    <p:embed/>
                  </p:oleObj>
                </mc:Choice>
                <mc:Fallback>
                  <p:oleObj name="Equation" r:id="rId10" imgW="1651000" imgH="609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024"/>
                          <a:ext cx="104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4" name="Object 11"/>
            <p:cNvGraphicFramePr>
              <a:graphicFrameLocks noChangeAspect="1"/>
            </p:cNvGraphicFramePr>
            <p:nvPr/>
          </p:nvGraphicFramePr>
          <p:xfrm>
            <a:off x="3833" y="2024"/>
            <a:ext cx="105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9" name="Equation" r:id="rId12" imgW="1676400" imgH="609600" progId="Equation.DSMT4">
                    <p:embed/>
                  </p:oleObj>
                </mc:Choice>
                <mc:Fallback>
                  <p:oleObj name="Equation" r:id="rId12" imgW="1676400" imgH="6096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2024"/>
                          <a:ext cx="105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179388" y="3933825"/>
            <a:ext cx="5721350" cy="685800"/>
            <a:chOff x="113" y="2478"/>
            <a:chExt cx="3604" cy="432"/>
          </a:xfrm>
        </p:grpSpPr>
        <p:sp>
          <p:nvSpPr>
            <p:cNvPr id="16401" name="Text Box 12"/>
            <p:cNvSpPr txBox="1">
              <a:spLocks noChangeArrowheads="1"/>
            </p:cNvSpPr>
            <p:nvPr/>
          </p:nvSpPr>
          <p:spPr bwMode="auto">
            <a:xfrm>
              <a:off x="113" y="2568"/>
              <a:ext cx="3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dirty="0"/>
                <a:t>Kapcsolat a sűrűség és a nyomás között:</a:t>
              </a:r>
              <a:endParaRPr lang="en-US" altLang="hu-HU" dirty="0"/>
            </a:p>
          </p:txBody>
        </p:sp>
        <p:graphicFrame>
          <p:nvGraphicFramePr>
            <p:cNvPr id="16402" name="Object 13"/>
            <p:cNvGraphicFramePr>
              <a:graphicFrameLocks noChangeAspect="1"/>
            </p:cNvGraphicFramePr>
            <p:nvPr/>
          </p:nvGraphicFramePr>
          <p:xfrm>
            <a:off x="2925" y="2478"/>
            <a:ext cx="79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0" name="Equation" r:id="rId14" imgW="1257300" imgH="685800" progId="Equation.DSMT4">
                    <p:embed/>
                  </p:oleObj>
                </mc:Choice>
                <mc:Fallback>
                  <p:oleObj name="Equation" r:id="rId14" imgW="1257300" imgH="6858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478"/>
                          <a:ext cx="79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3276600" y="3213100"/>
            <a:ext cx="5259388" cy="2120900"/>
            <a:chOff x="2064" y="2024"/>
            <a:chExt cx="3313" cy="1336"/>
          </a:xfrm>
        </p:grpSpPr>
        <p:graphicFrame>
          <p:nvGraphicFramePr>
            <p:cNvPr id="16399" name="Object 15"/>
            <p:cNvGraphicFramePr>
              <a:graphicFrameLocks noChangeAspect="1"/>
            </p:cNvGraphicFramePr>
            <p:nvPr/>
          </p:nvGraphicFramePr>
          <p:xfrm>
            <a:off x="2064" y="2024"/>
            <a:ext cx="20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1" name="Equation" r:id="rId16" imgW="317362" imgH="609336" progId="Equation.DSMT4">
                    <p:embed/>
                  </p:oleObj>
                </mc:Choice>
                <mc:Fallback>
                  <p:oleObj name="Equation" r:id="rId16" imgW="317362" imgH="609336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024"/>
                          <a:ext cx="20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0" name="Object 16"/>
            <p:cNvGraphicFramePr>
              <a:graphicFrameLocks noChangeAspect="1"/>
            </p:cNvGraphicFramePr>
            <p:nvPr/>
          </p:nvGraphicFramePr>
          <p:xfrm>
            <a:off x="5193" y="2976"/>
            <a:ext cx="1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2" name="Equation" r:id="rId18" imgW="291973" imgH="609336" progId="Equation.DSMT4">
                    <p:embed/>
                  </p:oleObj>
                </mc:Choice>
                <mc:Fallback>
                  <p:oleObj name="Equation" r:id="rId18" imgW="291973" imgH="609336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3" y="2976"/>
                          <a:ext cx="1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5292725" y="4724400"/>
          <a:ext cx="256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3" name="Equation" r:id="rId20" imgW="2565400" imgH="762000" progId="Equation.DSMT4">
                  <p:embed/>
                </p:oleObj>
              </mc:Choice>
              <mc:Fallback>
                <p:oleObj name="Equation" r:id="rId20" imgW="2565400" imgH="762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724400"/>
                        <a:ext cx="2565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6" name="Object 18"/>
          <p:cNvGraphicFramePr>
            <a:graphicFrameLocks noChangeAspect="1"/>
          </p:cNvGraphicFramePr>
          <p:nvPr/>
        </p:nvGraphicFramePr>
        <p:xfrm>
          <a:off x="1116013" y="5661025"/>
          <a:ext cx="1943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4" name="Equation" r:id="rId22" imgW="1943100" imgH="647700" progId="Equation.DSMT4">
                  <p:embed/>
                </p:oleObj>
              </mc:Choice>
              <mc:Fallback>
                <p:oleObj name="Equation" r:id="rId22" imgW="1943100" imgH="647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661025"/>
                        <a:ext cx="19431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19"/>
          <p:cNvGraphicFramePr>
            <a:graphicFrameLocks noChangeAspect="1"/>
          </p:cNvGraphicFramePr>
          <p:nvPr/>
        </p:nvGraphicFramePr>
        <p:xfrm>
          <a:off x="5133975" y="5614988"/>
          <a:ext cx="2451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5" name="Equation" r:id="rId24" imgW="2451100" imgH="711200" progId="Equation.DSMT4">
                  <p:embed/>
                </p:oleObj>
              </mc:Choice>
              <mc:Fallback>
                <p:oleObj name="Equation" r:id="rId24" imgW="2451100" imgH="71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5614988"/>
                        <a:ext cx="24511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827088" y="5516563"/>
            <a:ext cx="5329237" cy="1008062"/>
            <a:chOff x="521" y="3475"/>
            <a:chExt cx="3357" cy="635"/>
          </a:xfrm>
        </p:grpSpPr>
        <p:sp>
          <p:nvSpPr>
            <p:cNvPr id="16397" name="Oval 24"/>
            <p:cNvSpPr>
              <a:spLocks noChangeArrowheads="1"/>
            </p:cNvSpPr>
            <p:nvPr/>
          </p:nvSpPr>
          <p:spPr bwMode="auto">
            <a:xfrm>
              <a:off x="521" y="3521"/>
              <a:ext cx="817" cy="589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hu-HU"/>
            </a:p>
          </p:txBody>
        </p:sp>
        <p:sp>
          <p:nvSpPr>
            <p:cNvPr id="16398" name="Oval 25"/>
            <p:cNvSpPr>
              <a:spLocks noChangeArrowheads="1"/>
            </p:cNvSpPr>
            <p:nvPr/>
          </p:nvSpPr>
          <p:spPr bwMode="auto">
            <a:xfrm>
              <a:off x="3061" y="3475"/>
              <a:ext cx="817" cy="589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hu-HU"/>
            </a:p>
          </p:txBody>
        </p:sp>
      </p:grpSp>
      <p:graphicFrame>
        <p:nvGraphicFramePr>
          <p:cNvPr id="27675" name="Object 27"/>
          <p:cNvGraphicFramePr>
            <a:graphicFrameLocks noChangeAspect="1"/>
          </p:cNvGraphicFramePr>
          <p:nvPr/>
        </p:nvGraphicFramePr>
        <p:xfrm>
          <a:off x="3492500" y="4941888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6" name="Equation" r:id="rId26" imgW="685800" imgH="685800" progId="Equation.DSMT4">
                  <p:embed/>
                </p:oleObj>
              </mc:Choice>
              <mc:Fallback>
                <p:oleObj name="Equation" r:id="rId26" imgW="685800" imgH="685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941888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altLang="hu-HU" sz="2400"/>
              <a:t>És a végállomás: </a:t>
            </a:r>
            <a:endParaRPr lang="en-US" altLang="hu-HU" sz="2400"/>
          </a:p>
        </p:txBody>
      </p:sp>
      <p:grpSp>
        <p:nvGrpSpPr>
          <p:cNvPr id="17411" name="Group 11"/>
          <p:cNvGrpSpPr>
            <a:grpSpLocks/>
          </p:cNvGrpSpPr>
          <p:nvPr/>
        </p:nvGrpSpPr>
        <p:grpSpPr bwMode="auto">
          <a:xfrm>
            <a:off x="2627313" y="1628775"/>
            <a:ext cx="3097212" cy="1655763"/>
            <a:chOff x="1655" y="1026"/>
            <a:chExt cx="1951" cy="1043"/>
          </a:xfrm>
        </p:grpSpPr>
        <p:graphicFrame>
          <p:nvGraphicFramePr>
            <p:cNvPr id="17419" name="Object 4"/>
            <p:cNvGraphicFramePr>
              <a:graphicFrameLocks noChangeAspect="1"/>
            </p:cNvGraphicFramePr>
            <p:nvPr/>
          </p:nvGraphicFramePr>
          <p:xfrm>
            <a:off x="1837" y="1026"/>
            <a:ext cx="1224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2" name="Equation" r:id="rId4" imgW="1943100" imgH="647700" progId="Equation.DSMT4">
                    <p:embed/>
                  </p:oleObj>
                </mc:Choice>
                <mc:Fallback>
                  <p:oleObj name="Equation" r:id="rId4" imgW="1943100" imgH="6477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1026"/>
                          <a:ext cx="1224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0" name="Object 5"/>
            <p:cNvGraphicFramePr>
              <a:graphicFrameLocks noChangeAspect="1"/>
            </p:cNvGraphicFramePr>
            <p:nvPr/>
          </p:nvGraphicFramePr>
          <p:xfrm>
            <a:off x="1791" y="1525"/>
            <a:ext cx="1544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3" name="Equation" r:id="rId6" imgW="2451100" imgH="711200" progId="Equation.DSMT4">
                    <p:embed/>
                  </p:oleObj>
                </mc:Choice>
                <mc:Fallback>
                  <p:oleObj name="Equation" r:id="rId6" imgW="2451100" imgH="711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1525"/>
                          <a:ext cx="1544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>
              <a:off x="1655" y="2069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947988" y="3573463"/>
          <a:ext cx="2247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8" imgW="2247900" imgH="1117600" progId="Equation.DSMT4">
                  <p:embed/>
                </p:oleObj>
              </mc:Choice>
              <mc:Fallback>
                <p:oleObj name="Equation" r:id="rId8" imgW="2247900" imgH="1117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3573463"/>
                        <a:ext cx="22479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103563" y="5103813"/>
          <a:ext cx="1790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10" imgW="1790700" imgH="647700" progId="Equation.DSMT4">
                  <p:embed/>
                </p:oleObj>
              </mc:Choice>
              <mc:Fallback>
                <p:oleObj name="Equation" r:id="rId10" imgW="1790700" imgH="647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5103813"/>
                        <a:ext cx="1790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2771775" y="4941888"/>
            <a:ext cx="5761038" cy="1079500"/>
            <a:chOff x="1746" y="3113"/>
            <a:chExt cx="3629" cy="680"/>
          </a:xfrm>
        </p:grpSpPr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746" y="3113"/>
              <a:ext cx="1542" cy="68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hu-HU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3470" y="3113"/>
              <a:ext cx="1905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/>
                <a:t>Egydimenziós hullámegyenlet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/>
                <a:t>(d’Alambert, 1747)</a:t>
              </a:r>
              <a:endParaRPr lang="en-US" altLang="hu-HU"/>
            </a:p>
          </p:txBody>
        </p:sp>
      </p:grp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6372225" y="3500438"/>
          <a:ext cx="109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12" imgW="1091726" imgH="761669" progId="Equation.DSMT4">
                  <p:embed/>
                </p:oleObj>
              </mc:Choice>
              <mc:Fallback>
                <p:oleObj name="Equation" r:id="rId12" imgW="1091726" imgH="76166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500438"/>
                        <a:ext cx="1092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2124075" y="2852738"/>
            <a:ext cx="2873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2400"/>
              <a:t>A hullámegyenlet megoldása</a:t>
            </a:r>
            <a:endParaRPr lang="en-US" altLang="hu-HU" sz="2400"/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265883"/>
              </p:ext>
            </p:extLst>
          </p:nvPr>
        </p:nvGraphicFramePr>
        <p:xfrm>
          <a:off x="5364088" y="1455861"/>
          <a:ext cx="190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4" imgW="1905000" imgH="685800" progId="Equation.DSMT4">
                  <p:embed/>
                </p:oleObj>
              </mc:Choice>
              <mc:Fallback>
                <p:oleObj name="Equation" r:id="rId4" imgW="19050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455861"/>
                        <a:ext cx="1905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00113" y="1340768"/>
            <a:ext cx="40322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/>
              <a:t>Bármilyen függvény, amelyben a független változók az alábbi kombinációban szerepelnek:</a:t>
            </a:r>
          </a:p>
          <a:p>
            <a:pPr eaLnBrk="1" hangingPunct="1">
              <a:spcBef>
                <a:spcPct val="50000"/>
              </a:spcBef>
            </a:pPr>
            <a:endParaRPr lang="hu-HU" altLang="hu-HU" dirty="0"/>
          </a:p>
          <a:p>
            <a:pPr eaLnBrk="1" hangingPunct="1">
              <a:spcBef>
                <a:spcPct val="50000"/>
              </a:spcBef>
            </a:pPr>
            <a:r>
              <a:rPr lang="hu-HU" altLang="hu-HU" dirty="0"/>
              <a:t>És akkor az is megoldás, hogy </a:t>
            </a:r>
          </a:p>
          <a:p>
            <a:pPr eaLnBrk="1" hangingPunct="1">
              <a:spcBef>
                <a:spcPct val="50000"/>
              </a:spcBef>
            </a:pPr>
            <a:endParaRPr lang="hu-HU" altLang="hu-HU" dirty="0"/>
          </a:p>
          <a:p>
            <a:pPr eaLnBrk="1" hangingPunct="1">
              <a:spcBef>
                <a:spcPct val="50000"/>
              </a:spcBef>
            </a:pPr>
            <a:endParaRPr lang="hu-HU" altLang="hu-HU" dirty="0"/>
          </a:p>
          <a:p>
            <a:pPr eaLnBrk="1" hangingPunct="1">
              <a:spcBef>
                <a:spcPct val="50000"/>
              </a:spcBef>
            </a:pPr>
            <a:endParaRPr lang="hu-HU" altLang="hu-HU" dirty="0"/>
          </a:p>
          <a:p>
            <a:pPr eaLnBrk="1" hangingPunct="1">
              <a:spcBef>
                <a:spcPct val="50000"/>
              </a:spcBef>
            </a:pPr>
            <a:r>
              <a:rPr lang="hu-HU" altLang="hu-HU" dirty="0"/>
              <a:t>és akkor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878357"/>
              </p:ext>
            </p:extLst>
          </p:nvPr>
        </p:nvGraphicFramePr>
        <p:xfrm>
          <a:off x="1721644" y="3356992"/>
          <a:ext cx="64214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6" imgW="6413400" imgH="647640" progId="Equation.DSMT4">
                  <p:embed/>
                </p:oleObj>
              </mc:Choice>
              <mc:Fallback>
                <p:oleObj name="Equation" r:id="rId6" imgW="6413400" imgH="647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644" y="3356992"/>
                        <a:ext cx="6421437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017954"/>
              </p:ext>
            </p:extLst>
          </p:nvPr>
        </p:nvGraphicFramePr>
        <p:xfrm>
          <a:off x="3454400" y="4745623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8" imgW="2234880" imgH="469800" progId="Equation.DSMT4">
                  <p:embed/>
                </p:oleObj>
              </mc:Choice>
              <mc:Fallback>
                <p:oleObj name="Equation" r:id="rId8" imgW="2234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4400" y="4745623"/>
                        <a:ext cx="22352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400"/>
              <a:t>És ha három dimenziós térben vagyunk?</a:t>
            </a:r>
            <a:endParaRPr lang="en-US" altLang="hu-HU" sz="240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771775" y="1341438"/>
          <a:ext cx="3721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4" imgW="3721100" imgH="673100" progId="Equation.DSMT4">
                  <p:embed/>
                </p:oleObj>
              </mc:Choice>
              <mc:Fallback>
                <p:oleObj name="Equation" r:id="rId4" imgW="3721100" imgH="673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341438"/>
                        <a:ext cx="3721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55650" y="2492375"/>
            <a:ext cx="5472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/>
              <a:t>Legegyszerűbb megoldása gömbi koordinátarendszerben, ahol csak az origótól mért távolsággal, </a:t>
            </a:r>
            <a:r>
              <a:rPr lang="hu-HU" altLang="hu-HU" sz="2000" b="1" i="1">
                <a:latin typeface="Times New Roman" pitchFamily="18" charset="0"/>
              </a:rPr>
              <a:t>r </a:t>
            </a:r>
            <a:r>
              <a:rPr lang="hu-HU" altLang="hu-HU"/>
              <a:t>- el dolgozunk:</a:t>
            </a:r>
            <a:endParaRPr lang="en-US" altLang="hu-HU"/>
          </a:p>
        </p:txBody>
      </p:sp>
      <p:graphicFrame>
        <p:nvGraphicFramePr>
          <p:cNvPr id="3175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419475" y="3644900"/>
          <a:ext cx="24130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6" imgW="2400300" imgH="673100" progId="Equation.DSMT4">
                  <p:embed/>
                </p:oleObj>
              </mc:Choice>
              <mc:Fallback>
                <p:oleObj name="Equation" r:id="rId6" imgW="2400300" imgH="673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644900"/>
                        <a:ext cx="24130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971550" y="4724400"/>
            <a:ext cx="4833938" cy="1119188"/>
            <a:chOff x="612" y="2976"/>
            <a:chExt cx="3045" cy="705"/>
          </a:xfrm>
        </p:grpSpPr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612" y="2976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/>
                <a:t>Megoldása:</a:t>
              </a:r>
              <a:endParaRPr lang="en-US" altLang="hu-HU"/>
            </a:p>
          </p:txBody>
        </p:sp>
        <p:graphicFrame>
          <p:nvGraphicFramePr>
            <p:cNvPr id="19464" name="Object 9"/>
            <p:cNvGraphicFramePr>
              <a:graphicFrameLocks noChangeAspect="1"/>
            </p:cNvGraphicFramePr>
            <p:nvPr/>
          </p:nvGraphicFramePr>
          <p:xfrm>
            <a:off x="2089" y="3249"/>
            <a:ext cx="156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9" name="Equation" r:id="rId8" imgW="2489200" imgH="685800" progId="Equation.DSMT4">
                    <p:embed/>
                  </p:oleObj>
                </mc:Choice>
                <mc:Fallback>
                  <p:oleObj name="Equation" r:id="rId8" imgW="2489200" imgH="6858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" y="3249"/>
                          <a:ext cx="156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400"/>
              <a:t>Hullámterjedés egyszerű esetekben</a:t>
            </a:r>
            <a:endParaRPr lang="en-US" altLang="hu-HU" sz="240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000" dirty="0"/>
              <a:t>Ideális síkhullámban (csak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000" dirty="0" err="1"/>
              <a:t>-függés</a:t>
            </a:r>
            <a:r>
              <a:rPr lang="hu-HU" sz="2000" dirty="0"/>
              <a:t>):</a:t>
            </a:r>
          </a:p>
          <a:p>
            <a:pPr eaLnBrk="1" hangingPunct="1">
              <a:defRPr/>
            </a:pPr>
            <a:endParaRPr lang="hu-HU" dirty="0"/>
          </a:p>
          <a:p>
            <a:pPr eaLnBrk="1" hangingPunct="1">
              <a:defRPr/>
            </a:pPr>
            <a:endParaRPr lang="hu-HU" dirty="0"/>
          </a:p>
          <a:p>
            <a:pPr eaLnBrk="1" hangingPunct="1">
              <a:defRPr/>
            </a:pPr>
            <a:endParaRPr lang="hu-HU" dirty="0"/>
          </a:p>
          <a:p>
            <a:pPr eaLnBrk="1" hangingPunct="1">
              <a:defRPr/>
            </a:pPr>
            <a:r>
              <a:rPr lang="hu-HU" sz="2000" dirty="0"/>
              <a:t> Ideális gömbhullámban (csak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000" dirty="0" err="1"/>
              <a:t>-függés</a:t>
            </a:r>
            <a:r>
              <a:rPr lang="hu-HU" sz="2000" dirty="0"/>
              <a:t>):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20484" name="Objektum 3"/>
          <p:cNvGraphicFramePr>
            <a:graphicFrameLocks noChangeAspect="1"/>
          </p:cNvGraphicFramePr>
          <p:nvPr/>
        </p:nvGraphicFramePr>
        <p:xfrm>
          <a:off x="3924300" y="2349500"/>
          <a:ext cx="1866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3" imgW="1866600" imgH="723600" progId="Equation.DSMT4">
                  <p:embed/>
                </p:oleObj>
              </mc:Choice>
              <mc:Fallback>
                <p:oleObj name="Equation" r:id="rId3" imgW="1866600" imgH="723600" progId="Equation.DSMT4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349500"/>
                        <a:ext cx="18669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ktum 4"/>
          <p:cNvGraphicFramePr>
            <a:graphicFrameLocks noChangeAspect="1"/>
          </p:cNvGraphicFramePr>
          <p:nvPr/>
        </p:nvGraphicFramePr>
        <p:xfrm>
          <a:off x="2124075" y="4076700"/>
          <a:ext cx="60483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5" imgW="4520880" imgH="863280" progId="Equation.DSMT4">
                  <p:embed/>
                </p:oleObj>
              </mc:Choice>
              <mc:Fallback>
                <p:oleObj name="Equation" r:id="rId5" imgW="4520880" imgH="863280" progId="Equation.DSMT4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076700"/>
                        <a:ext cx="60483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dirty="0"/>
              <a:t>Vissza a síkhullámokhoz: hullámvezető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/>
          <a:lstStyle/>
          <a:p>
            <a:r>
              <a:rPr lang="hu-HU" sz="2000" dirty="0"/>
              <a:t>A hullámvezető végén elhelyezett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lezáró</a:t>
            </a:r>
            <a:r>
              <a:rPr lang="hu-HU" sz="2000" dirty="0"/>
              <a:t> impedancia következtében visszaverődés jön létre: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</a:t>
            </a:r>
            <a:r>
              <a:rPr lang="hu-HU" sz="2000" dirty="0"/>
              <a:t> hullámvezető végén teljesülnie kell az impedancia peremfeltételnek:</a:t>
            </a:r>
          </a:p>
          <a:p>
            <a:endParaRPr lang="hu-HU" dirty="0"/>
          </a:p>
          <a:p>
            <a:endParaRPr lang="hu-HU" dirty="0"/>
          </a:p>
          <a:p>
            <a:r>
              <a:rPr lang="hu-HU" sz="2000" dirty="0"/>
              <a:t>és akkor a hullámvezető bemenetén mérhető impedancia:</a:t>
            </a:r>
            <a:endParaRPr lang="en-US" sz="20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38377"/>
              </p:ext>
            </p:extLst>
          </p:nvPr>
        </p:nvGraphicFramePr>
        <p:xfrm>
          <a:off x="3779912" y="2852936"/>
          <a:ext cx="3759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Equation" r:id="rId3" imgW="3759120" imgH="965160" progId="Equation.DSMT4">
                  <p:embed/>
                </p:oleObj>
              </mc:Choice>
              <mc:Fallback>
                <p:oleObj name="Equation" r:id="rId3" imgW="375912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9912" y="2852936"/>
                        <a:ext cx="3759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34153"/>
              </p:ext>
            </p:extLst>
          </p:nvPr>
        </p:nvGraphicFramePr>
        <p:xfrm>
          <a:off x="3616325" y="4508500"/>
          <a:ext cx="2082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Equation" r:id="rId5" imgW="2082600" imgH="825480" progId="Equation.DSMT4">
                  <p:embed/>
                </p:oleObj>
              </mc:Choice>
              <mc:Fallback>
                <p:oleObj name="Equation" r:id="rId5" imgW="20826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6325" y="4508500"/>
                        <a:ext cx="2082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406916"/>
              </p:ext>
            </p:extLst>
          </p:nvPr>
        </p:nvGraphicFramePr>
        <p:xfrm>
          <a:off x="3851920" y="5949280"/>
          <a:ext cx="2806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7" imgW="2806560" imgH="799920" progId="Equation.DSMT4">
                  <p:embed/>
                </p:oleObj>
              </mc:Choice>
              <mc:Fallback>
                <p:oleObj name="Equation" r:id="rId7" imgW="280656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1920" y="5949280"/>
                        <a:ext cx="28067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gyenes összekötő 7"/>
          <p:cNvCxnSpPr/>
          <p:nvPr/>
        </p:nvCxnSpPr>
        <p:spPr>
          <a:xfrm>
            <a:off x="2339752" y="1052736"/>
            <a:ext cx="468052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2339752" y="1700808"/>
            <a:ext cx="468052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2339752" y="836712"/>
            <a:ext cx="0" cy="15121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7017052" y="836712"/>
            <a:ext cx="0" cy="15121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492360" y="18247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092280" y="192860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dirty="0"/>
              <a:t>=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1691680" y="1340768"/>
            <a:ext cx="6264696" cy="144016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7965163" y="1279435"/>
            <a:ext cx="10801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7017052" y="836712"/>
            <a:ext cx="1659404" cy="936104"/>
            <a:chOff x="7017052" y="836712"/>
            <a:chExt cx="1659404" cy="936104"/>
          </a:xfrm>
        </p:grpSpPr>
        <p:sp>
          <p:nvSpPr>
            <p:cNvPr id="19" name="Téglalap 18"/>
            <p:cNvSpPr/>
            <p:nvPr/>
          </p:nvSpPr>
          <p:spPr>
            <a:xfrm>
              <a:off x="7017052" y="1124744"/>
              <a:ext cx="219244" cy="648072"/>
            </a:xfrm>
            <a:prstGeom prst="rect">
              <a:avLst/>
            </a:prstGeom>
            <a:pattFill prst="lgCheck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236296" y="836712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hu-HU" sz="2400" i="1" baseline="-25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lezáró</a:t>
              </a:r>
              <a:r>
                <a:rPr lang="hu-HU" sz="2400" i="1" baseline="-25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hu-HU" sz="24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hu-HU" sz="2400" i="1" baseline="-25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 </a:t>
              </a:r>
              <a:endPara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4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Akusztika =  hangtan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99450" cy="533400"/>
          </a:xfrm>
        </p:spPr>
        <p:txBody>
          <a:bodyPr/>
          <a:lstStyle/>
          <a:p>
            <a:pPr eaLnBrk="1" hangingPunct="1"/>
            <a:r>
              <a:rPr lang="hu-HU" altLang="hu-HU" sz="1800"/>
              <a:t>A XVII. században írták le először: </a:t>
            </a:r>
            <a:r>
              <a:rPr lang="el-GR" altLang="hu-HU" sz="1800" b="1"/>
              <a:t>ακούω</a:t>
            </a:r>
            <a:r>
              <a:rPr lang="hu-HU" altLang="hu-HU" sz="1800" b="1"/>
              <a:t> </a:t>
            </a:r>
            <a:r>
              <a:rPr lang="hu-HU" altLang="hu-HU" sz="1800" b="1">
                <a:sym typeface="Wingdings" pitchFamily="2" charset="2"/>
              </a:rPr>
              <a:t></a:t>
            </a:r>
            <a:r>
              <a:rPr lang="hu-HU" altLang="hu-HU" sz="1800" b="1">
                <a:sym typeface="Wingdings 3" pitchFamily="18" charset="2"/>
              </a:rPr>
              <a:t>   </a:t>
            </a:r>
            <a:r>
              <a:rPr lang="hu-HU" altLang="hu-HU" sz="1800" b="1"/>
              <a:t> </a:t>
            </a:r>
            <a:r>
              <a:rPr lang="hu-HU" altLang="hu-HU" sz="1800"/>
              <a:t>acoustique</a:t>
            </a:r>
          </a:p>
          <a:p>
            <a:pPr eaLnBrk="1" hangingPunct="1"/>
            <a:r>
              <a:rPr lang="hu-HU" altLang="hu-HU" sz="1800"/>
              <a:t>a levegő statikus nyomása állandóan ingadozik </a:t>
            </a:r>
          </a:p>
        </p:txBody>
      </p:sp>
      <p:pic>
        <p:nvPicPr>
          <p:cNvPr id="4100" name="Picture 4" descr="Barograph_tü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65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Freeform 5"/>
          <p:cNvSpPr>
            <a:spLocks/>
          </p:cNvSpPr>
          <p:nvPr/>
        </p:nvSpPr>
        <p:spPr bwMode="auto">
          <a:xfrm>
            <a:off x="2857500" y="3708400"/>
            <a:ext cx="5803900" cy="330200"/>
          </a:xfrm>
          <a:custGeom>
            <a:avLst/>
            <a:gdLst>
              <a:gd name="T0" fmla="*/ 116411 w 2792"/>
              <a:gd name="T1" fmla="*/ 101600 h 208"/>
              <a:gd name="T2" fmla="*/ 216191 w 2792"/>
              <a:gd name="T3" fmla="*/ 101600 h 208"/>
              <a:gd name="T4" fmla="*/ 1413557 w 2792"/>
              <a:gd name="T5" fmla="*/ 101600 h 208"/>
              <a:gd name="T6" fmla="*/ 2112021 w 2792"/>
              <a:gd name="T7" fmla="*/ 25400 h 208"/>
              <a:gd name="T8" fmla="*/ 2810485 w 2792"/>
              <a:gd name="T9" fmla="*/ 25400 h 208"/>
              <a:gd name="T10" fmla="*/ 3508948 w 2792"/>
              <a:gd name="T11" fmla="*/ 177800 h 208"/>
              <a:gd name="T12" fmla="*/ 4207412 w 2792"/>
              <a:gd name="T13" fmla="*/ 330200 h 208"/>
              <a:gd name="T14" fmla="*/ 5105436 w 2792"/>
              <a:gd name="T15" fmla="*/ 177800 h 208"/>
              <a:gd name="T16" fmla="*/ 5803900 w 2792"/>
              <a:gd name="T17" fmla="*/ 177800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2" h="208">
                <a:moveTo>
                  <a:pt x="56" y="64"/>
                </a:moveTo>
                <a:cubicBezTo>
                  <a:pt x="28" y="64"/>
                  <a:pt x="0" y="64"/>
                  <a:pt x="104" y="64"/>
                </a:cubicBezTo>
                <a:cubicBezTo>
                  <a:pt x="208" y="64"/>
                  <a:pt x="528" y="72"/>
                  <a:pt x="680" y="64"/>
                </a:cubicBezTo>
                <a:cubicBezTo>
                  <a:pt x="832" y="56"/>
                  <a:pt x="904" y="24"/>
                  <a:pt x="1016" y="16"/>
                </a:cubicBezTo>
                <a:cubicBezTo>
                  <a:pt x="1128" y="8"/>
                  <a:pt x="1240" y="0"/>
                  <a:pt x="1352" y="16"/>
                </a:cubicBezTo>
                <a:cubicBezTo>
                  <a:pt x="1464" y="32"/>
                  <a:pt x="1576" y="80"/>
                  <a:pt x="1688" y="112"/>
                </a:cubicBezTo>
                <a:cubicBezTo>
                  <a:pt x="1800" y="144"/>
                  <a:pt x="1896" y="208"/>
                  <a:pt x="2024" y="208"/>
                </a:cubicBezTo>
                <a:cubicBezTo>
                  <a:pt x="2152" y="208"/>
                  <a:pt x="2328" y="128"/>
                  <a:pt x="2456" y="112"/>
                </a:cubicBezTo>
                <a:cubicBezTo>
                  <a:pt x="2584" y="96"/>
                  <a:pt x="2688" y="104"/>
                  <a:pt x="2792" y="11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/>
              <a:t>Hullámvezető lezárásai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hu-HU" dirty="0"/>
              <a:t>Ha a lezáró impedancia végtelen vagy nulla, akkor teljes a visszaverődés, csak eltérő fázisban</a:t>
            </a:r>
          </a:p>
          <a:p>
            <a:endParaRPr lang="hu-HU" dirty="0"/>
          </a:p>
          <a:p>
            <a:r>
              <a:rPr lang="hu-HU" dirty="0"/>
              <a:t>Ha a lezáró impedancia véges, akkor részleges visszaverődés jön létre</a:t>
            </a:r>
          </a:p>
          <a:p>
            <a:endParaRPr lang="hu-HU" dirty="0"/>
          </a:p>
          <a:p>
            <a:r>
              <a:rPr lang="hu-HU" dirty="0"/>
              <a:t>Új fogalom: akusztikai impedancia</a:t>
            </a:r>
          </a:p>
          <a:p>
            <a:endParaRPr lang="hu-HU" dirty="0"/>
          </a:p>
          <a:p>
            <a:r>
              <a:rPr lang="hu-HU" dirty="0"/>
              <a:t>Ezzel a bemenő impedancia:</a:t>
            </a:r>
          </a:p>
          <a:p>
            <a:endParaRPr lang="hu-HU" dirty="0"/>
          </a:p>
          <a:p>
            <a:endParaRPr lang="en-US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292433"/>
              </p:ext>
            </p:extLst>
          </p:nvPr>
        </p:nvGraphicFramePr>
        <p:xfrm>
          <a:off x="5868144" y="3573016"/>
          <a:ext cx="299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Equation" r:id="rId3" imgW="2997000" imgH="787320" progId="Equation.DSMT4">
                  <p:embed/>
                </p:oleObj>
              </mc:Choice>
              <mc:Fallback>
                <p:oleObj name="Equation" r:id="rId3" imgW="29970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8144" y="3573016"/>
                        <a:ext cx="2997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479324"/>
              </p:ext>
            </p:extLst>
          </p:nvPr>
        </p:nvGraphicFramePr>
        <p:xfrm>
          <a:off x="3587750" y="5394325"/>
          <a:ext cx="304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" name="Equation" r:id="rId5" imgW="3047760" imgH="901440" progId="Equation.DSMT4">
                  <p:embed/>
                </p:oleObj>
              </mc:Choice>
              <mc:Fallback>
                <p:oleObj name="Equation" r:id="rId5" imgW="3047760" imgH="901440" progId="Equation.DSMT4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5394325"/>
                        <a:ext cx="3048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37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Koncentrált paraméteres akusztikai elemek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25963"/>
          </a:xfrm>
        </p:spPr>
        <p:txBody>
          <a:bodyPr/>
          <a:lstStyle/>
          <a:p>
            <a:r>
              <a:rPr lang="hu-HU" dirty="0"/>
              <a:t>Most egyszerűsítünk:</a:t>
            </a:r>
          </a:p>
          <a:p>
            <a:pPr lvl="1"/>
            <a:r>
              <a:rPr lang="hu-HU" dirty="0"/>
              <a:t>legyen a hullámvezető rövid a hullámhosszhoz képest:</a:t>
            </a:r>
          </a:p>
          <a:p>
            <a:pPr lvl="1"/>
            <a:r>
              <a:rPr lang="hu-HU" dirty="0"/>
              <a:t>legyen a lezáró impedancia nagyságrenddel eltérő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a0</a:t>
            </a:r>
            <a:r>
              <a:rPr lang="hu-HU" dirty="0"/>
              <a:t>-hoz képest </a:t>
            </a:r>
          </a:p>
          <a:p>
            <a:pPr lvl="1"/>
            <a:endParaRPr lang="hu-HU" dirty="0"/>
          </a:p>
          <a:p>
            <a:r>
              <a:rPr lang="hu-HU" dirty="0"/>
              <a:t>Ha                     (azaz nyitott csővég):</a:t>
            </a:r>
          </a:p>
          <a:p>
            <a:endParaRPr lang="hu-HU" dirty="0"/>
          </a:p>
          <a:p>
            <a:r>
              <a:rPr lang="hu-HU" dirty="0"/>
              <a:t>  </a:t>
            </a:r>
          </a:p>
          <a:p>
            <a:endParaRPr lang="hu-HU" dirty="0"/>
          </a:p>
          <a:p>
            <a:r>
              <a:rPr lang="hu-HU" dirty="0"/>
              <a:t>Ha                     (azaz zárt csővég): 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786651"/>
              </p:ext>
            </p:extLst>
          </p:nvPr>
        </p:nvGraphicFramePr>
        <p:xfrm>
          <a:off x="7791450" y="2060575"/>
          <a:ext cx="97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8" name="Equation" r:id="rId3" imgW="977760" imgH="279360" progId="Equation.DSMT4">
                  <p:embed/>
                </p:oleObj>
              </mc:Choice>
              <mc:Fallback>
                <p:oleObj name="Equation" r:id="rId3" imgW="977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1450" y="2060575"/>
                        <a:ext cx="977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ktum 5"/>
              <p:cNvSpPr txBox="1"/>
              <p:nvPr/>
            </p:nvSpPr>
            <p:spPr>
              <a:xfrm>
                <a:off x="1258888" y="3284538"/>
                <a:ext cx="1193800" cy="419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6" name="Objektu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888" y="3284538"/>
                <a:ext cx="1193800" cy="419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647533"/>
              </p:ext>
            </p:extLst>
          </p:nvPr>
        </p:nvGraphicFramePr>
        <p:xfrm>
          <a:off x="6012160" y="3140968"/>
          <a:ext cx="2552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9" name="Equation" r:id="rId6" imgW="2552400" imgH="723600" progId="Equation.DSMT4">
                  <p:embed/>
                </p:oleObj>
              </mc:Choice>
              <mc:Fallback>
                <p:oleObj name="Equation" r:id="rId6" imgW="25524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2160" y="3140968"/>
                        <a:ext cx="2552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ktum 7"/>
              <p:cNvSpPr txBox="1"/>
              <p:nvPr/>
            </p:nvSpPr>
            <p:spPr>
              <a:xfrm>
                <a:off x="1331913" y="5084763"/>
                <a:ext cx="1193800" cy="419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8" name="Objektu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3" y="5084763"/>
                <a:ext cx="1193800" cy="4191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330595"/>
              </p:ext>
            </p:extLst>
          </p:nvPr>
        </p:nvGraphicFramePr>
        <p:xfrm>
          <a:off x="5868144" y="4869160"/>
          <a:ext cx="2857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0" name="Equation" r:id="rId9" imgW="2857320" imgH="799920" progId="Equation.DSMT4">
                  <p:embed/>
                </p:oleObj>
              </mc:Choice>
              <mc:Fallback>
                <p:oleObj name="Equation" r:id="rId9" imgW="285732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8144" y="4869160"/>
                        <a:ext cx="2857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5796136" y="401861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B050"/>
                </a:solidFill>
              </a:rPr>
              <a:t>akusztikai tömeg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796136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00FF"/>
                </a:solidFill>
              </a:rPr>
              <a:t>akusztikai kapacitás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3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/>
              <a:t>Elektromos-akusztikai analógia</a:t>
            </a:r>
            <a:endParaRPr lang="en-US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31990"/>
              </p:ext>
            </p:extLst>
          </p:nvPr>
        </p:nvGraphicFramePr>
        <p:xfrm>
          <a:off x="3339976" y="1772816"/>
          <a:ext cx="2240136" cy="2582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Akusztika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hangnyomás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részecskesebesség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ak</a:t>
                      </a:r>
                      <a:r>
                        <a:rPr lang="hu-HU" dirty="0"/>
                        <a:t>. impedancia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hangteljesítmény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15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/>
              <a:t>Elektromos-akusztikai analógia</a:t>
            </a:r>
            <a:endParaRPr lang="en-US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29160"/>
              </p:ext>
            </p:extLst>
          </p:nvPr>
        </p:nvGraphicFramePr>
        <p:xfrm>
          <a:off x="1115616" y="1772816"/>
          <a:ext cx="4480272" cy="2582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Elektromosság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Akusztika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feszültség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hangnyomás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áram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részecskesebesség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impedancia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ak</a:t>
                      </a:r>
                      <a:r>
                        <a:rPr lang="hu-HU" dirty="0"/>
                        <a:t>. impedancia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teljesítmény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hangteljesítmény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508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/>
              <a:t>Elektromos-akusztikai analógia</a:t>
            </a:r>
            <a:endParaRPr lang="en-US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810374"/>
              </p:ext>
            </p:extLst>
          </p:nvPr>
        </p:nvGraphicFramePr>
        <p:xfrm>
          <a:off x="1115616" y="1772816"/>
          <a:ext cx="4480272" cy="3616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Elektromosság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Akusztika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feszültség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hangnyomás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áram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részecskesebesség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impedancia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ak</a:t>
                      </a:r>
                      <a:r>
                        <a:rPr lang="hu-HU" dirty="0"/>
                        <a:t>. impedancia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teljesítmény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hangteljesítmény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induktivitás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ak</a:t>
                      </a:r>
                      <a:r>
                        <a:rPr lang="hu-HU" dirty="0"/>
                        <a:t>. tömeg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klapacitás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ak</a:t>
                      </a:r>
                      <a:r>
                        <a:rPr lang="hu-HU" dirty="0"/>
                        <a:t>. kapacitás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060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err="1"/>
              <a:t>Elektromos-akusztikai-mechanikai</a:t>
            </a:r>
            <a:r>
              <a:rPr lang="hu-HU" dirty="0"/>
              <a:t> analógia</a:t>
            </a:r>
            <a:endParaRPr lang="en-US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01628"/>
              </p:ext>
            </p:extLst>
          </p:nvPr>
        </p:nvGraphicFramePr>
        <p:xfrm>
          <a:off x="1115616" y="1772816"/>
          <a:ext cx="6720408" cy="3616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Elektromosság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Akusztika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Mechanika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feszültség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hangnyomás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Erő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áram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részecskesebesség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Sebesség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impedancia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ak</a:t>
                      </a:r>
                      <a:r>
                        <a:rPr lang="hu-HU" dirty="0"/>
                        <a:t>. impedancia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mech</a:t>
                      </a:r>
                      <a:r>
                        <a:rPr lang="hu-HU" dirty="0"/>
                        <a:t>. impedancia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teljesítmény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hangteljesítmény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mech</a:t>
                      </a:r>
                      <a:r>
                        <a:rPr lang="hu-HU" dirty="0"/>
                        <a:t>. teljesítmény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induktivitás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ak</a:t>
                      </a:r>
                      <a:r>
                        <a:rPr lang="hu-HU" dirty="0"/>
                        <a:t>. tömeg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tömeg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klapacitás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ak</a:t>
                      </a:r>
                      <a:r>
                        <a:rPr lang="hu-HU" dirty="0"/>
                        <a:t>. kapacitás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rugó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060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/>
              <a:t>Na de mindez mire jó?</a:t>
            </a:r>
            <a:endParaRPr lang="en-US" dirty="0"/>
          </a:p>
        </p:txBody>
      </p:sp>
      <p:pic>
        <p:nvPicPr>
          <p:cNvPr id="58370" name="Picture 2" descr="Suzuki Swift 3 és 5 ajtós kipufogó rendsz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0" b="12306"/>
          <a:stretch/>
        </p:blipFill>
        <p:spPr bwMode="auto">
          <a:xfrm>
            <a:off x="2218767" y="1340768"/>
            <a:ext cx="4762500" cy="25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Csoportba foglalás 9"/>
          <p:cNvGrpSpPr/>
          <p:nvPr/>
        </p:nvGrpSpPr>
        <p:grpSpPr>
          <a:xfrm>
            <a:off x="1475656" y="4582790"/>
            <a:ext cx="6263640" cy="1078458"/>
            <a:chOff x="1475656" y="4222750"/>
            <a:chExt cx="6263640" cy="1078458"/>
          </a:xfrm>
        </p:grpSpPr>
        <p:sp>
          <p:nvSpPr>
            <p:cNvPr id="6" name="Szabadkézi sokszög 5"/>
            <p:cNvSpPr/>
            <p:nvPr/>
          </p:nvSpPr>
          <p:spPr>
            <a:xfrm>
              <a:off x="1475656" y="4478392"/>
              <a:ext cx="6263640" cy="365760"/>
            </a:xfrm>
            <a:custGeom>
              <a:avLst/>
              <a:gdLst>
                <a:gd name="connsiteX0" fmla="*/ 0 w 6263640"/>
                <a:gd name="connsiteY0" fmla="*/ 340360 h 365760"/>
                <a:gd name="connsiteX1" fmla="*/ 0 w 6263640"/>
                <a:gd name="connsiteY1" fmla="*/ 340360 h 365760"/>
                <a:gd name="connsiteX2" fmla="*/ 828040 w 6263640"/>
                <a:gd name="connsiteY2" fmla="*/ 345440 h 365760"/>
                <a:gd name="connsiteX3" fmla="*/ 833120 w 6263640"/>
                <a:gd name="connsiteY3" fmla="*/ 187960 h 365760"/>
                <a:gd name="connsiteX4" fmla="*/ 1783080 w 6263640"/>
                <a:gd name="connsiteY4" fmla="*/ 213360 h 365760"/>
                <a:gd name="connsiteX5" fmla="*/ 1793240 w 6263640"/>
                <a:gd name="connsiteY5" fmla="*/ 365760 h 365760"/>
                <a:gd name="connsiteX6" fmla="*/ 4216400 w 6263640"/>
                <a:gd name="connsiteY6" fmla="*/ 360680 h 365760"/>
                <a:gd name="connsiteX7" fmla="*/ 4211320 w 6263640"/>
                <a:gd name="connsiteY7" fmla="*/ 15240 h 365760"/>
                <a:gd name="connsiteX8" fmla="*/ 5405120 w 6263640"/>
                <a:gd name="connsiteY8" fmla="*/ 0 h 365760"/>
                <a:gd name="connsiteX9" fmla="*/ 5415280 w 6263640"/>
                <a:gd name="connsiteY9" fmla="*/ 274320 h 365760"/>
                <a:gd name="connsiteX10" fmla="*/ 6263640 w 6263640"/>
                <a:gd name="connsiteY10" fmla="*/ 26924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3640" h="365760">
                  <a:moveTo>
                    <a:pt x="0" y="340360"/>
                  </a:moveTo>
                  <a:lnTo>
                    <a:pt x="0" y="340360"/>
                  </a:lnTo>
                  <a:lnTo>
                    <a:pt x="828040" y="345440"/>
                  </a:lnTo>
                  <a:lnTo>
                    <a:pt x="833120" y="187960"/>
                  </a:lnTo>
                  <a:lnTo>
                    <a:pt x="1783080" y="213360"/>
                  </a:lnTo>
                  <a:lnTo>
                    <a:pt x="1793240" y="365760"/>
                  </a:lnTo>
                  <a:lnTo>
                    <a:pt x="4216400" y="360680"/>
                  </a:lnTo>
                  <a:cubicBezTo>
                    <a:pt x="4214707" y="245533"/>
                    <a:pt x="4213013" y="130387"/>
                    <a:pt x="4211320" y="15240"/>
                  </a:cubicBezTo>
                  <a:lnTo>
                    <a:pt x="5405120" y="0"/>
                  </a:lnTo>
                  <a:lnTo>
                    <a:pt x="5415280" y="274320"/>
                  </a:lnTo>
                  <a:lnTo>
                    <a:pt x="6263640" y="26924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zabadkézi sokszög 8"/>
            <p:cNvSpPr/>
            <p:nvPr/>
          </p:nvSpPr>
          <p:spPr>
            <a:xfrm flipV="1">
              <a:off x="1475656" y="4935448"/>
              <a:ext cx="6263640" cy="365760"/>
            </a:xfrm>
            <a:custGeom>
              <a:avLst/>
              <a:gdLst>
                <a:gd name="connsiteX0" fmla="*/ 0 w 6263640"/>
                <a:gd name="connsiteY0" fmla="*/ 340360 h 365760"/>
                <a:gd name="connsiteX1" fmla="*/ 0 w 6263640"/>
                <a:gd name="connsiteY1" fmla="*/ 340360 h 365760"/>
                <a:gd name="connsiteX2" fmla="*/ 828040 w 6263640"/>
                <a:gd name="connsiteY2" fmla="*/ 345440 h 365760"/>
                <a:gd name="connsiteX3" fmla="*/ 833120 w 6263640"/>
                <a:gd name="connsiteY3" fmla="*/ 187960 h 365760"/>
                <a:gd name="connsiteX4" fmla="*/ 1783080 w 6263640"/>
                <a:gd name="connsiteY4" fmla="*/ 213360 h 365760"/>
                <a:gd name="connsiteX5" fmla="*/ 1793240 w 6263640"/>
                <a:gd name="connsiteY5" fmla="*/ 365760 h 365760"/>
                <a:gd name="connsiteX6" fmla="*/ 4216400 w 6263640"/>
                <a:gd name="connsiteY6" fmla="*/ 360680 h 365760"/>
                <a:gd name="connsiteX7" fmla="*/ 4211320 w 6263640"/>
                <a:gd name="connsiteY7" fmla="*/ 15240 h 365760"/>
                <a:gd name="connsiteX8" fmla="*/ 5405120 w 6263640"/>
                <a:gd name="connsiteY8" fmla="*/ 0 h 365760"/>
                <a:gd name="connsiteX9" fmla="*/ 5415280 w 6263640"/>
                <a:gd name="connsiteY9" fmla="*/ 274320 h 365760"/>
                <a:gd name="connsiteX10" fmla="*/ 6263640 w 6263640"/>
                <a:gd name="connsiteY10" fmla="*/ 26924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3640" h="365760">
                  <a:moveTo>
                    <a:pt x="0" y="340360"/>
                  </a:moveTo>
                  <a:lnTo>
                    <a:pt x="0" y="340360"/>
                  </a:lnTo>
                  <a:lnTo>
                    <a:pt x="828040" y="345440"/>
                  </a:lnTo>
                  <a:lnTo>
                    <a:pt x="833120" y="187960"/>
                  </a:lnTo>
                  <a:lnTo>
                    <a:pt x="1783080" y="213360"/>
                  </a:lnTo>
                  <a:lnTo>
                    <a:pt x="1793240" y="365760"/>
                  </a:lnTo>
                  <a:lnTo>
                    <a:pt x="4216400" y="360680"/>
                  </a:lnTo>
                  <a:cubicBezTo>
                    <a:pt x="4214707" y="245533"/>
                    <a:pt x="4213013" y="130387"/>
                    <a:pt x="4211320" y="15240"/>
                  </a:cubicBezTo>
                  <a:lnTo>
                    <a:pt x="5405120" y="0"/>
                  </a:lnTo>
                  <a:lnTo>
                    <a:pt x="5415280" y="274320"/>
                  </a:lnTo>
                  <a:lnTo>
                    <a:pt x="6263640" y="26924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ktum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324108"/>
                </p:ext>
              </p:extLst>
            </p:nvPr>
          </p:nvGraphicFramePr>
          <p:xfrm>
            <a:off x="1784799" y="4242172"/>
            <a:ext cx="4064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41" name="Equation" r:id="rId4" imgW="406080" imgH="419040" progId="Equation.DSMT4">
                    <p:embed/>
                  </p:oleObj>
                </mc:Choice>
                <mc:Fallback>
                  <p:oleObj name="Equation" r:id="rId4" imgW="4060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84799" y="4242172"/>
                          <a:ext cx="4064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ktum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7316938"/>
                </p:ext>
              </p:extLst>
            </p:nvPr>
          </p:nvGraphicFramePr>
          <p:xfrm>
            <a:off x="7158038" y="4222750"/>
            <a:ext cx="4191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42" name="Equation" r:id="rId6" imgW="419040" imgH="419040" progId="Equation.DSMT4">
                    <p:embed/>
                  </p:oleObj>
                </mc:Choice>
                <mc:Fallback>
                  <p:oleObj name="Equation" r:id="rId6" imgW="41904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158038" y="4222750"/>
                          <a:ext cx="4191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ktum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9103719"/>
                </p:ext>
              </p:extLst>
            </p:nvPr>
          </p:nvGraphicFramePr>
          <p:xfrm>
            <a:off x="4198938" y="4292600"/>
            <a:ext cx="43180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43" name="Equation" r:id="rId8" imgW="431640" imgH="419040" progId="Equation.DSMT4">
                    <p:embed/>
                  </p:oleObj>
                </mc:Choice>
                <mc:Fallback>
                  <p:oleObj name="Equation" r:id="rId8" imgW="43164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98938" y="4292600"/>
                          <a:ext cx="431800" cy="488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ktum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3953824"/>
                </p:ext>
              </p:extLst>
            </p:nvPr>
          </p:nvGraphicFramePr>
          <p:xfrm>
            <a:off x="2665413" y="4660900"/>
            <a:ext cx="3302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44" name="Equation" r:id="rId10" imgW="330120" imgH="419040" progId="Equation.DSMT4">
                    <p:embed/>
                  </p:oleObj>
                </mc:Choice>
                <mc:Fallback>
                  <p:oleObj name="Equation" r:id="rId10" imgW="3301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65413" y="4660900"/>
                          <a:ext cx="3302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ktum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615332"/>
                </p:ext>
              </p:extLst>
            </p:nvPr>
          </p:nvGraphicFramePr>
          <p:xfrm>
            <a:off x="6149975" y="4633913"/>
            <a:ext cx="3429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45" name="Equation" r:id="rId12" imgW="342720" imgH="419040" progId="Equation.DSMT4">
                    <p:embed/>
                  </p:oleObj>
                </mc:Choice>
                <mc:Fallback>
                  <p:oleObj name="Equation" r:id="rId12" imgW="3427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149975" y="4633913"/>
                          <a:ext cx="3429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974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Akusztikai modell</a:t>
            </a:r>
            <a:endParaRPr lang="en-US" dirty="0"/>
          </a:p>
        </p:txBody>
      </p:sp>
      <p:sp>
        <p:nvSpPr>
          <p:cNvPr id="6" name="Szabadkézi sokszög 5"/>
          <p:cNvSpPr/>
          <p:nvPr/>
        </p:nvSpPr>
        <p:spPr>
          <a:xfrm>
            <a:off x="611560" y="2749844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abadkézi sokszög 6"/>
          <p:cNvSpPr/>
          <p:nvPr/>
        </p:nvSpPr>
        <p:spPr>
          <a:xfrm flipV="1">
            <a:off x="611560" y="3487090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35025"/>
              </p:ext>
            </p:extLst>
          </p:nvPr>
        </p:nvGraphicFramePr>
        <p:xfrm>
          <a:off x="1009604" y="2368813"/>
          <a:ext cx="523270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0" name="Equation" r:id="rId3" imgW="406080" imgH="419040" progId="Equation.DSMT4">
                  <p:embed/>
                </p:oleObj>
              </mc:Choice>
              <mc:Fallback>
                <p:oleObj name="Equation" r:id="rId3" imgW="406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04" y="2368813"/>
                        <a:ext cx="523270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080732"/>
              </p:ext>
            </p:extLst>
          </p:nvPr>
        </p:nvGraphicFramePr>
        <p:xfrm>
          <a:off x="7928044" y="2337485"/>
          <a:ext cx="539622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1" name="Equation" r:id="rId5" imgW="419040" imgH="419040" progId="Equation.DSMT4">
                  <p:embed/>
                </p:oleObj>
              </mc:Choice>
              <mc:Fallback>
                <p:oleObj name="Equation" r:id="rId5" imgW="419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28044" y="2337485"/>
                        <a:ext cx="539622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46107"/>
              </p:ext>
            </p:extLst>
          </p:nvPr>
        </p:nvGraphicFramePr>
        <p:xfrm>
          <a:off x="4117985" y="2450155"/>
          <a:ext cx="555974" cy="78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2" name="Equation" r:id="rId7" imgW="431640" imgH="419040" progId="Equation.DSMT4">
                  <p:embed/>
                </p:oleObj>
              </mc:Choice>
              <mc:Fallback>
                <p:oleObj name="Equation" r:id="rId7" imgW="431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7985" y="2450155"/>
                        <a:ext cx="555974" cy="788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83519"/>
              </p:ext>
            </p:extLst>
          </p:nvPr>
        </p:nvGraphicFramePr>
        <p:xfrm>
          <a:off x="2195736" y="3933056"/>
          <a:ext cx="425157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3" name="Equation" r:id="rId9" imgW="330120" imgH="419040" progId="Equation.DSMT4">
                  <p:embed/>
                </p:oleObj>
              </mc:Choice>
              <mc:Fallback>
                <p:oleObj name="Equation" r:id="rId9" imgW="330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3933056"/>
                        <a:ext cx="425157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944980"/>
              </p:ext>
            </p:extLst>
          </p:nvPr>
        </p:nvGraphicFramePr>
        <p:xfrm>
          <a:off x="6660232" y="4221088"/>
          <a:ext cx="441509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4" name="Equation" r:id="rId11" imgW="342720" imgH="419040" progId="Equation.DSMT4">
                  <p:embed/>
                </p:oleObj>
              </mc:Choice>
              <mc:Fallback>
                <p:oleObj name="Equation" r:id="rId11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60232" y="4221088"/>
                        <a:ext cx="441509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590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Akusztikai modell</a:t>
            </a:r>
            <a:endParaRPr lang="en-US" dirty="0"/>
          </a:p>
        </p:txBody>
      </p:sp>
      <p:sp>
        <p:nvSpPr>
          <p:cNvPr id="6" name="Szabadkézi sokszög 5"/>
          <p:cNvSpPr/>
          <p:nvPr/>
        </p:nvSpPr>
        <p:spPr>
          <a:xfrm>
            <a:off x="611560" y="2749844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abadkézi sokszög 6"/>
          <p:cNvSpPr/>
          <p:nvPr/>
        </p:nvSpPr>
        <p:spPr>
          <a:xfrm flipV="1">
            <a:off x="611560" y="3487090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59652"/>
              </p:ext>
            </p:extLst>
          </p:nvPr>
        </p:nvGraphicFramePr>
        <p:xfrm>
          <a:off x="1009604" y="2368813"/>
          <a:ext cx="523270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7" name="Equation" r:id="rId3" imgW="406080" imgH="419040" progId="Equation.DSMT4">
                  <p:embed/>
                </p:oleObj>
              </mc:Choice>
              <mc:Fallback>
                <p:oleObj name="Equation" r:id="rId3" imgW="406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04" y="2368813"/>
                        <a:ext cx="523270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01809"/>
              </p:ext>
            </p:extLst>
          </p:nvPr>
        </p:nvGraphicFramePr>
        <p:xfrm>
          <a:off x="7928044" y="2337485"/>
          <a:ext cx="539622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8" name="Equation" r:id="rId5" imgW="419040" imgH="419040" progId="Equation.DSMT4">
                  <p:embed/>
                </p:oleObj>
              </mc:Choice>
              <mc:Fallback>
                <p:oleObj name="Equation" r:id="rId5" imgW="419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28044" y="2337485"/>
                        <a:ext cx="539622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48415"/>
              </p:ext>
            </p:extLst>
          </p:nvPr>
        </p:nvGraphicFramePr>
        <p:xfrm>
          <a:off x="4117985" y="2450155"/>
          <a:ext cx="555974" cy="78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9" name="Equation" r:id="rId7" imgW="431640" imgH="419040" progId="Equation.DSMT4">
                  <p:embed/>
                </p:oleObj>
              </mc:Choice>
              <mc:Fallback>
                <p:oleObj name="Equation" r:id="rId7" imgW="431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7985" y="2450155"/>
                        <a:ext cx="555974" cy="788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198840"/>
              </p:ext>
            </p:extLst>
          </p:nvPr>
        </p:nvGraphicFramePr>
        <p:xfrm>
          <a:off x="2195736" y="3933056"/>
          <a:ext cx="425157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0" name="Equation" r:id="rId9" imgW="330120" imgH="419040" progId="Equation.DSMT4">
                  <p:embed/>
                </p:oleObj>
              </mc:Choice>
              <mc:Fallback>
                <p:oleObj name="Equation" r:id="rId9" imgW="330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3933056"/>
                        <a:ext cx="425157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99469"/>
              </p:ext>
            </p:extLst>
          </p:nvPr>
        </p:nvGraphicFramePr>
        <p:xfrm>
          <a:off x="6660232" y="4221088"/>
          <a:ext cx="441509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1" name="Equation" r:id="rId11" imgW="342720" imgH="419040" progId="Equation.DSMT4">
                  <p:embed/>
                </p:oleObj>
              </mc:Choice>
              <mc:Fallback>
                <p:oleObj name="Equation" r:id="rId11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60232" y="4221088"/>
                        <a:ext cx="441509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Jobbra nyíl 3"/>
          <p:cNvSpPr/>
          <p:nvPr/>
        </p:nvSpPr>
        <p:spPr>
          <a:xfrm>
            <a:off x="755576" y="3362364"/>
            <a:ext cx="720080" cy="10446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1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Akusztikai modell</a:t>
            </a:r>
            <a:endParaRPr lang="en-US" dirty="0"/>
          </a:p>
        </p:txBody>
      </p:sp>
      <p:sp>
        <p:nvSpPr>
          <p:cNvPr id="6" name="Szabadkézi sokszög 5"/>
          <p:cNvSpPr/>
          <p:nvPr/>
        </p:nvSpPr>
        <p:spPr>
          <a:xfrm>
            <a:off x="611560" y="2749844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abadkézi sokszög 6"/>
          <p:cNvSpPr/>
          <p:nvPr/>
        </p:nvSpPr>
        <p:spPr>
          <a:xfrm flipV="1">
            <a:off x="611560" y="3487090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59652"/>
              </p:ext>
            </p:extLst>
          </p:nvPr>
        </p:nvGraphicFramePr>
        <p:xfrm>
          <a:off x="1009604" y="2368813"/>
          <a:ext cx="523270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3" name="Equation" r:id="rId3" imgW="406080" imgH="419040" progId="Equation.DSMT4">
                  <p:embed/>
                </p:oleObj>
              </mc:Choice>
              <mc:Fallback>
                <p:oleObj name="Equation" r:id="rId3" imgW="406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04" y="2368813"/>
                        <a:ext cx="523270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01809"/>
              </p:ext>
            </p:extLst>
          </p:nvPr>
        </p:nvGraphicFramePr>
        <p:xfrm>
          <a:off x="7928044" y="2337485"/>
          <a:ext cx="539622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4" name="Equation" r:id="rId5" imgW="419040" imgH="419040" progId="Equation.DSMT4">
                  <p:embed/>
                </p:oleObj>
              </mc:Choice>
              <mc:Fallback>
                <p:oleObj name="Equation" r:id="rId5" imgW="419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28044" y="2337485"/>
                        <a:ext cx="539622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48415"/>
              </p:ext>
            </p:extLst>
          </p:nvPr>
        </p:nvGraphicFramePr>
        <p:xfrm>
          <a:off x="4117985" y="2450155"/>
          <a:ext cx="555974" cy="78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5" name="Equation" r:id="rId7" imgW="431640" imgH="419040" progId="Equation.DSMT4">
                  <p:embed/>
                </p:oleObj>
              </mc:Choice>
              <mc:Fallback>
                <p:oleObj name="Equation" r:id="rId7" imgW="431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7985" y="2450155"/>
                        <a:ext cx="555974" cy="788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198840"/>
              </p:ext>
            </p:extLst>
          </p:nvPr>
        </p:nvGraphicFramePr>
        <p:xfrm>
          <a:off x="2195736" y="3933056"/>
          <a:ext cx="425157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6" name="Equation" r:id="rId9" imgW="330120" imgH="419040" progId="Equation.DSMT4">
                  <p:embed/>
                </p:oleObj>
              </mc:Choice>
              <mc:Fallback>
                <p:oleObj name="Equation" r:id="rId9" imgW="330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3933056"/>
                        <a:ext cx="425157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99469"/>
              </p:ext>
            </p:extLst>
          </p:nvPr>
        </p:nvGraphicFramePr>
        <p:xfrm>
          <a:off x="6660232" y="4221088"/>
          <a:ext cx="441509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7" name="Equation" r:id="rId11" imgW="342720" imgH="419040" progId="Equation.DSMT4">
                  <p:embed/>
                </p:oleObj>
              </mc:Choice>
              <mc:Fallback>
                <p:oleObj name="Equation" r:id="rId11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60232" y="4221088"/>
                        <a:ext cx="441509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Jobbra nyíl 3"/>
          <p:cNvSpPr/>
          <p:nvPr/>
        </p:nvSpPr>
        <p:spPr>
          <a:xfrm>
            <a:off x="755576" y="3362364"/>
            <a:ext cx="720080" cy="10446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Kanyar jobbra 18"/>
          <p:cNvSpPr/>
          <p:nvPr/>
        </p:nvSpPr>
        <p:spPr>
          <a:xfrm rot="5400000">
            <a:off x="1851922" y="3470864"/>
            <a:ext cx="255580" cy="288032"/>
          </a:xfrm>
          <a:prstGeom prst="bentArrow">
            <a:avLst>
              <a:gd name="adj1" fmla="val 25000"/>
              <a:gd name="adj2" fmla="val 32937"/>
              <a:gd name="adj3" fmla="val 48810"/>
              <a:gd name="adj4" fmla="val 4375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Mi a hang?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451850" cy="533400"/>
          </a:xfrm>
        </p:spPr>
        <p:txBody>
          <a:bodyPr/>
          <a:lstStyle/>
          <a:p>
            <a:pPr eaLnBrk="1" hangingPunct="1"/>
            <a:r>
              <a:rPr lang="hu-HU" altLang="hu-HU" sz="1800"/>
              <a:t>Hang: a levegő </a:t>
            </a:r>
            <a:r>
              <a:rPr lang="hu-HU" altLang="hu-HU" sz="1800" b="1" u="sng">
                <a:solidFill>
                  <a:srgbClr val="FF3300"/>
                </a:solidFill>
              </a:rPr>
              <a:t>gyors, </a:t>
            </a:r>
            <a:r>
              <a:rPr lang="hu-HU" altLang="hu-HU" sz="1800"/>
              <a:t>kismértékű dinamikus</a:t>
            </a:r>
            <a:r>
              <a:rPr lang="hu-HU" altLang="hu-HU"/>
              <a:t> </a:t>
            </a:r>
            <a:r>
              <a:rPr lang="hu-HU" altLang="hu-HU" sz="1800"/>
              <a:t>nyomásváltozásai</a:t>
            </a:r>
          </a:p>
        </p:txBody>
      </p:sp>
      <p:pic>
        <p:nvPicPr>
          <p:cNvPr id="5124" name="Picture 4" descr="Barograph_tü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565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140200" y="1700213"/>
            <a:ext cx="3962400" cy="3886200"/>
          </a:xfrm>
          <a:prstGeom prst="ellipse">
            <a:avLst/>
          </a:prstGeom>
          <a:solidFill>
            <a:srgbClr val="33CCCC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4211638" y="3633788"/>
            <a:ext cx="3822700" cy="584200"/>
          </a:xfrm>
          <a:custGeom>
            <a:avLst/>
            <a:gdLst>
              <a:gd name="T0" fmla="*/ 117475 w 2408"/>
              <a:gd name="T1" fmla="*/ 200025 h 368"/>
              <a:gd name="T2" fmla="*/ 187325 w 2408"/>
              <a:gd name="T3" fmla="*/ 187325 h 368"/>
              <a:gd name="T4" fmla="*/ 293688 w 2408"/>
              <a:gd name="T5" fmla="*/ 165100 h 368"/>
              <a:gd name="T6" fmla="*/ 352425 w 2408"/>
              <a:gd name="T7" fmla="*/ 187325 h 368"/>
              <a:gd name="T8" fmla="*/ 481013 w 2408"/>
              <a:gd name="T9" fmla="*/ 93663 h 368"/>
              <a:gd name="T10" fmla="*/ 515938 w 2408"/>
              <a:gd name="T11" fmla="*/ 106363 h 368"/>
              <a:gd name="T12" fmla="*/ 598488 w 2408"/>
              <a:gd name="T13" fmla="*/ 141288 h 368"/>
              <a:gd name="T14" fmla="*/ 657225 w 2408"/>
              <a:gd name="T15" fmla="*/ 128588 h 368"/>
              <a:gd name="T16" fmla="*/ 715963 w 2408"/>
              <a:gd name="T17" fmla="*/ 223838 h 368"/>
              <a:gd name="T18" fmla="*/ 796925 w 2408"/>
              <a:gd name="T19" fmla="*/ 187325 h 368"/>
              <a:gd name="T20" fmla="*/ 996950 w 2408"/>
              <a:gd name="T21" fmla="*/ 82550 h 368"/>
              <a:gd name="T22" fmla="*/ 1066800 w 2408"/>
              <a:gd name="T23" fmla="*/ 141288 h 368"/>
              <a:gd name="T24" fmla="*/ 1173163 w 2408"/>
              <a:gd name="T25" fmla="*/ 93663 h 368"/>
              <a:gd name="T26" fmla="*/ 1243013 w 2408"/>
              <a:gd name="T27" fmla="*/ 141288 h 368"/>
              <a:gd name="T28" fmla="*/ 1266825 w 2408"/>
              <a:gd name="T29" fmla="*/ 128588 h 368"/>
              <a:gd name="T30" fmla="*/ 1336675 w 2408"/>
              <a:gd name="T31" fmla="*/ 71438 h 368"/>
              <a:gd name="T32" fmla="*/ 1384300 w 2408"/>
              <a:gd name="T33" fmla="*/ 0 h 368"/>
              <a:gd name="T34" fmla="*/ 1419225 w 2408"/>
              <a:gd name="T35" fmla="*/ 82550 h 368"/>
              <a:gd name="T36" fmla="*/ 1500188 w 2408"/>
              <a:gd name="T37" fmla="*/ 58738 h 368"/>
              <a:gd name="T38" fmla="*/ 1536700 w 2408"/>
              <a:gd name="T39" fmla="*/ 82550 h 368"/>
              <a:gd name="T40" fmla="*/ 1558925 w 2408"/>
              <a:gd name="T41" fmla="*/ 187325 h 368"/>
              <a:gd name="T42" fmla="*/ 1665288 w 2408"/>
              <a:gd name="T43" fmla="*/ 165100 h 368"/>
              <a:gd name="T44" fmla="*/ 1747838 w 2408"/>
              <a:gd name="T45" fmla="*/ 117475 h 368"/>
              <a:gd name="T46" fmla="*/ 1817688 w 2408"/>
              <a:gd name="T47" fmla="*/ 141288 h 368"/>
              <a:gd name="T48" fmla="*/ 1841500 w 2408"/>
              <a:gd name="T49" fmla="*/ 211138 h 368"/>
              <a:gd name="T50" fmla="*/ 1887538 w 2408"/>
              <a:gd name="T51" fmla="*/ 223838 h 368"/>
              <a:gd name="T52" fmla="*/ 1946275 w 2408"/>
              <a:gd name="T53" fmla="*/ 258763 h 368"/>
              <a:gd name="T54" fmla="*/ 2016125 w 2408"/>
              <a:gd name="T55" fmla="*/ 223838 h 368"/>
              <a:gd name="T56" fmla="*/ 2063750 w 2408"/>
              <a:gd name="T57" fmla="*/ 234950 h 368"/>
              <a:gd name="T58" fmla="*/ 2168525 w 2408"/>
              <a:gd name="T59" fmla="*/ 293688 h 368"/>
              <a:gd name="T60" fmla="*/ 2192338 w 2408"/>
              <a:gd name="T61" fmla="*/ 304800 h 368"/>
              <a:gd name="T62" fmla="*/ 2227263 w 2408"/>
              <a:gd name="T63" fmla="*/ 304800 h 368"/>
              <a:gd name="T64" fmla="*/ 2262188 w 2408"/>
              <a:gd name="T65" fmla="*/ 304800 h 368"/>
              <a:gd name="T66" fmla="*/ 2368550 w 2408"/>
              <a:gd name="T67" fmla="*/ 152400 h 368"/>
              <a:gd name="T68" fmla="*/ 2451100 w 2408"/>
              <a:gd name="T69" fmla="*/ 246063 h 368"/>
              <a:gd name="T70" fmla="*/ 2486025 w 2408"/>
              <a:gd name="T71" fmla="*/ 258763 h 368"/>
              <a:gd name="T72" fmla="*/ 2544763 w 2408"/>
              <a:gd name="T73" fmla="*/ 293688 h 368"/>
              <a:gd name="T74" fmla="*/ 2579688 w 2408"/>
              <a:gd name="T75" fmla="*/ 446088 h 368"/>
              <a:gd name="T76" fmla="*/ 2697163 w 2408"/>
              <a:gd name="T77" fmla="*/ 433388 h 368"/>
              <a:gd name="T78" fmla="*/ 2767013 w 2408"/>
              <a:gd name="T79" fmla="*/ 433388 h 368"/>
              <a:gd name="T80" fmla="*/ 2814638 w 2408"/>
              <a:gd name="T81" fmla="*/ 515938 h 368"/>
              <a:gd name="T82" fmla="*/ 2871788 w 2408"/>
              <a:gd name="T83" fmla="*/ 328613 h 368"/>
              <a:gd name="T84" fmla="*/ 2919413 w 2408"/>
              <a:gd name="T85" fmla="*/ 446088 h 368"/>
              <a:gd name="T86" fmla="*/ 3013075 w 2408"/>
              <a:gd name="T87" fmla="*/ 165100 h 368"/>
              <a:gd name="T88" fmla="*/ 3036888 w 2408"/>
              <a:gd name="T89" fmla="*/ 457200 h 368"/>
              <a:gd name="T90" fmla="*/ 3060700 w 2408"/>
              <a:gd name="T91" fmla="*/ 492125 h 368"/>
              <a:gd name="T92" fmla="*/ 3095625 w 2408"/>
              <a:gd name="T93" fmla="*/ 433388 h 368"/>
              <a:gd name="T94" fmla="*/ 3154363 w 2408"/>
              <a:gd name="T95" fmla="*/ 492125 h 368"/>
              <a:gd name="T96" fmla="*/ 3224213 w 2408"/>
              <a:gd name="T97" fmla="*/ 446088 h 368"/>
              <a:gd name="T98" fmla="*/ 3341688 w 2408"/>
              <a:gd name="T99" fmla="*/ 328613 h 368"/>
              <a:gd name="T100" fmla="*/ 3400425 w 2408"/>
              <a:gd name="T101" fmla="*/ 269875 h 368"/>
              <a:gd name="T102" fmla="*/ 3424238 w 2408"/>
              <a:gd name="T103" fmla="*/ 339725 h 368"/>
              <a:gd name="T104" fmla="*/ 3529013 w 2408"/>
              <a:gd name="T105" fmla="*/ 280988 h 368"/>
              <a:gd name="T106" fmla="*/ 3681413 w 2408"/>
              <a:gd name="T107" fmla="*/ 317500 h 368"/>
              <a:gd name="T108" fmla="*/ 3740150 w 2408"/>
              <a:gd name="T109" fmla="*/ 280988 h 368"/>
              <a:gd name="T110" fmla="*/ 3822700 w 2408"/>
              <a:gd name="T111" fmla="*/ 234950 h 3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408" h="368">
                <a:moveTo>
                  <a:pt x="0" y="118"/>
                </a:moveTo>
                <a:cubicBezTo>
                  <a:pt x="25" y="121"/>
                  <a:pt x="49" y="122"/>
                  <a:pt x="74" y="126"/>
                </a:cubicBezTo>
                <a:cubicBezTo>
                  <a:pt x="82" y="127"/>
                  <a:pt x="88" y="134"/>
                  <a:pt x="96" y="133"/>
                </a:cubicBezTo>
                <a:cubicBezTo>
                  <a:pt x="105" y="131"/>
                  <a:pt x="110" y="121"/>
                  <a:pt x="118" y="118"/>
                </a:cubicBezTo>
                <a:cubicBezTo>
                  <a:pt x="135" y="111"/>
                  <a:pt x="153" y="109"/>
                  <a:pt x="170" y="104"/>
                </a:cubicBezTo>
                <a:cubicBezTo>
                  <a:pt x="186" y="52"/>
                  <a:pt x="168" y="95"/>
                  <a:pt x="185" y="104"/>
                </a:cubicBezTo>
                <a:cubicBezTo>
                  <a:pt x="192" y="107"/>
                  <a:pt x="200" y="99"/>
                  <a:pt x="207" y="96"/>
                </a:cubicBezTo>
                <a:cubicBezTo>
                  <a:pt x="212" y="103"/>
                  <a:pt x="213" y="118"/>
                  <a:pt x="222" y="118"/>
                </a:cubicBezTo>
                <a:cubicBezTo>
                  <a:pt x="246" y="118"/>
                  <a:pt x="255" y="59"/>
                  <a:pt x="259" y="45"/>
                </a:cubicBezTo>
                <a:cubicBezTo>
                  <a:pt x="270" y="80"/>
                  <a:pt x="277" y="98"/>
                  <a:pt x="303" y="59"/>
                </a:cubicBezTo>
                <a:cubicBezTo>
                  <a:pt x="305" y="52"/>
                  <a:pt x="303" y="34"/>
                  <a:pt x="310" y="37"/>
                </a:cubicBezTo>
                <a:cubicBezTo>
                  <a:pt x="321" y="41"/>
                  <a:pt x="321" y="57"/>
                  <a:pt x="325" y="67"/>
                </a:cubicBezTo>
                <a:cubicBezTo>
                  <a:pt x="357" y="145"/>
                  <a:pt x="332" y="104"/>
                  <a:pt x="362" y="148"/>
                </a:cubicBezTo>
                <a:cubicBezTo>
                  <a:pt x="368" y="129"/>
                  <a:pt x="360" y="99"/>
                  <a:pt x="377" y="89"/>
                </a:cubicBezTo>
                <a:cubicBezTo>
                  <a:pt x="386" y="83"/>
                  <a:pt x="396" y="99"/>
                  <a:pt x="406" y="104"/>
                </a:cubicBezTo>
                <a:cubicBezTo>
                  <a:pt x="409" y="96"/>
                  <a:pt x="406" y="81"/>
                  <a:pt x="414" y="81"/>
                </a:cubicBezTo>
                <a:cubicBezTo>
                  <a:pt x="422" y="81"/>
                  <a:pt x="418" y="96"/>
                  <a:pt x="421" y="104"/>
                </a:cubicBezTo>
                <a:cubicBezTo>
                  <a:pt x="431" y="134"/>
                  <a:pt x="424" y="123"/>
                  <a:pt x="451" y="141"/>
                </a:cubicBezTo>
                <a:cubicBezTo>
                  <a:pt x="458" y="138"/>
                  <a:pt x="468" y="139"/>
                  <a:pt x="473" y="133"/>
                </a:cubicBezTo>
                <a:cubicBezTo>
                  <a:pt x="497" y="108"/>
                  <a:pt x="458" y="104"/>
                  <a:pt x="502" y="118"/>
                </a:cubicBezTo>
                <a:cubicBezTo>
                  <a:pt x="549" y="104"/>
                  <a:pt x="516" y="82"/>
                  <a:pt x="561" y="96"/>
                </a:cubicBezTo>
                <a:cubicBezTo>
                  <a:pt x="584" y="74"/>
                  <a:pt x="603" y="69"/>
                  <a:pt x="628" y="52"/>
                </a:cubicBezTo>
                <a:cubicBezTo>
                  <a:pt x="659" y="6"/>
                  <a:pt x="629" y="39"/>
                  <a:pt x="650" y="81"/>
                </a:cubicBezTo>
                <a:cubicBezTo>
                  <a:pt x="653" y="88"/>
                  <a:pt x="665" y="86"/>
                  <a:pt x="672" y="89"/>
                </a:cubicBezTo>
                <a:cubicBezTo>
                  <a:pt x="697" y="72"/>
                  <a:pt x="715" y="56"/>
                  <a:pt x="731" y="30"/>
                </a:cubicBezTo>
                <a:cubicBezTo>
                  <a:pt x="734" y="40"/>
                  <a:pt x="737" y="49"/>
                  <a:pt x="739" y="59"/>
                </a:cubicBezTo>
                <a:cubicBezTo>
                  <a:pt x="742" y="74"/>
                  <a:pt x="733" y="95"/>
                  <a:pt x="746" y="104"/>
                </a:cubicBezTo>
                <a:cubicBezTo>
                  <a:pt x="757" y="111"/>
                  <a:pt x="771" y="94"/>
                  <a:pt x="783" y="89"/>
                </a:cubicBezTo>
                <a:cubicBezTo>
                  <a:pt x="785" y="79"/>
                  <a:pt x="781" y="64"/>
                  <a:pt x="790" y="59"/>
                </a:cubicBezTo>
                <a:cubicBezTo>
                  <a:pt x="797" y="55"/>
                  <a:pt x="790" y="79"/>
                  <a:pt x="798" y="81"/>
                </a:cubicBezTo>
                <a:cubicBezTo>
                  <a:pt x="806" y="83"/>
                  <a:pt x="813" y="72"/>
                  <a:pt x="820" y="67"/>
                </a:cubicBezTo>
                <a:cubicBezTo>
                  <a:pt x="838" y="14"/>
                  <a:pt x="830" y="7"/>
                  <a:pt x="842" y="45"/>
                </a:cubicBezTo>
                <a:cubicBezTo>
                  <a:pt x="849" y="37"/>
                  <a:pt x="858" y="31"/>
                  <a:pt x="864" y="22"/>
                </a:cubicBezTo>
                <a:cubicBezTo>
                  <a:pt x="868" y="16"/>
                  <a:pt x="864" y="0"/>
                  <a:pt x="872" y="0"/>
                </a:cubicBezTo>
                <a:cubicBezTo>
                  <a:pt x="880" y="0"/>
                  <a:pt x="876" y="15"/>
                  <a:pt x="879" y="22"/>
                </a:cubicBezTo>
                <a:cubicBezTo>
                  <a:pt x="883" y="32"/>
                  <a:pt x="889" y="42"/>
                  <a:pt x="894" y="52"/>
                </a:cubicBezTo>
                <a:cubicBezTo>
                  <a:pt x="897" y="47"/>
                  <a:pt x="923" y="6"/>
                  <a:pt x="931" y="8"/>
                </a:cubicBezTo>
                <a:cubicBezTo>
                  <a:pt x="942" y="10"/>
                  <a:pt x="940" y="27"/>
                  <a:pt x="945" y="37"/>
                </a:cubicBezTo>
                <a:cubicBezTo>
                  <a:pt x="948" y="52"/>
                  <a:pt x="941" y="73"/>
                  <a:pt x="953" y="81"/>
                </a:cubicBezTo>
                <a:cubicBezTo>
                  <a:pt x="962" y="87"/>
                  <a:pt x="957" y="52"/>
                  <a:pt x="968" y="52"/>
                </a:cubicBezTo>
                <a:cubicBezTo>
                  <a:pt x="978" y="52"/>
                  <a:pt x="973" y="71"/>
                  <a:pt x="975" y="81"/>
                </a:cubicBezTo>
                <a:cubicBezTo>
                  <a:pt x="978" y="93"/>
                  <a:pt x="980" y="106"/>
                  <a:pt x="982" y="118"/>
                </a:cubicBezTo>
                <a:cubicBezTo>
                  <a:pt x="1018" y="48"/>
                  <a:pt x="1008" y="37"/>
                  <a:pt x="1019" y="96"/>
                </a:cubicBezTo>
                <a:cubicBezTo>
                  <a:pt x="1047" y="55"/>
                  <a:pt x="1036" y="21"/>
                  <a:pt x="1049" y="104"/>
                </a:cubicBezTo>
                <a:cubicBezTo>
                  <a:pt x="1059" y="101"/>
                  <a:pt x="1069" y="101"/>
                  <a:pt x="1078" y="96"/>
                </a:cubicBezTo>
                <a:cubicBezTo>
                  <a:pt x="1087" y="91"/>
                  <a:pt x="1091" y="72"/>
                  <a:pt x="1101" y="74"/>
                </a:cubicBezTo>
                <a:cubicBezTo>
                  <a:pt x="1109" y="76"/>
                  <a:pt x="1121" y="127"/>
                  <a:pt x="1123" y="133"/>
                </a:cubicBezTo>
                <a:cubicBezTo>
                  <a:pt x="1125" y="127"/>
                  <a:pt x="1135" y="89"/>
                  <a:pt x="1145" y="89"/>
                </a:cubicBezTo>
                <a:cubicBezTo>
                  <a:pt x="1153" y="89"/>
                  <a:pt x="1150" y="104"/>
                  <a:pt x="1152" y="111"/>
                </a:cubicBezTo>
                <a:cubicBezTo>
                  <a:pt x="1155" y="118"/>
                  <a:pt x="1157" y="126"/>
                  <a:pt x="1160" y="133"/>
                </a:cubicBezTo>
                <a:cubicBezTo>
                  <a:pt x="1165" y="118"/>
                  <a:pt x="1169" y="104"/>
                  <a:pt x="1174" y="89"/>
                </a:cubicBezTo>
                <a:cubicBezTo>
                  <a:pt x="1179" y="72"/>
                  <a:pt x="1184" y="124"/>
                  <a:pt x="1189" y="141"/>
                </a:cubicBezTo>
                <a:cubicBezTo>
                  <a:pt x="1199" y="177"/>
                  <a:pt x="1194" y="160"/>
                  <a:pt x="1204" y="192"/>
                </a:cubicBezTo>
                <a:cubicBezTo>
                  <a:pt x="1211" y="182"/>
                  <a:pt x="1221" y="174"/>
                  <a:pt x="1226" y="163"/>
                </a:cubicBezTo>
                <a:cubicBezTo>
                  <a:pt x="1240" y="132"/>
                  <a:pt x="1226" y="106"/>
                  <a:pt x="1241" y="148"/>
                </a:cubicBezTo>
                <a:cubicBezTo>
                  <a:pt x="1251" y="146"/>
                  <a:pt x="1262" y="147"/>
                  <a:pt x="1270" y="141"/>
                </a:cubicBezTo>
                <a:cubicBezTo>
                  <a:pt x="1278" y="136"/>
                  <a:pt x="1276" y="116"/>
                  <a:pt x="1285" y="118"/>
                </a:cubicBezTo>
                <a:cubicBezTo>
                  <a:pt x="1296" y="121"/>
                  <a:pt x="1294" y="138"/>
                  <a:pt x="1300" y="148"/>
                </a:cubicBezTo>
                <a:cubicBezTo>
                  <a:pt x="1316" y="176"/>
                  <a:pt x="1325" y="197"/>
                  <a:pt x="1352" y="214"/>
                </a:cubicBezTo>
                <a:cubicBezTo>
                  <a:pt x="1357" y="204"/>
                  <a:pt x="1362" y="195"/>
                  <a:pt x="1366" y="185"/>
                </a:cubicBezTo>
                <a:cubicBezTo>
                  <a:pt x="1369" y="178"/>
                  <a:pt x="1367" y="160"/>
                  <a:pt x="1374" y="163"/>
                </a:cubicBezTo>
                <a:cubicBezTo>
                  <a:pt x="1383" y="167"/>
                  <a:pt x="1378" y="182"/>
                  <a:pt x="1381" y="192"/>
                </a:cubicBezTo>
                <a:cubicBezTo>
                  <a:pt x="1383" y="199"/>
                  <a:pt x="1386" y="207"/>
                  <a:pt x="1389" y="214"/>
                </a:cubicBezTo>
                <a:cubicBezTo>
                  <a:pt x="1394" y="207"/>
                  <a:pt x="1399" y="200"/>
                  <a:pt x="1403" y="192"/>
                </a:cubicBezTo>
                <a:cubicBezTo>
                  <a:pt x="1406" y="185"/>
                  <a:pt x="1403" y="170"/>
                  <a:pt x="1411" y="170"/>
                </a:cubicBezTo>
                <a:cubicBezTo>
                  <a:pt x="1420" y="170"/>
                  <a:pt x="1418" y="187"/>
                  <a:pt x="1425" y="192"/>
                </a:cubicBezTo>
                <a:cubicBezTo>
                  <a:pt x="1431" y="197"/>
                  <a:pt x="1440" y="197"/>
                  <a:pt x="1448" y="200"/>
                </a:cubicBezTo>
                <a:cubicBezTo>
                  <a:pt x="1459" y="164"/>
                  <a:pt x="1480" y="132"/>
                  <a:pt x="1492" y="96"/>
                </a:cubicBezTo>
                <a:cubicBezTo>
                  <a:pt x="1506" y="123"/>
                  <a:pt x="1512" y="148"/>
                  <a:pt x="1521" y="177"/>
                </a:cubicBezTo>
                <a:cubicBezTo>
                  <a:pt x="1529" y="170"/>
                  <a:pt x="1537" y="163"/>
                  <a:pt x="1544" y="155"/>
                </a:cubicBezTo>
                <a:cubicBezTo>
                  <a:pt x="1550" y="148"/>
                  <a:pt x="1550" y="130"/>
                  <a:pt x="1558" y="133"/>
                </a:cubicBezTo>
                <a:cubicBezTo>
                  <a:pt x="1568" y="137"/>
                  <a:pt x="1563" y="153"/>
                  <a:pt x="1566" y="163"/>
                </a:cubicBezTo>
                <a:cubicBezTo>
                  <a:pt x="1570" y="176"/>
                  <a:pt x="1576" y="188"/>
                  <a:pt x="1581" y="200"/>
                </a:cubicBezTo>
                <a:cubicBezTo>
                  <a:pt x="1588" y="195"/>
                  <a:pt x="1594" y="183"/>
                  <a:pt x="1603" y="185"/>
                </a:cubicBezTo>
                <a:cubicBezTo>
                  <a:pt x="1612" y="187"/>
                  <a:pt x="1615" y="199"/>
                  <a:pt x="1617" y="207"/>
                </a:cubicBezTo>
                <a:cubicBezTo>
                  <a:pt x="1623" y="231"/>
                  <a:pt x="1622" y="256"/>
                  <a:pt x="1625" y="281"/>
                </a:cubicBezTo>
                <a:cubicBezTo>
                  <a:pt x="1672" y="268"/>
                  <a:pt x="1662" y="250"/>
                  <a:pt x="1677" y="207"/>
                </a:cubicBezTo>
                <a:cubicBezTo>
                  <a:pt x="1682" y="229"/>
                  <a:pt x="1676" y="338"/>
                  <a:pt x="1699" y="273"/>
                </a:cubicBezTo>
                <a:cubicBezTo>
                  <a:pt x="1711" y="186"/>
                  <a:pt x="1707" y="65"/>
                  <a:pt x="1721" y="325"/>
                </a:cubicBezTo>
                <a:cubicBezTo>
                  <a:pt x="1742" y="284"/>
                  <a:pt x="1731" y="310"/>
                  <a:pt x="1743" y="273"/>
                </a:cubicBezTo>
                <a:cubicBezTo>
                  <a:pt x="1750" y="251"/>
                  <a:pt x="1765" y="207"/>
                  <a:pt x="1765" y="207"/>
                </a:cubicBezTo>
                <a:cubicBezTo>
                  <a:pt x="1768" y="246"/>
                  <a:pt x="1763" y="287"/>
                  <a:pt x="1773" y="325"/>
                </a:cubicBezTo>
                <a:cubicBezTo>
                  <a:pt x="1776" y="338"/>
                  <a:pt x="1783" y="301"/>
                  <a:pt x="1787" y="288"/>
                </a:cubicBezTo>
                <a:cubicBezTo>
                  <a:pt x="1800" y="250"/>
                  <a:pt x="1801" y="241"/>
                  <a:pt x="1809" y="207"/>
                </a:cubicBezTo>
                <a:cubicBezTo>
                  <a:pt x="1814" y="246"/>
                  <a:pt x="1809" y="288"/>
                  <a:pt x="1824" y="325"/>
                </a:cubicBezTo>
                <a:cubicBezTo>
                  <a:pt x="1830" y="339"/>
                  <a:pt x="1834" y="296"/>
                  <a:pt x="1839" y="281"/>
                </a:cubicBezTo>
                <a:cubicBezTo>
                  <a:pt x="1844" y="269"/>
                  <a:pt x="1849" y="256"/>
                  <a:pt x="1854" y="244"/>
                </a:cubicBezTo>
                <a:cubicBezTo>
                  <a:pt x="1875" y="197"/>
                  <a:pt x="1883" y="153"/>
                  <a:pt x="1898" y="104"/>
                </a:cubicBezTo>
                <a:cubicBezTo>
                  <a:pt x="1900" y="183"/>
                  <a:pt x="1899" y="262"/>
                  <a:pt x="1905" y="340"/>
                </a:cubicBezTo>
                <a:cubicBezTo>
                  <a:pt x="1906" y="357"/>
                  <a:pt x="1912" y="305"/>
                  <a:pt x="1913" y="288"/>
                </a:cubicBezTo>
                <a:cubicBezTo>
                  <a:pt x="1917" y="239"/>
                  <a:pt x="1918" y="190"/>
                  <a:pt x="1920" y="141"/>
                </a:cubicBezTo>
                <a:cubicBezTo>
                  <a:pt x="1923" y="197"/>
                  <a:pt x="1924" y="254"/>
                  <a:pt x="1928" y="310"/>
                </a:cubicBezTo>
                <a:cubicBezTo>
                  <a:pt x="1929" y="325"/>
                  <a:pt x="1927" y="368"/>
                  <a:pt x="1935" y="355"/>
                </a:cubicBezTo>
                <a:cubicBezTo>
                  <a:pt x="1949" y="331"/>
                  <a:pt x="1950" y="273"/>
                  <a:pt x="1950" y="273"/>
                </a:cubicBezTo>
                <a:cubicBezTo>
                  <a:pt x="1963" y="24"/>
                  <a:pt x="1950" y="168"/>
                  <a:pt x="1965" y="266"/>
                </a:cubicBezTo>
                <a:cubicBezTo>
                  <a:pt x="1967" y="282"/>
                  <a:pt x="1981" y="295"/>
                  <a:pt x="1987" y="310"/>
                </a:cubicBezTo>
                <a:cubicBezTo>
                  <a:pt x="1999" y="262"/>
                  <a:pt x="2000" y="212"/>
                  <a:pt x="2009" y="163"/>
                </a:cubicBezTo>
                <a:cubicBezTo>
                  <a:pt x="2021" y="202"/>
                  <a:pt x="2019" y="242"/>
                  <a:pt x="2031" y="281"/>
                </a:cubicBezTo>
                <a:cubicBezTo>
                  <a:pt x="2066" y="232"/>
                  <a:pt x="2066" y="227"/>
                  <a:pt x="2083" y="177"/>
                </a:cubicBezTo>
                <a:cubicBezTo>
                  <a:pt x="2090" y="187"/>
                  <a:pt x="2100" y="196"/>
                  <a:pt x="2105" y="207"/>
                </a:cubicBezTo>
                <a:cubicBezTo>
                  <a:pt x="2120" y="237"/>
                  <a:pt x="2101" y="253"/>
                  <a:pt x="2127" y="214"/>
                </a:cubicBezTo>
                <a:cubicBezTo>
                  <a:pt x="2127" y="213"/>
                  <a:pt x="2141" y="170"/>
                  <a:pt x="2142" y="170"/>
                </a:cubicBezTo>
                <a:cubicBezTo>
                  <a:pt x="2150" y="170"/>
                  <a:pt x="2147" y="185"/>
                  <a:pt x="2149" y="192"/>
                </a:cubicBezTo>
                <a:cubicBezTo>
                  <a:pt x="2152" y="199"/>
                  <a:pt x="2154" y="207"/>
                  <a:pt x="2157" y="214"/>
                </a:cubicBezTo>
                <a:cubicBezTo>
                  <a:pt x="2167" y="207"/>
                  <a:pt x="2178" y="201"/>
                  <a:pt x="2186" y="192"/>
                </a:cubicBezTo>
                <a:cubicBezTo>
                  <a:pt x="2213" y="160"/>
                  <a:pt x="2185" y="153"/>
                  <a:pt x="2223" y="177"/>
                </a:cubicBezTo>
                <a:cubicBezTo>
                  <a:pt x="2239" y="230"/>
                  <a:pt x="2266" y="186"/>
                  <a:pt x="2289" y="163"/>
                </a:cubicBezTo>
                <a:cubicBezTo>
                  <a:pt x="2292" y="173"/>
                  <a:pt x="2299" y="204"/>
                  <a:pt x="2319" y="200"/>
                </a:cubicBezTo>
                <a:cubicBezTo>
                  <a:pt x="2328" y="198"/>
                  <a:pt x="2329" y="185"/>
                  <a:pt x="2334" y="177"/>
                </a:cubicBezTo>
                <a:cubicBezTo>
                  <a:pt x="2349" y="131"/>
                  <a:pt x="2331" y="167"/>
                  <a:pt x="2356" y="177"/>
                </a:cubicBezTo>
                <a:cubicBezTo>
                  <a:pt x="2363" y="180"/>
                  <a:pt x="2371" y="172"/>
                  <a:pt x="2378" y="170"/>
                </a:cubicBezTo>
                <a:cubicBezTo>
                  <a:pt x="2402" y="146"/>
                  <a:pt x="2390" y="148"/>
                  <a:pt x="2408" y="148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962400" y="3797300"/>
            <a:ext cx="0" cy="2895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8400" y="5659438"/>
            <a:ext cx="1447800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altLang="hu-HU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100000 Pa</a:t>
            </a: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2843213" y="3687763"/>
            <a:ext cx="5803900" cy="330200"/>
          </a:xfrm>
          <a:custGeom>
            <a:avLst/>
            <a:gdLst>
              <a:gd name="T0" fmla="*/ 116411 w 2792"/>
              <a:gd name="T1" fmla="*/ 101600 h 208"/>
              <a:gd name="T2" fmla="*/ 216191 w 2792"/>
              <a:gd name="T3" fmla="*/ 101600 h 208"/>
              <a:gd name="T4" fmla="*/ 1413557 w 2792"/>
              <a:gd name="T5" fmla="*/ 101600 h 208"/>
              <a:gd name="T6" fmla="*/ 2112021 w 2792"/>
              <a:gd name="T7" fmla="*/ 25400 h 208"/>
              <a:gd name="T8" fmla="*/ 2810485 w 2792"/>
              <a:gd name="T9" fmla="*/ 25400 h 208"/>
              <a:gd name="T10" fmla="*/ 3508948 w 2792"/>
              <a:gd name="T11" fmla="*/ 177800 h 208"/>
              <a:gd name="T12" fmla="*/ 4207412 w 2792"/>
              <a:gd name="T13" fmla="*/ 330200 h 208"/>
              <a:gd name="T14" fmla="*/ 5105436 w 2792"/>
              <a:gd name="T15" fmla="*/ 177800 h 208"/>
              <a:gd name="T16" fmla="*/ 5803900 w 2792"/>
              <a:gd name="T17" fmla="*/ 177800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2" h="208">
                <a:moveTo>
                  <a:pt x="56" y="64"/>
                </a:moveTo>
                <a:cubicBezTo>
                  <a:pt x="28" y="64"/>
                  <a:pt x="0" y="64"/>
                  <a:pt x="104" y="64"/>
                </a:cubicBezTo>
                <a:cubicBezTo>
                  <a:pt x="208" y="64"/>
                  <a:pt x="528" y="72"/>
                  <a:pt x="680" y="64"/>
                </a:cubicBezTo>
                <a:cubicBezTo>
                  <a:pt x="832" y="56"/>
                  <a:pt x="904" y="24"/>
                  <a:pt x="1016" y="16"/>
                </a:cubicBezTo>
                <a:cubicBezTo>
                  <a:pt x="1128" y="8"/>
                  <a:pt x="1240" y="0"/>
                  <a:pt x="1352" y="16"/>
                </a:cubicBezTo>
                <a:cubicBezTo>
                  <a:pt x="1464" y="32"/>
                  <a:pt x="1576" y="80"/>
                  <a:pt x="1688" y="112"/>
                </a:cubicBezTo>
                <a:cubicBezTo>
                  <a:pt x="1800" y="144"/>
                  <a:pt x="1896" y="208"/>
                  <a:pt x="2024" y="208"/>
                </a:cubicBezTo>
                <a:cubicBezTo>
                  <a:pt x="2152" y="208"/>
                  <a:pt x="2328" y="128"/>
                  <a:pt x="2456" y="112"/>
                </a:cubicBezTo>
                <a:cubicBezTo>
                  <a:pt x="2584" y="96"/>
                  <a:pt x="2688" y="104"/>
                  <a:pt x="2792" y="11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019800" y="2535238"/>
            <a:ext cx="1066800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altLang="hu-HU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0,01 Pa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7315200" y="4135438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rot="10800000" flipV="1">
            <a:off x="7315200" y="2916238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Akusztikai modell</a:t>
            </a:r>
            <a:endParaRPr lang="en-US" dirty="0"/>
          </a:p>
        </p:txBody>
      </p:sp>
      <p:sp>
        <p:nvSpPr>
          <p:cNvPr id="6" name="Szabadkézi sokszög 5"/>
          <p:cNvSpPr/>
          <p:nvPr/>
        </p:nvSpPr>
        <p:spPr>
          <a:xfrm>
            <a:off x="611560" y="2749844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abadkézi sokszög 6"/>
          <p:cNvSpPr/>
          <p:nvPr/>
        </p:nvSpPr>
        <p:spPr>
          <a:xfrm flipV="1">
            <a:off x="611560" y="3487090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59652"/>
              </p:ext>
            </p:extLst>
          </p:nvPr>
        </p:nvGraphicFramePr>
        <p:xfrm>
          <a:off x="1009604" y="2368813"/>
          <a:ext cx="523270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9" name="Equation" r:id="rId3" imgW="406080" imgH="419040" progId="Equation.DSMT4">
                  <p:embed/>
                </p:oleObj>
              </mc:Choice>
              <mc:Fallback>
                <p:oleObj name="Equation" r:id="rId3" imgW="406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04" y="2368813"/>
                        <a:ext cx="523270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01809"/>
              </p:ext>
            </p:extLst>
          </p:nvPr>
        </p:nvGraphicFramePr>
        <p:xfrm>
          <a:off x="7928044" y="2337485"/>
          <a:ext cx="539622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0" name="Equation" r:id="rId5" imgW="419040" imgH="419040" progId="Equation.DSMT4">
                  <p:embed/>
                </p:oleObj>
              </mc:Choice>
              <mc:Fallback>
                <p:oleObj name="Equation" r:id="rId5" imgW="419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28044" y="2337485"/>
                        <a:ext cx="539622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48415"/>
              </p:ext>
            </p:extLst>
          </p:nvPr>
        </p:nvGraphicFramePr>
        <p:xfrm>
          <a:off x="4117985" y="2450155"/>
          <a:ext cx="555974" cy="78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1" name="Equation" r:id="rId7" imgW="431640" imgH="419040" progId="Equation.DSMT4">
                  <p:embed/>
                </p:oleObj>
              </mc:Choice>
              <mc:Fallback>
                <p:oleObj name="Equation" r:id="rId7" imgW="431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7985" y="2450155"/>
                        <a:ext cx="555974" cy="788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198840"/>
              </p:ext>
            </p:extLst>
          </p:nvPr>
        </p:nvGraphicFramePr>
        <p:xfrm>
          <a:off x="2195736" y="3933056"/>
          <a:ext cx="425157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2" name="Equation" r:id="rId9" imgW="330120" imgH="419040" progId="Equation.DSMT4">
                  <p:embed/>
                </p:oleObj>
              </mc:Choice>
              <mc:Fallback>
                <p:oleObj name="Equation" r:id="rId9" imgW="330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3933056"/>
                        <a:ext cx="425157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99469"/>
              </p:ext>
            </p:extLst>
          </p:nvPr>
        </p:nvGraphicFramePr>
        <p:xfrm>
          <a:off x="6660232" y="4221088"/>
          <a:ext cx="441509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3" name="Equation" r:id="rId11" imgW="342720" imgH="419040" progId="Equation.DSMT4">
                  <p:embed/>
                </p:oleObj>
              </mc:Choice>
              <mc:Fallback>
                <p:oleObj name="Equation" r:id="rId11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60232" y="4221088"/>
                        <a:ext cx="441509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Jobbra nyíl 3"/>
          <p:cNvSpPr/>
          <p:nvPr/>
        </p:nvSpPr>
        <p:spPr>
          <a:xfrm>
            <a:off x="755576" y="3362364"/>
            <a:ext cx="720080" cy="10446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Jobbra nyíl 14"/>
          <p:cNvSpPr/>
          <p:nvPr/>
        </p:nvSpPr>
        <p:spPr>
          <a:xfrm>
            <a:off x="2843808" y="3362364"/>
            <a:ext cx="720080" cy="10446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Kanyar jobbra 18"/>
          <p:cNvSpPr/>
          <p:nvPr/>
        </p:nvSpPr>
        <p:spPr>
          <a:xfrm rot="5400000">
            <a:off x="1851922" y="3470864"/>
            <a:ext cx="255580" cy="288032"/>
          </a:xfrm>
          <a:prstGeom prst="bentArrow">
            <a:avLst>
              <a:gd name="adj1" fmla="val 25000"/>
              <a:gd name="adj2" fmla="val 32937"/>
              <a:gd name="adj3" fmla="val 48810"/>
              <a:gd name="adj4" fmla="val 4375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1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Akusztikai modell</a:t>
            </a:r>
            <a:endParaRPr lang="en-US" dirty="0"/>
          </a:p>
        </p:txBody>
      </p:sp>
      <p:sp>
        <p:nvSpPr>
          <p:cNvPr id="6" name="Szabadkézi sokszög 5"/>
          <p:cNvSpPr/>
          <p:nvPr/>
        </p:nvSpPr>
        <p:spPr>
          <a:xfrm>
            <a:off x="611560" y="2749844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abadkézi sokszög 6"/>
          <p:cNvSpPr/>
          <p:nvPr/>
        </p:nvSpPr>
        <p:spPr>
          <a:xfrm flipV="1">
            <a:off x="611560" y="3487090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59652"/>
              </p:ext>
            </p:extLst>
          </p:nvPr>
        </p:nvGraphicFramePr>
        <p:xfrm>
          <a:off x="1009604" y="2368813"/>
          <a:ext cx="523270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5" name="Equation" r:id="rId3" imgW="406080" imgH="419040" progId="Equation.DSMT4">
                  <p:embed/>
                </p:oleObj>
              </mc:Choice>
              <mc:Fallback>
                <p:oleObj name="Equation" r:id="rId3" imgW="406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04" y="2368813"/>
                        <a:ext cx="523270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01809"/>
              </p:ext>
            </p:extLst>
          </p:nvPr>
        </p:nvGraphicFramePr>
        <p:xfrm>
          <a:off x="7928044" y="2337485"/>
          <a:ext cx="539622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6" name="Equation" r:id="rId5" imgW="419040" imgH="419040" progId="Equation.DSMT4">
                  <p:embed/>
                </p:oleObj>
              </mc:Choice>
              <mc:Fallback>
                <p:oleObj name="Equation" r:id="rId5" imgW="419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28044" y="2337485"/>
                        <a:ext cx="539622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48415"/>
              </p:ext>
            </p:extLst>
          </p:nvPr>
        </p:nvGraphicFramePr>
        <p:xfrm>
          <a:off x="4117985" y="2450155"/>
          <a:ext cx="555974" cy="78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7" name="Equation" r:id="rId7" imgW="431640" imgH="419040" progId="Equation.DSMT4">
                  <p:embed/>
                </p:oleObj>
              </mc:Choice>
              <mc:Fallback>
                <p:oleObj name="Equation" r:id="rId7" imgW="431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7985" y="2450155"/>
                        <a:ext cx="555974" cy="788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198840"/>
              </p:ext>
            </p:extLst>
          </p:nvPr>
        </p:nvGraphicFramePr>
        <p:xfrm>
          <a:off x="2195736" y="3933056"/>
          <a:ext cx="425157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8" name="Equation" r:id="rId9" imgW="330120" imgH="419040" progId="Equation.DSMT4">
                  <p:embed/>
                </p:oleObj>
              </mc:Choice>
              <mc:Fallback>
                <p:oleObj name="Equation" r:id="rId9" imgW="330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3933056"/>
                        <a:ext cx="425157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99469"/>
              </p:ext>
            </p:extLst>
          </p:nvPr>
        </p:nvGraphicFramePr>
        <p:xfrm>
          <a:off x="6660232" y="4221088"/>
          <a:ext cx="441509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9" name="Equation" r:id="rId11" imgW="342720" imgH="419040" progId="Equation.DSMT4">
                  <p:embed/>
                </p:oleObj>
              </mc:Choice>
              <mc:Fallback>
                <p:oleObj name="Equation" r:id="rId11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60232" y="4221088"/>
                        <a:ext cx="441509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Jobbra nyíl 3"/>
          <p:cNvSpPr/>
          <p:nvPr/>
        </p:nvSpPr>
        <p:spPr>
          <a:xfrm>
            <a:off x="755576" y="3362364"/>
            <a:ext cx="720080" cy="10446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Jobbra nyíl 14"/>
          <p:cNvSpPr/>
          <p:nvPr/>
        </p:nvSpPr>
        <p:spPr>
          <a:xfrm>
            <a:off x="2843808" y="3362364"/>
            <a:ext cx="720080" cy="10446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Kanyar jobbra 18"/>
          <p:cNvSpPr/>
          <p:nvPr/>
        </p:nvSpPr>
        <p:spPr>
          <a:xfrm rot="5400000">
            <a:off x="1851922" y="3470864"/>
            <a:ext cx="255580" cy="288032"/>
          </a:xfrm>
          <a:prstGeom prst="bentArrow">
            <a:avLst>
              <a:gd name="adj1" fmla="val 25000"/>
              <a:gd name="adj2" fmla="val 32937"/>
              <a:gd name="adj3" fmla="val 48810"/>
              <a:gd name="adj4" fmla="val 4375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Kanyar jobbra 21"/>
          <p:cNvSpPr/>
          <p:nvPr/>
        </p:nvSpPr>
        <p:spPr>
          <a:xfrm rot="5400000">
            <a:off x="6228441" y="3429257"/>
            <a:ext cx="431534" cy="432048"/>
          </a:xfrm>
          <a:prstGeom prst="bentArrow">
            <a:avLst>
              <a:gd name="adj1" fmla="val 25000"/>
              <a:gd name="adj2" fmla="val 32937"/>
              <a:gd name="adj3" fmla="val 48810"/>
              <a:gd name="adj4" fmla="val 4375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1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Akusztikai modell</a:t>
            </a:r>
            <a:endParaRPr lang="en-US" dirty="0"/>
          </a:p>
        </p:txBody>
      </p:sp>
      <p:sp>
        <p:nvSpPr>
          <p:cNvPr id="6" name="Szabadkézi sokszög 5"/>
          <p:cNvSpPr/>
          <p:nvPr/>
        </p:nvSpPr>
        <p:spPr>
          <a:xfrm>
            <a:off x="611560" y="2749844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abadkézi sokszög 6"/>
          <p:cNvSpPr/>
          <p:nvPr/>
        </p:nvSpPr>
        <p:spPr>
          <a:xfrm flipV="1">
            <a:off x="611560" y="3487090"/>
            <a:ext cx="8064896" cy="589982"/>
          </a:xfrm>
          <a:custGeom>
            <a:avLst/>
            <a:gdLst>
              <a:gd name="connsiteX0" fmla="*/ 0 w 6263640"/>
              <a:gd name="connsiteY0" fmla="*/ 340360 h 365760"/>
              <a:gd name="connsiteX1" fmla="*/ 0 w 6263640"/>
              <a:gd name="connsiteY1" fmla="*/ 340360 h 365760"/>
              <a:gd name="connsiteX2" fmla="*/ 828040 w 6263640"/>
              <a:gd name="connsiteY2" fmla="*/ 345440 h 365760"/>
              <a:gd name="connsiteX3" fmla="*/ 833120 w 6263640"/>
              <a:gd name="connsiteY3" fmla="*/ 187960 h 365760"/>
              <a:gd name="connsiteX4" fmla="*/ 1783080 w 6263640"/>
              <a:gd name="connsiteY4" fmla="*/ 213360 h 365760"/>
              <a:gd name="connsiteX5" fmla="*/ 1793240 w 6263640"/>
              <a:gd name="connsiteY5" fmla="*/ 365760 h 365760"/>
              <a:gd name="connsiteX6" fmla="*/ 4216400 w 6263640"/>
              <a:gd name="connsiteY6" fmla="*/ 360680 h 365760"/>
              <a:gd name="connsiteX7" fmla="*/ 4211320 w 6263640"/>
              <a:gd name="connsiteY7" fmla="*/ 15240 h 365760"/>
              <a:gd name="connsiteX8" fmla="*/ 5405120 w 6263640"/>
              <a:gd name="connsiteY8" fmla="*/ 0 h 365760"/>
              <a:gd name="connsiteX9" fmla="*/ 5415280 w 6263640"/>
              <a:gd name="connsiteY9" fmla="*/ 274320 h 365760"/>
              <a:gd name="connsiteX10" fmla="*/ 6263640 w 6263640"/>
              <a:gd name="connsiteY10" fmla="*/ 269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40" h="365760">
                <a:moveTo>
                  <a:pt x="0" y="340360"/>
                </a:moveTo>
                <a:lnTo>
                  <a:pt x="0" y="340360"/>
                </a:lnTo>
                <a:lnTo>
                  <a:pt x="828040" y="345440"/>
                </a:lnTo>
                <a:lnTo>
                  <a:pt x="833120" y="187960"/>
                </a:lnTo>
                <a:lnTo>
                  <a:pt x="1783080" y="213360"/>
                </a:lnTo>
                <a:lnTo>
                  <a:pt x="1793240" y="365760"/>
                </a:lnTo>
                <a:lnTo>
                  <a:pt x="4216400" y="360680"/>
                </a:lnTo>
                <a:cubicBezTo>
                  <a:pt x="4214707" y="245533"/>
                  <a:pt x="4213013" y="130387"/>
                  <a:pt x="4211320" y="15240"/>
                </a:cubicBezTo>
                <a:lnTo>
                  <a:pt x="5405120" y="0"/>
                </a:lnTo>
                <a:lnTo>
                  <a:pt x="5415280" y="274320"/>
                </a:lnTo>
                <a:lnTo>
                  <a:pt x="6263640" y="26924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59652"/>
              </p:ext>
            </p:extLst>
          </p:nvPr>
        </p:nvGraphicFramePr>
        <p:xfrm>
          <a:off x="1009604" y="2368813"/>
          <a:ext cx="523270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1" name="Equation" r:id="rId3" imgW="406080" imgH="419040" progId="Equation.DSMT4">
                  <p:embed/>
                </p:oleObj>
              </mc:Choice>
              <mc:Fallback>
                <p:oleObj name="Equation" r:id="rId3" imgW="406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04" y="2368813"/>
                        <a:ext cx="523270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01809"/>
              </p:ext>
            </p:extLst>
          </p:nvPr>
        </p:nvGraphicFramePr>
        <p:xfrm>
          <a:off x="7928044" y="2337485"/>
          <a:ext cx="539622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2" name="Equation" r:id="rId5" imgW="419040" imgH="419040" progId="Equation.DSMT4">
                  <p:embed/>
                </p:oleObj>
              </mc:Choice>
              <mc:Fallback>
                <p:oleObj name="Equation" r:id="rId5" imgW="419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28044" y="2337485"/>
                        <a:ext cx="539622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48415"/>
              </p:ext>
            </p:extLst>
          </p:nvPr>
        </p:nvGraphicFramePr>
        <p:xfrm>
          <a:off x="4117985" y="2450155"/>
          <a:ext cx="555974" cy="78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3" name="Equation" r:id="rId7" imgW="431640" imgH="419040" progId="Equation.DSMT4">
                  <p:embed/>
                </p:oleObj>
              </mc:Choice>
              <mc:Fallback>
                <p:oleObj name="Equation" r:id="rId7" imgW="431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7985" y="2450155"/>
                        <a:ext cx="555974" cy="788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198840"/>
              </p:ext>
            </p:extLst>
          </p:nvPr>
        </p:nvGraphicFramePr>
        <p:xfrm>
          <a:off x="2195736" y="3933056"/>
          <a:ext cx="425157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4" name="Equation" r:id="rId9" imgW="330120" imgH="419040" progId="Equation.DSMT4">
                  <p:embed/>
                </p:oleObj>
              </mc:Choice>
              <mc:Fallback>
                <p:oleObj name="Equation" r:id="rId9" imgW="330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3933056"/>
                        <a:ext cx="425157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99469"/>
              </p:ext>
            </p:extLst>
          </p:nvPr>
        </p:nvGraphicFramePr>
        <p:xfrm>
          <a:off x="6660232" y="4221088"/>
          <a:ext cx="441509" cy="6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5" name="Equation" r:id="rId11" imgW="342720" imgH="419040" progId="Equation.DSMT4">
                  <p:embed/>
                </p:oleObj>
              </mc:Choice>
              <mc:Fallback>
                <p:oleObj name="Equation" r:id="rId11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60232" y="4221088"/>
                        <a:ext cx="441509" cy="6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Jobbra nyíl 3"/>
          <p:cNvSpPr/>
          <p:nvPr/>
        </p:nvSpPr>
        <p:spPr>
          <a:xfrm>
            <a:off x="755576" y="3362364"/>
            <a:ext cx="720080" cy="10446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Jobbra nyíl 13"/>
          <p:cNvSpPr/>
          <p:nvPr/>
        </p:nvSpPr>
        <p:spPr>
          <a:xfrm>
            <a:off x="7380312" y="3271884"/>
            <a:ext cx="864096" cy="285420"/>
          </a:xfrm>
          <a:prstGeom prst="rightArrow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Jobbra nyíl 14"/>
          <p:cNvSpPr/>
          <p:nvPr/>
        </p:nvSpPr>
        <p:spPr>
          <a:xfrm>
            <a:off x="2843808" y="3362364"/>
            <a:ext cx="720080" cy="10446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Kanyar jobbra 18"/>
          <p:cNvSpPr/>
          <p:nvPr/>
        </p:nvSpPr>
        <p:spPr>
          <a:xfrm rot="5400000">
            <a:off x="1851922" y="3470864"/>
            <a:ext cx="255580" cy="288032"/>
          </a:xfrm>
          <a:prstGeom prst="bentArrow">
            <a:avLst>
              <a:gd name="adj1" fmla="val 25000"/>
              <a:gd name="adj2" fmla="val 32937"/>
              <a:gd name="adj3" fmla="val 48810"/>
              <a:gd name="adj4" fmla="val 4375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Kanyar jobbra 21"/>
          <p:cNvSpPr/>
          <p:nvPr/>
        </p:nvSpPr>
        <p:spPr>
          <a:xfrm rot="5400000">
            <a:off x="6228441" y="3429257"/>
            <a:ext cx="431534" cy="432048"/>
          </a:xfrm>
          <a:prstGeom prst="bentArrow">
            <a:avLst>
              <a:gd name="adj1" fmla="val 25000"/>
              <a:gd name="adj2" fmla="val 32937"/>
              <a:gd name="adj3" fmla="val 48810"/>
              <a:gd name="adj4" fmla="val 4375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1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Problémák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 teljesül / erősen korlátoz a méretre vonatkozó feltétel</a:t>
            </a:r>
          </a:p>
          <a:p>
            <a:pPr lvl="1"/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hu-HU" dirty="0"/>
              <a:t>=1 kHz,   </a:t>
            </a:r>
          </a:p>
          <a:p>
            <a:endParaRPr lang="hu-HU" dirty="0"/>
          </a:p>
          <a:p>
            <a:r>
              <a:rPr lang="hu-HU" dirty="0"/>
              <a:t>Nem teljesülnek az impedancia-feltételek</a:t>
            </a:r>
          </a:p>
          <a:p>
            <a:endParaRPr lang="hu-HU" dirty="0"/>
          </a:p>
          <a:p>
            <a:r>
              <a:rPr lang="hu-HU" dirty="0"/>
              <a:t>Nem lineáris a rendszer</a:t>
            </a:r>
            <a:endParaRPr lang="en-US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880858"/>
              </p:ext>
            </p:extLst>
          </p:nvPr>
        </p:nvGraphicFramePr>
        <p:xfrm>
          <a:off x="3059832" y="2276872"/>
          <a:ext cx="4686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Equation" r:id="rId3" imgW="4686120" imgH="787320" progId="Equation.DSMT4">
                  <p:embed/>
                </p:oleObj>
              </mc:Choice>
              <mc:Fallback>
                <p:oleObj name="Equation" r:id="rId3" imgW="46861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832" y="2276872"/>
                        <a:ext cx="4686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945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Helyette: numerikus technikák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2276872"/>
            <a:ext cx="8363272" cy="4525963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7917861" cy="266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1560" y="1661029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vizsgálandó teret felosztjuk kisméretű elemekre: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643632"/>
              </p:ext>
            </p:extLst>
          </p:nvPr>
        </p:nvGraphicFramePr>
        <p:xfrm>
          <a:off x="962025" y="4583494"/>
          <a:ext cx="721995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Equation" r:id="rId4" imgW="7226280" imgH="1803240" progId="Equation.DSMT4">
                  <p:embed/>
                </p:oleObj>
              </mc:Choice>
              <mc:Fallback>
                <p:oleObj name="Equation" r:id="rId4" imgW="7226280" imgH="1803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4583494"/>
                        <a:ext cx="7219950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017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akusztikai </a:t>
            </a:r>
            <a:r>
              <a:rPr lang="hu-HU" dirty="0" err="1"/>
              <a:t>végeselem</a:t>
            </a:r>
            <a:r>
              <a:rPr lang="hu-HU" dirty="0"/>
              <a:t> módszer lényege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elemek csúcsaira felírható egy mátrixegyenlet: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és ha az összes elemet egy nagy mátrixba foglaljuk: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Megoldás </a:t>
            </a:r>
          </a:p>
          <a:p>
            <a:pPr lvl="1"/>
            <a:r>
              <a:rPr lang="hu-HU" dirty="0"/>
              <a:t>a csomópontok hangnyomása </a:t>
            </a:r>
          </a:p>
          <a:p>
            <a:pPr lvl="1"/>
            <a:r>
              <a:rPr lang="hu-HU" dirty="0"/>
              <a:t>a köztes térre pedig lineáris interpoláció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27593"/>
              </p:ext>
            </p:extLst>
          </p:nvPr>
        </p:nvGraphicFramePr>
        <p:xfrm>
          <a:off x="2411760" y="3933056"/>
          <a:ext cx="395731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Equation" r:id="rId3" imgW="2006600" imgH="292100" progId="Equation.DSMT4">
                  <p:embed/>
                </p:oleObj>
              </mc:Choice>
              <mc:Fallback>
                <p:oleObj name="Equation" r:id="rId3" imgW="20066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933056"/>
                        <a:ext cx="3957311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361751"/>
              </p:ext>
            </p:extLst>
          </p:nvPr>
        </p:nvGraphicFramePr>
        <p:xfrm>
          <a:off x="2267744" y="2276872"/>
          <a:ext cx="4051080" cy="60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Equation" r:id="rId5" imgW="4051080" imgH="609480" progId="Equation.DSMT4">
                  <p:embed/>
                </p:oleObj>
              </mc:Choice>
              <mc:Fallback>
                <p:oleObj name="Equation" r:id="rId5" imgW="40510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276872"/>
                        <a:ext cx="4051080" cy="609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037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827088" y="188913"/>
            <a:ext cx="7772400" cy="1470025"/>
          </a:xfrm>
        </p:spPr>
        <p:txBody>
          <a:bodyPr/>
          <a:lstStyle/>
          <a:p>
            <a:r>
              <a:rPr lang="hu-HU" altLang="hu-HU" sz="2800" dirty="0"/>
              <a:t>Egy gyakorlati példa: a Helmholtz-rezonátor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2052" name="Picture 2" descr="https://encrypted-tbn0.gstatic.com/images?q=tbn:ANd9GcTajRBEqLQeXJCWRRi5LCoZgNkI9aikCgsntMRQkpVpE0hTV7Mb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74846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754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Users\Fülöp_munka\Oktatas\Muszakalap\NumerikusDemo\mod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04800"/>
            <a:ext cx="86995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823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:\Users\Fülöp_munka\Oktatas\Muszakalap\NumerikusDemo\p_172H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>
            <a:fillRect/>
          </a:stretch>
        </p:blipFill>
        <p:spPr bwMode="auto">
          <a:xfrm>
            <a:off x="609600" y="609600"/>
            <a:ext cx="8034338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51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Users\Fülöp_munka\Oktatas\Muszakalap\NumerikusDemo\v_172H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>
            <a:fillRect/>
          </a:stretch>
        </p:blipFill>
        <p:spPr bwMode="auto">
          <a:xfrm>
            <a:off x="609600" y="609600"/>
            <a:ext cx="804703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2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/>
              <a:t>Hogyan keletkeznek a hangok?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5187"/>
          </a:xfrm>
        </p:spPr>
        <p:txBody>
          <a:bodyPr/>
          <a:lstStyle/>
          <a:p>
            <a:pPr eaLnBrk="1" hangingPunct="1"/>
            <a:r>
              <a:rPr lang="hu-HU" altLang="hu-HU" sz="1600"/>
              <a:t>gyorsan, rendezetlenül áramló levegő szabálytalanságai</a:t>
            </a:r>
          </a:p>
          <a:p>
            <a:pPr eaLnBrk="1" hangingPunct="1"/>
            <a:r>
              <a:rPr lang="hu-HU" altLang="hu-HU" sz="1600"/>
              <a:t>rezgő felületek által okozott sűrűségváltozás</a:t>
            </a:r>
          </a:p>
        </p:txBody>
      </p:sp>
      <p:pic>
        <p:nvPicPr>
          <p:cNvPr id="6148" name="Picture 4" descr="longipat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7550"/>
            <a:ext cx="66294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És egy integrált alkalmazás: hangsugárzó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Két- (három-) utas sugárzó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47032"/>
            <a:ext cx="1622110" cy="28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19" y="2204864"/>
            <a:ext cx="25208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124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elektrodinamikus hangszóró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690473"/>
              </p:ext>
            </p:extLst>
          </p:nvPr>
        </p:nvGraphicFramePr>
        <p:xfrm>
          <a:off x="2051720" y="2420888"/>
          <a:ext cx="527367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Picture" r:id="rId3" imgW="5686044" imgH="3410712" progId="Word.Picture.8">
                  <p:embed/>
                </p:oleObj>
              </mc:Choice>
              <mc:Fallback>
                <p:oleObj name="Picture" r:id="rId3" imgW="5686044" imgH="341071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420888"/>
                        <a:ext cx="5273675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5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Dinamikus hangszóró helyettesítő képe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075324"/>
              </p:ext>
            </p:extLst>
          </p:nvPr>
        </p:nvGraphicFramePr>
        <p:xfrm>
          <a:off x="1141532" y="1790923"/>
          <a:ext cx="7076959" cy="399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Picture" r:id="rId3" imgW="5905500" imgH="3323844" progId="Word.Picture.8">
                  <p:embed/>
                </p:oleObj>
              </mc:Choice>
              <mc:Fallback>
                <p:oleObj name="Picture" r:id="rId3" imgW="5905500" imgH="332384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532" y="1790923"/>
                        <a:ext cx="7076959" cy="3996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Csoportba foglalás 9"/>
          <p:cNvGrpSpPr/>
          <p:nvPr/>
        </p:nvGrpSpPr>
        <p:grpSpPr>
          <a:xfrm>
            <a:off x="899592" y="1340768"/>
            <a:ext cx="6264696" cy="2448272"/>
            <a:chOff x="899592" y="1340768"/>
            <a:chExt cx="6264696" cy="2448272"/>
          </a:xfrm>
        </p:grpSpPr>
        <p:sp>
          <p:nvSpPr>
            <p:cNvPr id="6" name="Ellipszis 5"/>
            <p:cNvSpPr/>
            <p:nvPr/>
          </p:nvSpPr>
          <p:spPr>
            <a:xfrm>
              <a:off x="899592" y="1340768"/>
              <a:ext cx="4608512" cy="24482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572000" y="1340768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elektromos elemek</a:t>
              </a:r>
              <a:endParaRPr lang="en-US" b="1" dirty="0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539552" y="2276872"/>
            <a:ext cx="5472608" cy="3672408"/>
            <a:chOff x="539552" y="2276872"/>
            <a:chExt cx="5472608" cy="3672408"/>
          </a:xfrm>
        </p:grpSpPr>
        <p:sp>
          <p:nvSpPr>
            <p:cNvPr id="7" name="Ellipszis 6"/>
            <p:cNvSpPr/>
            <p:nvPr/>
          </p:nvSpPr>
          <p:spPr>
            <a:xfrm>
              <a:off x="3347864" y="2276872"/>
              <a:ext cx="2664296" cy="36724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539552" y="425244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b="1" dirty="0">
                  <a:solidFill>
                    <a:srgbClr val="FF0000"/>
                  </a:solidFill>
                </a:rPr>
                <a:t>mechanikai elemek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5076056" y="3140968"/>
            <a:ext cx="3240360" cy="2088232"/>
            <a:chOff x="5076056" y="3140968"/>
            <a:chExt cx="3240360" cy="2088232"/>
          </a:xfrm>
        </p:grpSpPr>
        <p:sp>
          <p:nvSpPr>
            <p:cNvPr id="8" name="Ellipszis 7"/>
            <p:cNvSpPr/>
            <p:nvPr/>
          </p:nvSpPr>
          <p:spPr>
            <a:xfrm>
              <a:off x="5076056" y="3645024"/>
              <a:ext cx="3168352" cy="158417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6012160" y="3140968"/>
              <a:ext cx="23042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b="1" dirty="0">
                  <a:solidFill>
                    <a:srgbClr val="0070C0"/>
                  </a:solidFill>
                </a:rPr>
                <a:t>akusztikai elemek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8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2400" dirty="0"/>
              <a:t>Dinamikus hangszóró elektromos helyettesítő képei</a:t>
            </a: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86591"/>
              </p:ext>
            </p:extLst>
          </p:nvPr>
        </p:nvGraphicFramePr>
        <p:xfrm>
          <a:off x="1691680" y="4005064"/>
          <a:ext cx="5760640" cy="259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3" name="Picture" r:id="rId3" imgW="4981956" imgH="2247900" progId="Word.Picture.8">
                  <p:embed/>
                </p:oleObj>
              </mc:Choice>
              <mc:Fallback>
                <p:oleObj name="Picture" r:id="rId3" imgW="4981956" imgH="22479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005064"/>
                        <a:ext cx="5760640" cy="2598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263291"/>
              </p:ext>
            </p:extLst>
          </p:nvPr>
        </p:nvGraphicFramePr>
        <p:xfrm>
          <a:off x="1504761" y="1196752"/>
          <a:ext cx="6134477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Picture" r:id="rId5" imgW="5724144" imgH="2409444" progId="Word.Picture.8">
                  <p:embed/>
                </p:oleObj>
              </mc:Choice>
              <mc:Fallback>
                <p:oleObj name="Picture" r:id="rId5" imgW="5724144" imgH="240944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761" y="1196752"/>
                        <a:ext cx="6134477" cy="2592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292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dinamikus hangszóró frekvenciamenete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53336"/>
              </p:ext>
            </p:extLst>
          </p:nvPr>
        </p:nvGraphicFramePr>
        <p:xfrm>
          <a:off x="2627784" y="1448780"/>
          <a:ext cx="7217970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Picture" r:id="rId3" imgW="5228844" imgH="2124456" progId="Word.Picture.8">
                  <p:embed/>
                </p:oleObj>
              </mc:Choice>
              <mc:Fallback>
                <p:oleObj name="Picture" r:id="rId3" imgW="5228844" imgH="21244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448780"/>
                        <a:ext cx="7217970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Csoportba foglalás 5"/>
          <p:cNvGrpSpPr/>
          <p:nvPr/>
        </p:nvGrpSpPr>
        <p:grpSpPr>
          <a:xfrm>
            <a:off x="2339752" y="4595974"/>
            <a:ext cx="4578858" cy="1842516"/>
            <a:chOff x="1403648" y="4595974"/>
            <a:chExt cx="4578858" cy="1842516"/>
          </a:xfrm>
        </p:grpSpPr>
        <p:pic>
          <p:nvPicPr>
            <p:cNvPr id="788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595974"/>
              <a:ext cx="4578858" cy="92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517232"/>
              <a:ext cx="4578858" cy="92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églalap 6"/>
          <p:cNvSpPr/>
          <p:nvPr/>
        </p:nvSpPr>
        <p:spPr>
          <a:xfrm>
            <a:off x="6372200" y="2437591"/>
            <a:ext cx="3240360" cy="174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3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(Elektrodinamikus) mikrofon </a:t>
            </a:r>
            <a:br>
              <a:rPr lang="hu-HU" sz="2800" dirty="0"/>
            </a:br>
            <a:r>
              <a:rPr lang="hu-HU" sz="2800" dirty="0"/>
              <a:t>felépítése és működése</a:t>
            </a:r>
            <a:endParaRPr lang="en-US" sz="28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435608" y="1628800"/>
            <a:ext cx="6272784" cy="4415352"/>
            <a:chOff x="1115616" y="2745856"/>
            <a:chExt cx="6272784" cy="4415352"/>
          </a:xfrm>
        </p:grpSpPr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745856"/>
              <a:ext cx="6272784" cy="147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221088"/>
              <a:ext cx="6272784" cy="147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685976"/>
              <a:ext cx="6272784" cy="147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0678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hu-HU" dirty="0"/>
              <a:t>A (műszaki) akusztika leggyakrabban </a:t>
            </a:r>
            <a:r>
              <a:rPr lang="hu-HU" b="1" dirty="0"/>
              <a:t>modellekkel </a:t>
            </a:r>
            <a:r>
              <a:rPr lang="hu-HU" dirty="0"/>
              <a:t>dolgozik</a:t>
            </a:r>
          </a:p>
          <a:p>
            <a:r>
              <a:rPr lang="hu-HU" dirty="0"/>
              <a:t>Hullámvezető = akusztikai távvezeték</a:t>
            </a:r>
          </a:p>
          <a:p>
            <a:r>
              <a:rPr lang="hu-HU" dirty="0"/>
              <a:t>A véges hullámvezető helyettesíthető </a:t>
            </a:r>
            <a:r>
              <a:rPr lang="hu-HU" b="1" dirty="0">
                <a:solidFill>
                  <a:srgbClr val="FF0000"/>
                </a:solidFill>
              </a:rPr>
              <a:t>koncentrált paraméteres akusztikai modellel</a:t>
            </a:r>
            <a:r>
              <a:rPr lang="hu-HU" dirty="0"/>
              <a:t>, ha</a:t>
            </a:r>
          </a:p>
          <a:p>
            <a:pPr lvl="1"/>
            <a:r>
              <a:rPr lang="hu-HU" dirty="0"/>
              <a:t>kellően rövid</a:t>
            </a:r>
          </a:p>
          <a:p>
            <a:pPr lvl="1"/>
            <a:r>
              <a:rPr lang="hu-HU" dirty="0"/>
              <a:t>jelentősen eltérő impedanciájú elemekből áll</a:t>
            </a:r>
          </a:p>
          <a:p>
            <a:r>
              <a:rPr lang="hu-HU" b="1" dirty="0">
                <a:solidFill>
                  <a:srgbClr val="FF0000"/>
                </a:solidFill>
              </a:rPr>
              <a:t>Szoros analógia </a:t>
            </a:r>
            <a:r>
              <a:rPr lang="hu-HU" dirty="0"/>
              <a:t>az elektromos, mechanikai és akusztikai elemek között</a:t>
            </a:r>
          </a:p>
          <a:p>
            <a:r>
              <a:rPr lang="hu-HU" dirty="0"/>
              <a:t>A konc. par. </a:t>
            </a:r>
            <a:r>
              <a:rPr lang="hu-HU" dirty="0" err="1"/>
              <a:t>ak</a:t>
            </a:r>
            <a:r>
              <a:rPr lang="hu-HU" dirty="0"/>
              <a:t>. modellek </a:t>
            </a:r>
          </a:p>
          <a:p>
            <a:pPr lvl="1"/>
            <a:r>
              <a:rPr lang="hu-HU" dirty="0"/>
              <a:t>tendenciák becslésére </a:t>
            </a:r>
            <a:r>
              <a:rPr lang="hu-HU" b="1" dirty="0">
                <a:solidFill>
                  <a:srgbClr val="FF0000"/>
                </a:solidFill>
              </a:rPr>
              <a:t>alkalmasak</a:t>
            </a:r>
            <a:r>
              <a:rPr lang="hu-HU" dirty="0"/>
              <a:t>, de </a:t>
            </a:r>
          </a:p>
          <a:p>
            <a:pPr lvl="1"/>
            <a:r>
              <a:rPr lang="hu-HU" dirty="0"/>
              <a:t>alkalmazási területük </a:t>
            </a:r>
            <a:r>
              <a:rPr lang="hu-HU" b="1" dirty="0">
                <a:solidFill>
                  <a:srgbClr val="0066FF"/>
                </a:solidFill>
              </a:rPr>
              <a:t>korlátozott</a:t>
            </a:r>
          </a:p>
          <a:p>
            <a:r>
              <a:rPr lang="hu-HU" dirty="0"/>
              <a:t>Helyettük: </a:t>
            </a:r>
            <a:r>
              <a:rPr lang="hu-HU" b="1" dirty="0"/>
              <a:t>numerikus módszerek </a:t>
            </a:r>
            <a:r>
              <a:rPr lang="hu-HU" dirty="0"/>
              <a:t>(VE, PE)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Húr- és lemezrezgések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1800"/>
              <a:t>Keresztirányú (transzverzális) hullám</a:t>
            </a:r>
          </a:p>
        </p:txBody>
      </p:sp>
      <p:pic>
        <p:nvPicPr>
          <p:cNvPr id="7172" name="Picture 4" descr="transverspointcurated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5057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Gömbhullám pontforrásból</a:t>
            </a:r>
          </a:p>
        </p:txBody>
      </p:sp>
      <p:pic>
        <p:nvPicPr>
          <p:cNvPr id="8195" name="Picture 4" descr="mono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/>
              <a:t>Az emberi fül</a:t>
            </a:r>
          </a:p>
        </p:txBody>
      </p:sp>
      <p:pic>
        <p:nvPicPr>
          <p:cNvPr id="6147" name="Picture 3" descr="ful_magy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1214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mberi_fü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8" t="66000"/>
          <a:stretch>
            <a:fillRect/>
          </a:stretch>
        </p:blipFill>
        <p:spPr bwMode="auto">
          <a:xfrm>
            <a:off x="4787900" y="5013325"/>
            <a:ext cx="3524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716463" y="981075"/>
            <a:ext cx="4248150" cy="3671888"/>
            <a:chOff x="2971" y="618"/>
            <a:chExt cx="2676" cy="2313"/>
          </a:xfrm>
        </p:grpSpPr>
        <p:sp>
          <p:nvSpPr>
            <p:cNvPr id="9222" name="Rectangle 8"/>
            <p:cNvSpPr>
              <a:spLocks noChangeArrowheads="1"/>
            </p:cNvSpPr>
            <p:nvPr/>
          </p:nvSpPr>
          <p:spPr bwMode="auto">
            <a:xfrm>
              <a:off x="2971" y="754"/>
              <a:ext cx="1088" cy="2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hu-HU"/>
            </a:p>
          </p:txBody>
        </p:sp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61641" r="42433" b="2307"/>
            <a:stretch>
              <a:fillRect/>
            </a:stretch>
          </p:blipFill>
          <p:spPr bwMode="auto">
            <a:xfrm>
              <a:off x="3247" y="618"/>
              <a:ext cx="2351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4" name="Rectangle 6"/>
            <p:cNvSpPr>
              <a:spLocks noChangeArrowheads="1"/>
            </p:cNvSpPr>
            <p:nvPr/>
          </p:nvSpPr>
          <p:spPr bwMode="auto">
            <a:xfrm>
              <a:off x="3239" y="618"/>
              <a:ext cx="2408" cy="2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Hogyan hallunk?</a:t>
            </a:r>
            <a:endParaRPr lang="en-US" altLang="hu-HU"/>
          </a:p>
        </p:txBody>
      </p:sp>
      <p:sp>
        <p:nvSpPr>
          <p:cNvPr id="10244" name="Szövegdoboz 1"/>
          <p:cNvSpPr txBox="1">
            <a:spLocks noChangeArrowheads="1"/>
          </p:cNvSpPr>
          <p:nvPr/>
        </p:nvSpPr>
        <p:spPr bwMode="auto">
          <a:xfrm>
            <a:off x="107504" y="3140968"/>
            <a:ext cx="87137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hu-HU" sz="2400" dirty="0">
                <a:hlinkClick r:id="rId3"/>
              </a:rPr>
              <a:t>https://www.youtube.com/watch?v=T8lKKlnnC6M</a:t>
            </a:r>
            <a:endParaRPr lang="hu-HU" altLang="hu-HU" sz="2400" dirty="0"/>
          </a:p>
          <a:p>
            <a:pPr eaLnBrk="1" hangingPunct="1"/>
            <a:endParaRPr lang="en-US" alt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9" name="Picture 17" descr="Scan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77938"/>
            <a:ext cx="540067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altLang="hu-HU" b="1"/>
              <a:t>Mit hallunk? - az emberi hallás határai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295400" y="5029200"/>
            <a:ext cx="6629400" cy="1092200"/>
            <a:chOff x="816" y="3168"/>
            <a:chExt cx="4176" cy="688"/>
          </a:xfrm>
        </p:grpSpPr>
        <p:sp>
          <p:nvSpPr>
            <p:cNvPr id="11285" name="Freeform 4"/>
            <p:cNvSpPr>
              <a:spLocks/>
            </p:cNvSpPr>
            <p:nvPr/>
          </p:nvSpPr>
          <p:spPr bwMode="auto">
            <a:xfrm>
              <a:off x="816" y="3168"/>
              <a:ext cx="4176" cy="360"/>
            </a:xfrm>
            <a:custGeom>
              <a:avLst/>
              <a:gdLst>
                <a:gd name="T0" fmla="*/ 0 w 4176"/>
                <a:gd name="T1" fmla="*/ 0 h 360"/>
                <a:gd name="T2" fmla="*/ 912 w 4176"/>
                <a:gd name="T3" fmla="*/ 192 h 360"/>
                <a:gd name="T4" fmla="*/ 2064 w 4176"/>
                <a:gd name="T5" fmla="*/ 336 h 360"/>
                <a:gd name="T6" fmla="*/ 2976 w 4176"/>
                <a:gd name="T7" fmla="*/ 336 h 360"/>
                <a:gd name="T8" fmla="*/ 3696 w 4176"/>
                <a:gd name="T9" fmla="*/ 240 h 360"/>
                <a:gd name="T10" fmla="*/ 4176 w 4176"/>
                <a:gd name="T11" fmla="*/ 144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76" h="360">
                  <a:moveTo>
                    <a:pt x="0" y="0"/>
                  </a:moveTo>
                  <a:cubicBezTo>
                    <a:pt x="284" y="68"/>
                    <a:pt x="568" y="136"/>
                    <a:pt x="912" y="192"/>
                  </a:cubicBezTo>
                  <a:cubicBezTo>
                    <a:pt x="1256" y="248"/>
                    <a:pt x="1720" y="312"/>
                    <a:pt x="2064" y="336"/>
                  </a:cubicBezTo>
                  <a:cubicBezTo>
                    <a:pt x="2408" y="360"/>
                    <a:pt x="2704" y="352"/>
                    <a:pt x="2976" y="336"/>
                  </a:cubicBezTo>
                  <a:cubicBezTo>
                    <a:pt x="3248" y="320"/>
                    <a:pt x="3496" y="272"/>
                    <a:pt x="3696" y="240"/>
                  </a:cubicBezTo>
                  <a:cubicBezTo>
                    <a:pt x="3896" y="208"/>
                    <a:pt x="4036" y="176"/>
                    <a:pt x="4176" y="144"/>
                  </a:cubicBezTo>
                </a:path>
              </a:pathLst>
            </a:custGeom>
            <a:noFill/>
            <a:ln w="38100" cmpd="sng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2544" y="3600"/>
              <a:ext cx="1488" cy="256"/>
            </a:xfrm>
            <a:prstGeom prst="rect">
              <a:avLst/>
            </a:prstGeom>
            <a:noFill/>
            <a:ln w="9525">
              <a:solidFill>
                <a:srgbClr val="66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altLang="hu-HU" sz="2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hallásküszöb</a:t>
              </a: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447800" y="990600"/>
            <a:ext cx="6781800" cy="762000"/>
            <a:chOff x="912" y="624"/>
            <a:chExt cx="4272" cy="480"/>
          </a:xfrm>
        </p:grpSpPr>
        <p:sp>
          <p:nvSpPr>
            <p:cNvPr id="11283" name="Freeform 7"/>
            <p:cNvSpPr>
              <a:spLocks/>
            </p:cNvSpPr>
            <p:nvPr/>
          </p:nvSpPr>
          <p:spPr bwMode="auto">
            <a:xfrm>
              <a:off x="912" y="912"/>
              <a:ext cx="4272" cy="192"/>
            </a:xfrm>
            <a:custGeom>
              <a:avLst/>
              <a:gdLst>
                <a:gd name="T0" fmla="*/ 0 w 4272"/>
                <a:gd name="T1" fmla="*/ 96 h 192"/>
                <a:gd name="T2" fmla="*/ 768 w 4272"/>
                <a:gd name="T3" fmla="*/ 48 h 192"/>
                <a:gd name="T4" fmla="*/ 1776 w 4272"/>
                <a:gd name="T5" fmla="*/ 0 h 192"/>
                <a:gd name="T6" fmla="*/ 3024 w 4272"/>
                <a:gd name="T7" fmla="*/ 48 h 192"/>
                <a:gd name="T8" fmla="*/ 3744 w 4272"/>
                <a:gd name="T9" fmla="*/ 96 h 192"/>
                <a:gd name="T10" fmla="*/ 4272 w 4272"/>
                <a:gd name="T11" fmla="*/ 192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2" h="192">
                  <a:moveTo>
                    <a:pt x="0" y="96"/>
                  </a:moveTo>
                  <a:cubicBezTo>
                    <a:pt x="236" y="80"/>
                    <a:pt x="472" y="64"/>
                    <a:pt x="768" y="48"/>
                  </a:cubicBezTo>
                  <a:cubicBezTo>
                    <a:pt x="1064" y="32"/>
                    <a:pt x="1400" y="0"/>
                    <a:pt x="1776" y="0"/>
                  </a:cubicBezTo>
                  <a:cubicBezTo>
                    <a:pt x="2152" y="0"/>
                    <a:pt x="2696" y="32"/>
                    <a:pt x="3024" y="48"/>
                  </a:cubicBezTo>
                  <a:cubicBezTo>
                    <a:pt x="3352" y="64"/>
                    <a:pt x="3536" y="72"/>
                    <a:pt x="3744" y="96"/>
                  </a:cubicBezTo>
                  <a:cubicBezTo>
                    <a:pt x="3952" y="120"/>
                    <a:pt x="4112" y="156"/>
                    <a:pt x="4272" y="192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2304" y="62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altLang="hu-HU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fájdalomküszöb</a:t>
              </a: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76200" y="1447800"/>
            <a:ext cx="2133600" cy="3352800"/>
            <a:chOff x="48" y="912"/>
            <a:chExt cx="1344" cy="2112"/>
          </a:xfrm>
        </p:grpSpPr>
        <p:sp>
          <p:nvSpPr>
            <p:cNvPr id="11281" name="Line 10"/>
            <p:cNvSpPr>
              <a:spLocks noChangeShapeType="1"/>
            </p:cNvSpPr>
            <p:nvPr/>
          </p:nvSpPr>
          <p:spPr bwMode="auto">
            <a:xfrm flipV="1">
              <a:off x="432" y="1296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48" y="912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altLang="hu-HU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hangerő</a:t>
              </a: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505200" y="6172200"/>
            <a:ext cx="4572000" cy="396875"/>
            <a:chOff x="2208" y="3888"/>
            <a:chExt cx="2880" cy="250"/>
          </a:xfrm>
        </p:grpSpPr>
        <p:sp>
          <p:nvSpPr>
            <p:cNvPr id="11279" name="Line 13"/>
            <p:cNvSpPr>
              <a:spLocks noChangeShapeType="1"/>
            </p:cNvSpPr>
            <p:nvPr/>
          </p:nvSpPr>
          <p:spPr bwMode="auto">
            <a:xfrm flipV="1">
              <a:off x="2208" y="4032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744" y="3888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altLang="hu-HU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hangmagasság</a:t>
              </a:r>
            </a:p>
          </p:txBody>
        </p:sp>
      </p:grpSp>
      <p:sp>
        <p:nvSpPr>
          <p:cNvPr id="8207" name="Freeform 15"/>
          <p:cNvSpPr>
            <a:spLocks/>
          </p:cNvSpPr>
          <p:nvPr/>
        </p:nvSpPr>
        <p:spPr bwMode="auto">
          <a:xfrm>
            <a:off x="2098675" y="1219200"/>
            <a:ext cx="111125" cy="4630738"/>
          </a:xfrm>
          <a:custGeom>
            <a:avLst/>
            <a:gdLst>
              <a:gd name="T0" fmla="*/ 34925 w 70"/>
              <a:gd name="T1" fmla="*/ 0 h 2917"/>
              <a:gd name="T2" fmla="*/ 28575 w 70"/>
              <a:gd name="T3" fmla="*/ 1195388 h 2917"/>
              <a:gd name="T4" fmla="*/ 6350 w 70"/>
              <a:gd name="T5" fmla="*/ 2403475 h 2917"/>
              <a:gd name="T6" fmla="*/ 17463 w 70"/>
              <a:gd name="T7" fmla="*/ 3481388 h 2917"/>
              <a:gd name="T8" fmla="*/ 111125 w 70"/>
              <a:gd name="T9" fmla="*/ 4630738 h 2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2917">
                <a:moveTo>
                  <a:pt x="22" y="0"/>
                </a:moveTo>
                <a:cubicBezTo>
                  <a:pt x="21" y="250"/>
                  <a:pt x="21" y="501"/>
                  <a:pt x="18" y="753"/>
                </a:cubicBezTo>
                <a:cubicBezTo>
                  <a:pt x="15" y="1005"/>
                  <a:pt x="5" y="1274"/>
                  <a:pt x="4" y="1514"/>
                </a:cubicBezTo>
                <a:cubicBezTo>
                  <a:pt x="3" y="1754"/>
                  <a:pt x="0" y="1959"/>
                  <a:pt x="11" y="2193"/>
                </a:cubicBezTo>
                <a:cubicBezTo>
                  <a:pt x="22" y="2427"/>
                  <a:pt x="58" y="2794"/>
                  <a:pt x="70" y="2917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7391400" y="1219200"/>
            <a:ext cx="228600" cy="4572000"/>
          </a:xfrm>
          <a:custGeom>
            <a:avLst/>
            <a:gdLst>
              <a:gd name="T0" fmla="*/ 0 w 144"/>
              <a:gd name="T1" fmla="*/ 0 h 2880"/>
              <a:gd name="T2" fmla="*/ 152400 w 144"/>
              <a:gd name="T3" fmla="*/ 1447800 h 2880"/>
              <a:gd name="T4" fmla="*/ 228600 w 144"/>
              <a:gd name="T5" fmla="*/ 2667000 h 2880"/>
              <a:gd name="T6" fmla="*/ 152400 w 144"/>
              <a:gd name="T7" fmla="*/ 3810000 h 2880"/>
              <a:gd name="T8" fmla="*/ 76200 w 144"/>
              <a:gd name="T9" fmla="*/ 4572000 h 2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2880">
                <a:moveTo>
                  <a:pt x="0" y="0"/>
                </a:moveTo>
                <a:cubicBezTo>
                  <a:pt x="36" y="316"/>
                  <a:pt x="72" y="632"/>
                  <a:pt x="96" y="912"/>
                </a:cubicBezTo>
                <a:cubicBezTo>
                  <a:pt x="120" y="1192"/>
                  <a:pt x="144" y="1432"/>
                  <a:pt x="144" y="1680"/>
                </a:cubicBezTo>
                <a:cubicBezTo>
                  <a:pt x="144" y="1928"/>
                  <a:pt x="112" y="2200"/>
                  <a:pt x="96" y="2400"/>
                </a:cubicBezTo>
                <a:cubicBezTo>
                  <a:pt x="80" y="2600"/>
                  <a:pt x="64" y="2740"/>
                  <a:pt x="48" y="2880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 rot="-5400000">
            <a:off x="507206" y="2885282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>
                <a:solidFill>
                  <a:srgbClr val="CC0000"/>
                </a:solidFill>
              </a:rPr>
              <a:t>infrahang</a:t>
            </a:r>
            <a:endParaRPr lang="en-US" altLang="hu-HU" b="1">
              <a:solidFill>
                <a:srgbClr val="CC0000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 rot="-5400000">
            <a:off x="7131844" y="2813844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 dirty="0">
                <a:solidFill>
                  <a:srgbClr val="9900CC"/>
                </a:solidFill>
              </a:rPr>
              <a:t>ultrahang</a:t>
            </a:r>
            <a:endParaRPr lang="en-US" altLang="hu-HU" b="1" dirty="0">
              <a:solidFill>
                <a:srgbClr val="9900CC"/>
              </a:solidFill>
            </a:endParaRPr>
          </a:p>
        </p:txBody>
      </p: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3865563" y="3055938"/>
            <a:ext cx="2859087" cy="1389062"/>
            <a:chOff x="2435" y="1925"/>
            <a:chExt cx="1801" cy="875"/>
          </a:xfrm>
        </p:grpSpPr>
        <p:sp>
          <p:nvSpPr>
            <p:cNvPr id="11277" name="Freeform 21"/>
            <p:cNvSpPr>
              <a:spLocks/>
            </p:cNvSpPr>
            <p:nvPr/>
          </p:nvSpPr>
          <p:spPr bwMode="auto">
            <a:xfrm>
              <a:off x="2435" y="1925"/>
              <a:ext cx="1801" cy="875"/>
            </a:xfrm>
            <a:custGeom>
              <a:avLst/>
              <a:gdLst>
                <a:gd name="T0" fmla="*/ 37 w 1801"/>
                <a:gd name="T1" fmla="*/ 280 h 875"/>
                <a:gd name="T2" fmla="*/ 173 w 1801"/>
                <a:gd name="T3" fmla="*/ 144 h 875"/>
                <a:gd name="T4" fmla="*/ 264 w 1801"/>
                <a:gd name="T5" fmla="*/ 54 h 875"/>
                <a:gd name="T6" fmla="*/ 354 w 1801"/>
                <a:gd name="T7" fmla="*/ 8 h 875"/>
                <a:gd name="T8" fmla="*/ 400 w 1801"/>
                <a:gd name="T9" fmla="*/ 8 h 875"/>
                <a:gd name="T10" fmla="*/ 490 w 1801"/>
                <a:gd name="T11" fmla="*/ 8 h 875"/>
                <a:gd name="T12" fmla="*/ 536 w 1801"/>
                <a:gd name="T13" fmla="*/ 54 h 875"/>
                <a:gd name="T14" fmla="*/ 607 w 1801"/>
                <a:gd name="T15" fmla="*/ 79 h 875"/>
                <a:gd name="T16" fmla="*/ 709 w 1801"/>
                <a:gd name="T17" fmla="*/ 58 h 875"/>
                <a:gd name="T18" fmla="*/ 805 w 1801"/>
                <a:gd name="T19" fmla="*/ 16 h 875"/>
                <a:gd name="T20" fmla="*/ 883 w 1801"/>
                <a:gd name="T21" fmla="*/ 16 h 875"/>
                <a:gd name="T22" fmla="*/ 988 w 1801"/>
                <a:gd name="T23" fmla="*/ 97 h 875"/>
                <a:gd name="T24" fmla="*/ 1048 w 1801"/>
                <a:gd name="T25" fmla="*/ 202 h 875"/>
                <a:gd name="T26" fmla="*/ 1147 w 1801"/>
                <a:gd name="T27" fmla="*/ 349 h 875"/>
                <a:gd name="T28" fmla="*/ 1201 w 1801"/>
                <a:gd name="T29" fmla="*/ 391 h 875"/>
                <a:gd name="T30" fmla="*/ 1291 w 1801"/>
                <a:gd name="T31" fmla="*/ 388 h 875"/>
                <a:gd name="T32" fmla="*/ 1342 w 1801"/>
                <a:gd name="T33" fmla="*/ 379 h 875"/>
                <a:gd name="T34" fmla="*/ 1426 w 1801"/>
                <a:gd name="T35" fmla="*/ 406 h 875"/>
                <a:gd name="T36" fmla="*/ 1534 w 1801"/>
                <a:gd name="T37" fmla="*/ 469 h 875"/>
                <a:gd name="T38" fmla="*/ 1672 w 1801"/>
                <a:gd name="T39" fmla="*/ 553 h 875"/>
                <a:gd name="T40" fmla="*/ 1759 w 1801"/>
                <a:gd name="T41" fmla="*/ 625 h 875"/>
                <a:gd name="T42" fmla="*/ 1795 w 1801"/>
                <a:gd name="T43" fmla="*/ 676 h 875"/>
                <a:gd name="T44" fmla="*/ 1795 w 1801"/>
                <a:gd name="T45" fmla="*/ 703 h 875"/>
                <a:gd name="T46" fmla="*/ 1774 w 1801"/>
                <a:gd name="T47" fmla="*/ 739 h 875"/>
                <a:gd name="T48" fmla="*/ 1702 w 1801"/>
                <a:gd name="T49" fmla="*/ 763 h 875"/>
                <a:gd name="T50" fmla="*/ 1603 w 1801"/>
                <a:gd name="T51" fmla="*/ 808 h 875"/>
                <a:gd name="T52" fmla="*/ 1381 w 1801"/>
                <a:gd name="T53" fmla="*/ 865 h 875"/>
                <a:gd name="T54" fmla="*/ 1183 w 1801"/>
                <a:gd name="T55" fmla="*/ 871 h 875"/>
                <a:gd name="T56" fmla="*/ 994 w 1801"/>
                <a:gd name="T57" fmla="*/ 859 h 875"/>
                <a:gd name="T58" fmla="*/ 769 w 1801"/>
                <a:gd name="T59" fmla="*/ 841 h 875"/>
                <a:gd name="T60" fmla="*/ 625 w 1801"/>
                <a:gd name="T61" fmla="*/ 823 h 875"/>
                <a:gd name="T62" fmla="*/ 463 w 1801"/>
                <a:gd name="T63" fmla="*/ 766 h 875"/>
                <a:gd name="T64" fmla="*/ 337 w 1801"/>
                <a:gd name="T65" fmla="*/ 697 h 875"/>
                <a:gd name="T66" fmla="*/ 238 w 1801"/>
                <a:gd name="T67" fmla="*/ 625 h 875"/>
                <a:gd name="T68" fmla="*/ 151 w 1801"/>
                <a:gd name="T69" fmla="*/ 553 h 875"/>
                <a:gd name="T70" fmla="*/ 49 w 1801"/>
                <a:gd name="T71" fmla="*/ 478 h 875"/>
                <a:gd name="T72" fmla="*/ 7 w 1801"/>
                <a:gd name="T73" fmla="*/ 388 h 875"/>
                <a:gd name="T74" fmla="*/ 4 w 1801"/>
                <a:gd name="T75" fmla="*/ 325 h 875"/>
                <a:gd name="T76" fmla="*/ 22 w 1801"/>
                <a:gd name="T77" fmla="*/ 295 h 875"/>
                <a:gd name="T78" fmla="*/ 37 w 1801"/>
                <a:gd name="T79" fmla="*/ 280 h 8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01" h="875">
                  <a:moveTo>
                    <a:pt x="37" y="280"/>
                  </a:moveTo>
                  <a:cubicBezTo>
                    <a:pt x="62" y="255"/>
                    <a:pt x="135" y="182"/>
                    <a:pt x="173" y="144"/>
                  </a:cubicBezTo>
                  <a:cubicBezTo>
                    <a:pt x="211" y="106"/>
                    <a:pt x="234" y="77"/>
                    <a:pt x="264" y="54"/>
                  </a:cubicBezTo>
                  <a:cubicBezTo>
                    <a:pt x="294" y="31"/>
                    <a:pt x="331" y="16"/>
                    <a:pt x="354" y="8"/>
                  </a:cubicBezTo>
                  <a:cubicBezTo>
                    <a:pt x="377" y="0"/>
                    <a:pt x="377" y="8"/>
                    <a:pt x="400" y="8"/>
                  </a:cubicBezTo>
                  <a:cubicBezTo>
                    <a:pt x="423" y="8"/>
                    <a:pt x="467" y="0"/>
                    <a:pt x="490" y="8"/>
                  </a:cubicBezTo>
                  <a:cubicBezTo>
                    <a:pt x="513" y="16"/>
                    <a:pt x="517" y="42"/>
                    <a:pt x="536" y="54"/>
                  </a:cubicBezTo>
                  <a:cubicBezTo>
                    <a:pt x="555" y="66"/>
                    <a:pt x="578" y="78"/>
                    <a:pt x="607" y="79"/>
                  </a:cubicBezTo>
                  <a:cubicBezTo>
                    <a:pt x="636" y="80"/>
                    <a:pt x="676" y="68"/>
                    <a:pt x="709" y="58"/>
                  </a:cubicBezTo>
                  <a:cubicBezTo>
                    <a:pt x="742" y="48"/>
                    <a:pt x="776" y="23"/>
                    <a:pt x="805" y="16"/>
                  </a:cubicBezTo>
                  <a:cubicBezTo>
                    <a:pt x="834" y="9"/>
                    <a:pt x="853" y="3"/>
                    <a:pt x="883" y="16"/>
                  </a:cubicBezTo>
                  <a:cubicBezTo>
                    <a:pt x="913" y="29"/>
                    <a:pt x="961" y="66"/>
                    <a:pt x="988" y="97"/>
                  </a:cubicBezTo>
                  <a:cubicBezTo>
                    <a:pt x="1015" y="128"/>
                    <a:pt x="1021" y="160"/>
                    <a:pt x="1048" y="202"/>
                  </a:cubicBezTo>
                  <a:cubicBezTo>
                    <a:pt x="1075" y="244"/>
                    <a:pt x="1121" y="317"/>
                    <a:pt x="1147" y="349"/>
                  </a:cubicBezTo>
                  <a:cubicBezTo>
                    <a:pt x="1173" y="381"/>
                    <a:pt x="1177" y="385"/>
                    <a:pt x="1201" y="391"/>
                  </a:cubicBezTo>
                  <a:cubicBezTo>
                    <a:pt x="1225" y="397"/>
                    <a:pt x="1268" y="390"/>
                    <a:pt x="1291" y="388"/>
                  </a:cubicBezTo>
                  <a:cubicBezTo>
                    <a:pt x="1314" y="386"/>
                    <a:pt x="1320" y="376"/>
                    <a:pt x="1342" y="379"/>
                  </a:cubicBezTo>
                  <a:cubicBezTo>
                    <a:pt x="1364" y="382"/>
                    <a:pt x="1394" y="391"/>
                    <a:pt x="1426" y="406"/>
                  </a:cubicBezTo>
                  <a:cubicBezTo>
                    <a:pt x="1458" y="421"/>
                    <a:pt x="1493" y="445"/>
                    <a:pt x="1534" y="469"/>
                  </a:cubicBezTo>
                  <a:cubicBezTo>
                    <a:pt x="1575" y="493"/>
                    <a:pt x="1634" y="527"/>
                    <a:pt x="1672" y="553"/>
                  </a:cubicBezTo>
                  <a:cubicBezTo>
                    <a:pt x="1710" y="579"/>
                    <a:pt x="1739" y="605"/>
                    <a:pt x="1759" y="625"/>
                  </a:cubicBezTo>
                  <a:cubicBezTo>
                    <a:pt x="1779" y="645"/>
                    <a:pt x="1789" y="663"/>
                    <a:pt x="1795" y="676"/>
                  </a:cubicBezTo>
                  <a:cubicBezTo>
                    <a:pt x="1801" y="689"/>
                    <a:pt x="1798" y="693"/>
                    <a:pt x="1795" y="703"/>
                  </a:cubicBezTo>
                  <a:cubicBezTo>
                    <a:pt x="1792" y="713"/>
                    <a:pt x="1789" y="729"/>
                    <a:pt x="1774" y="739"/>
                  </a:cubicBezTo>
                  <a:cubicBezTo>
                    <a:pt x="1759" y="749"/>
                    <a:pt x="1731" y="751"/>
                    <a:pt x="1702" y="763"/>
                  </a:cubicBezTo>
                  <a:cubicBezTo>
                    <a:pt x="1673" y="775"/>
                    <a:pt x="1656" y="791"/>
                    <a:pt x="1603" y="808"/>
                  </a:cubicBezTo>
                  <a:cubicBezTo>
                    <a:pt x="1550" y="825"/>
                    <a:pt x="1451" y="855"/>
                    <a:pt x="1381" y="865"/>
                  </a:cubicBezTo>
                  <a:cubicBezTo>
                    <a:pt x="1311" y="875"/>
                    <a:pt x="1247" y="872"/>
                    <a:pt x="1183" y="871"/>
                  </a:cubicBezTo>
                  <a:cubicBezTo>
                    <a:pt x="1119" y="870"/>
                    <a:pt x="1063" y="864"/>
                    <a:pt x="994" y="859"/>
                  </a:cubicBezTo>
                  <a:cubicBezTo>
                    <a:pt x="925" y="854"/>
                    <a:pt x="830" y="847"/>
                    <a:pt x="769" y="841"/>
                  </a:cubicBezTo>
                  <a:cubicBezTo>
                    <a:pt x="708" y="835"/>
                    <a:pt x="676" y="835"/>
                    <a:pt x="625" y="823"/>
                  </a:cubicBezTo>
                  <a:cubicBezTo>
                    <a:pt x="574" y="811"/>
                    <a:pt x="511" y="787"/>
                    <a:pt x="463" y="766"/>
                  </a:cubicBezTo>
                  <a:cubicBezTo>
                    <a:pt x="415" y="745"/>
                    <a:pt x="374" y="720"/>
                    <a:pt x="337" y="697"/>
                  </a:cubicBezTo>
                  <a:cubicBezTo>
                    <a:pt x="300" y="674"/>
                    <a:pt x="269" y="649"/>
                    <a:pt x="238" y="625"/>
                  </a:cubicBezTo>
                  <a:cubicBezTo>
                    <a:pt x="207" y="601"/>
                    <a:pt x="182" y="577"/>
                    <a:pt x="151" y="553"/>
                  </a:cubicBezTo>
                  <a:cubicBezTo>
                    <a:pt x="120" y="529"/>
                    <a:pt x="73" y="505"/>
                    <a:pt x="49" y="478"/>
                  </a:cubicBezTo>
                  <a:cubicBezTo>
                    <a:pt x="25" y="451"/>
                    <a:pt x="14" y="413"/>
                    <a:pt x="7" y="388"/>
                  </a:cubicBezTo>
                  <a:cubicBezTo>
                    <a:pt x="0" y="363"/>
                    <a:pt x="2" y="340"/>
                    <a:pt x="4" y="325"/>
                  </a:cubicBezTo>
                  <a:cubicBezTo>
                    <a:pt x="6" y="310"/>
                    <a:pt x="16" y="302"/>
                    <a:pt x="22" y="295"/>
                  </a:cubicBezTo>
                  <a:cubicBezTo>
                    <a:pt x="28" y="288"/>
                    <a:pt x="12" y="305"/>
                    <a:pt x="37" y="280"/>
                  </a:cubicBezTo>
                  <a:close/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2925" y="2341"/>
              <a:ext cx="590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>
                  <a:solidFill>
                    <a:srgbClr val="FF3300"/>
                  </a:solidFill>
                </a:rPr>
                <a:t>beszéd</a:t>
              </a:r>
              <a:endParaRPr lang="en-US" altLang="hu-HU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1467</Words>
  <Application>Microsoft Office PowerPoint</Application>
  <PresentationFormat>Diavetítés a képernyőre (4:3 oldalarány)</PresentationFormat>
  <Paragraphs>257</Paragraphs>
  <Slides>46</Slides>
  <Notes>16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Cambria Math</vt:lpstr>
      <vt:lpstr>Comic Sans MS</vt:lpstr>
      <vt:lpstr>Times New Roman</vt:lpstr>
      <vt:lpstr>Alapértelmezett terv</vt:lpstr>
      <vt:lpstr>Equation</vt:lpstr>
      <vt:lpstr>Picture</vt:lpstr>
      <vt:lpstr>Augusztinovicz Fülöp fulop@hit.bme.hu</vt:lpstr>
      <vt:lpstr>Akusztika =  hangtan</vt:lpstr>
      <vt:lpstr>Mi a hang? </vt:lpstr>
      <vt:lpstr>Hogyan keletkeznek a hangok?</vt:lpstr>
      <vt:lpstr>Húr- és lemezrezgések</vt:lpstr>
      <vt:lpstr>Gömbhullám pontforrásból</vt:lpstr>
      <vt:lpstr>Az emberi fül</vt:lpstr>
      <vt:lpstr>Hogyan hallunk?</vt:lpstr>
      <vt:lpstr>Mit hallunk? - az emberi hallás határai</vt:lpstr>
      <vt:lpstr>A hangjelenséget leíró (üzemi) változók</vt:lpstr>
      <vt:lpstr>A hangtér I. alapegyenlete</vt:lpstr>
      <vt:lpstr>Új fogalom: a tömegáram</vt:lpstr>
      <vt:lpstr>A hangtér II. alapegyenlete</vt:lpstr>
      <vt:lpstr>Út a hullámegyenlethez</vt:lpstr>
      <vt:lpstr>És a végállomás: </vt:lpstr>
      <vt:lpstr>A hullámegyenlet megoldása</vt:lpstr>
      <vt:lpstr>És ha három dimenziós térben vagyunk?</vt:lpstr>
      <vt:lpstr>Hullámterjedés egyszerű esetekben</vt:lpstr>
      <vt:lpstr>Vissza a síkhullámokhoz: hullámvezető</vt:lpstr>
      <vt:lpstr>Hullámvezető lezárásai</vt:lpstr>
      <vt:lpstr>Koncentrált paraméteres akusztikai elemek</vt:lpstr>
      <vt:lpstr>Elektromos-akusztikai analógia</vt:lpstr>
      <vt:lpstr>Elektromos-akusztikai analógia</vt:lpstr>
      <vt:lpstr>Elektromos-akusztikai analógia</vt:lpstr>
      <vt:lpstr>Elektromos-akusztikai-mechanikai analógia</vt:lpstr>
      <vt:lpstr>Na de mindez mire jó?</vt:lpstr>
      <vt:lpstr>Akusztikai modell</vt:lpstr>
      <vt:lpstr>Akusztikai modell</vt:lpstr>
      <vt:lpstr>Akusztikai modell</vt:lpstr>
      <vt:lpstr>Akusztikai modell</vt:lpstr>
      <vt:lpstr>Akusztikai modell</vt:lpstr>
      <vt:lpstr>Akusztikai modell</vt:lpstr>
      <vt:lpstr>Problémák</vt:lpstr>
      <vt:lpstr>Helyette: numerikus technikák</vt:lpstr>
      <vt:lpstr>Az akusztikai végeselem módszer lényege</vt:lpstr>
      <vt:lpstr>Egy gyakorlati példa: a Helmholtz-rezonátor</vt:lpstr>
      <vt:lpstr>PowerPoint-bemutató</vt:lpstr>
      <vt:lpstr>PowerPoint-bemutató</vt:lpstr>
      <vt:lpstr>PowerPoint-bemutató</vt:lpstr>
      <vt:lpstr>És egy integrált alkalmazás: hangsugárzó</vt:lpstr>
      <vt:lpstr>Az elektrodinamikus hangszóró</vt:lpstr>
      <vt:lpstr>Dinamikus hangszóró helyettesítő képe</vt:lpstr>
      <vt:lpstr>Dinamikus hangszóró elektromos helyettesítő képei</vt:lpstr>
      <vt:lpstr>A dinamikus hangszóró frekvenciamenete</vt:lpstr>
      <vt:lpstr>(Elektrodinamikus) mikrofon  felépítése és működése</vt:lpstr>
      <vt:lpstr>Összefoglalás</vt:lpstr>
    </vt:vector>
  </TitlesOfParts>
  <Company>BME HIT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Kommunikáció-akusztika</dc:title>
  <dc:creator>Augusztinovicz Fülöp</dc:creator>
  <cp:lastModifiedBy>Fülöp Augusztinovicz</cp:lastModifiedBy>
  <cp:revision>61</cp:revision>
  <cp:lastPrinted>2016-11-11T09:33:24Z</cp:lastPrinted>
  <dcterms:created xsi:type="dcterms:W3CDTF">2008-02-14T11:42:25Z</dcterms:created>
  <dcterms:modified xsi:type="dcterms:W3CDTF">2019-04-29T07:01:38Z</dcterms:modified>
</cp:coreProperties>
</file>