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1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A0000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17.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7C3B67-03B0-41CE-B8FE-0930DD187344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5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 txBox="1">
            <a:spLocks/>
          </p:cNvSpPr>
          <p:nvPr userDrawn="1"/>
        </p:nvSpPr>
        <p:spPr>
          <a:xfrm>
            <a:off x="3127169" y="6588920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 Hálózati Rendszerek és Szolgáltatások 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1.png"/><Relationship Id="rId5" Type="http://schemas.microsoft.com/office/2007/relationships/media" Target="../media/media3.wav"/><Relationship Id="rId10" Type="http://schemas.openxmlformats.org/officeDocument/2006/relationships/image" Target="../media/image20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mm.org/sound/vrml/vocal/vocalcu.htm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A beszéd</a:t>
            </a:r>
            <a:endParaRPr lang="hu-H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2973" y="173038"/>
            <a:ext cx="3042356" cy="490537"/>
          </a:xfrm>
        </p:spPr>
        <p:txBody>
          <a:bodyPr>
            <a:noAutofit/>
          </a:bodyPr>
          <a:lstStyle/>
          <a:p>
            <a:pPr algn="l"/>
            <a:r>
              <a:rPr lang="hu-HU" sz="2800" dirty="0"/>
              <a:t>Magánhangzók jellemzői</a:t>
            </a:r>
          </a:p>
        </p:txBody>
      </p:sp>
      <p:pic>
        <p:nvPicPr>
          <p:cNvPr id="73732" name="Picture 4" descr="beolvasás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82" b="21643"/>
          <a:stretch>
            <a:fillRect/>
          </a:stretch>
        </p:blipFill>
        <p:spPr bwMode="auto">
          <a:xfrm>
            <a:off x="4284663" y="0"/>
            <a:ext cx="4554537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magánhangzók formánsai </a:t>
            </a:r>
          </a:p>
        </p:txBody>
      </p:sp>
      <p:pic>
        <p:nvPicPr>
          <p:cNvPr id="74756" name="Picture 4" descr="beolvasás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8" b="2203"/>
          <a:stretch>
            <a:fillRect/>
          </a:stretch>
        </p:blipFill>
        <p:spPr bwMode="auto">
          <a:xfrm>
            <a:off x="179388" y="1196975"/>
            <a:ext cx="8713787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Mássalhangzók jellemzői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2808287"/>
          </a:xfrm>
        </p:spPr>
        <p:txBody>
          <a:bodyPr>
            <a:normAutofit fontScale="92500"/>
          </a:bodyPr>
          <a:lstStyle/>
          <a:p>
            <a:r>
              <a:rPr lang="hu-HU"/>
              <a:t>Réshangok</a:t>
            </a:r>
          </a:p>
          <a:p>
            <a:pPr lvl="1"/>
            <a:r>
              <a:rPr lang="hu-HU"/>
              <a:t>turbulens gerjesztés &gt; vokális traktus rezonanciája</a:t>
            </a:r>
          </a:p>
          <a:p>
            <a:pPr lvl="1"/>
            <a:endParaRPr lang="hu-HU"/>
          </a:p>
          <a:p>
            <a:r>
              <a:rPr lang="hu-HU"/>
              <a:t>Felpattanó zárhangok</a:t>
            </a:r>
          </a:p>
          <a:p>
            <a:pPr lvl="1"/>
            <a:r>
              <a:rPr lang="hu-HU"/>
              <a:t>nem tartható hosszan</a:t>
            </a:r>
          </a:p>
          <a:p>
            <a:pPr lvl="1"/>
            <a:r>
              <a:rPr lang="hu-HU"/>
              <a:t>nincs formánsstruktúra</a:t>
            </a:r>
          </a:p>
          <a:p>
            <a:pPr lvl="1"/>
            <a:r>
              <a:rPr lang="hu-HU"/>
              <a:t>lökéshullám &gt; hangszalag holtidő &gt; állandósult magánhangzó</a:t>
            </a:r>
          </a:p>
          <a:p>
            <a:pPr lvl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33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Korszerű beszédtechnológiák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>
            <a:normAutofit lnSpcReduction="10000"/>
          </a:bodyPr>
          <a:lstStyle/>
          <a:p>
            <a:r>
              <a:rPr lang="hu-HU"/>
              <a:t>Gépi beszédfelismerés</a:t>
            </a:r>
          </a:p>
          <a:p>
            <a:pPr lvl="1"/>
            <a:r>
              <a:rPr lang="hu-HU"/>
              <a:t>izolált szavas felismerők</a:t>
            </a:r>
          </a:p>
          <a:p>
            <a:pPr lvl="1"/>
            <a:r>
              <a:rPr lang="hu-HU"/>
              <a:t>folyamatos beszéd felismerése</a:t>
            </a:r>
          </a:p>
          <a:p>
            <a:pPr lvl="1"/>
            <a:r>
              <a:rPr lang="hu-HU"/>
              <a:t>beszélő személy felismerése (biometrikus adatok)</a:t>
            </a:r>
          </a:p>
          <a:p>
            <a:pPr lvl="1"/>
            <a:r>
              <a:rPr lang="hu-HU"/>
              <a:t>…..</a:t>
            </a:r>
          </a:p>
          <a:p>
            <a:pPr lvl="1"/>
            <a:endParaRPr lang="hu-HU"/>
          </a:p>
          <a:p>
            <a:r>
              <a:rPr lang="hu-HU"/>
              <a:t>Beszédtömörítés</a:t>
            </a:r>
          </a:p>
          <a:p>
            <a:endParaRPr lang="hu-HU"/>
          </a:p>
          <a:p>
            <a:r>
              <a:rPr lang="hu-HU"/>
              <a:t>Gépi beszédkeltés</a:t>
            </a:r>
          </a:p>
          <a:p>
            <a:pPr lvl="1"/>
            <a:r>
              <a:rPr lang="hu-HU"/>
              <a:t>korlátozott szókészlet</a:t>
            </a:r>
          </a:p>
          <a:p>
            <a:pPr lvl="1"/>
            <a:r>
              <a:rPr lang="hu-HU"/>
              <a:t>korlátlan szókészlet</a:t>
            </a:r>
          </a:p>
          <a:p>
            <a:pPr lvl="1"/>
            <a:r>
              <a:rPr lang="hu-HU"/>
              <a:t>gépi felolvasás</a:t>
            </a:r>
          </a:p>
          <a:p>
            <a:pPr lvl="1"/>
            <a:r>
              <a:rPr lang="hu-HU"/>
              <a:t>……</a:t>
            </a:r>
          </a:p>
          <a:p>
            <a:pPr lvl="1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09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beszédérthetőség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716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beszédérthetőséget befolyásoló tényezők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50" y="1052513"/>
            <a:ext cx="8291513" cy="1512887"/>
          </a:xfrm>
        </p:spPr>
        <p:txBody>
          <a:bodyPr>
            <a:normAutofit fontScale="92500"/>
          </a:bodyPr>
          <a:lstStyle/>
          <a:p>
            <a:pPr marL="800100" lvl="1" indent="-342900">
              <a:buFontTx/>
              <a:buAutoNum type="arabicPeriod"/>
            </a:pPr>
            <a:r>
              <a:rPr lang="hu-HU" altLang="ja-JP" dirty="0"/>
              <a:t>a beszélő artikulációs képessége</a:t>
            </a:r>
          </a:p>
          <a:p>
            <a:pPr marL="800100" lvl="1" indent="-342900">
              <a:buFontTx/>
              <a:buAutoNum type="arabicPeriod"/>
            </a:pPr>
            <a:r>
              <a:rPr lang="hu-HU" altLang="ja-JP" dirty="0"/>
              <a:t>a hallgató hallóképessége</a:t>
            </a:r>
          </a:p>
          <a:p>
            <a:pPr marL="800100" lvl="1" indent="-342900">
              <a:buFontTx/>
              <a:buAutoNum type="arabicPeriod"/>
            </a:pPr>
            <a:r>
              <a:rPr lang="hu-HU" altLang="ja-JP" dirty="0"/>
              <a:t>a tér, ill. terem tulajdonságai (teremakusztikai paraméterek)</a:t>
            </a:r>
          </a:p>
          <a:p>
            <a:pPr marL="800100" lvl="1" indent="-342900">
              <a:buFontTx/>
              <a:buAutoNum type="arabicPeriod"/>
            </a:pPr>
            <a:r>
              <a:rPr lang="hu-HU" altLang="ja-JP" dirty="0">
                <a:solidFill>
                  <a:srgbClr val="FF3300"/>
                </a:solidFill>
              </a:rPr>
              <a:t>a háttérzaj szintje</a:t>
            </a:r>
            <a:endParaRPr lang="hu-HU" dirty="0">
              <a:solidFill>
                <a:srgbClr val="FF3300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71550" y="2708275"/>
            <a:ext cx="7848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3. </a:t>
            </a:r>
            <a:r>
              <a:rPr lang="hu-HU" dirty="0"/>
              <a:t>é</a:t>
            </a:r>
            <a:r>
              <a:rPr lang="en-US" dirty="0"/>
              <a:t>s 4. </a:t>
            </a:r>
            <a:r>
              <a:rPr lang="en-US" dirty="0" err="1"/>
              <a:t>param</a:t>
            </a:r>
            <a:r>
              <a:rPr lang="hu-HU" dirty="0"/>
              <a:t>é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eset</a:t>
            </a:r>
            <a:r>
              <a:rPr lang="hu-HU" dirty="0"/>
              <a:t>é</a:t>
            </a:r>
            <a:r>
              <a:rPr lang="en-US" dirty="0"/>
              <a:t>ben e</a:t>
            </a:r>
            <a:r>
              <a:rPr lang="hu-HU" dirty="0"/>
              <a:t>z konkrétan két arányt jelent:</a:t>
            </a:r>
          </a:p>
          <a:p>
            <a:pPr>
              <a:spcBef>
                <a:spcPct val="50000"/>
              </a:spcBef>
            </a:pPr>
            <a:r>
              <a:rPr lang="hu-HU" dirty="0"/>
              <a:t>	3. a direkt-zengő tér arányt</a:t>
            </a:r>
          </a:p>
          <a:p>
            <a:pPr>
              <a:spcBef>
                <a:spcPct val="50000"/>
              </a:spcBef>
            </a:pPr>
            <a:r>
              <a:rPr lang="hu-HU" dirty="0"/>
              <a:t>és</a:t>
            </a:r>
          </a:p>
          <a:p>
            <a:pPr>
              <a:spcBef>
                <a:spcPct val="50000"/>
              </a:spcBef>
            </a:pPr>
            <a:r>
              <a:rPr lang="hu-HU" dirty="0"/>
              <a:t>	4. a jel-háttérzaj arányt </a:t>
            </a:r>
          </a:p>
          <a:p>
            <a:pPr>
              <a:spcBef>
                <a:spcPct val="500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78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beszédérthetőség mérése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/>
              <a:t>Szubjektív vizsgálatok</a:t>
            </a:r>
          </a:p>
          <a:p>
            <a:pPr lvl="1"/>
            <a:r>
              <a:rPr lang="hu-HU"/>
              <a:t>Szótagérthetőségi vizsgálat</a:t>
            </a:r>
          </a:p>
          <a:p>
            <a:pPr lvl="2"/>
            <a:r>
              <a:rPr lang="hu-HU"/>
              <a:t>értelmetlen szótagok megfigyeltetése számos kísérleti személy bevonásával</a:t>
            </a:r>
          </a:p>
          <a:p>
            <a:pPr lvl="2"/>
            <a:r>
              <a:rPr lang="hu-HU"/>
              <a:t>a helyesen megértett szótagok aránya az összes szótagokhoz képest (%-ban)</a:t>
            </a:r>
          </a:p>
          <a:p>
            <a:pPr lvl="1"/>
            <a:r>
              <a:rPr lang="hu-HU"/>
              <a:t>Mondatérthetőségi vizsgálat</a:t>
            </a:r>
          </a:p>
          <a:p>
            <a:r>
              <a:rPr lang="hu-HU"/>
              <a:t>Objektív vizsgálatok</a:t>
            </a:r>
          </a:p>
          <a:p>
            <a:pPr lvl="1"/>
            <a:r>
              <a:rPr lang="hu-HU"/>
              <a:t>artikulációs index (AI): csak a zajt vette figyelembe</a:t>
            </a:r>
          </a:p>
          <a:p>
            <a:pPr lvl="1"/>
            <a:r>
              <a:rPr lang="hu-HU"/>
              <a:t>Speech Intelligibility Index (SSI): a visszhangosságot is figyelembe veszi</a:t>
            </a:r>
          </a:p>
          <a:p>
            <a:pPr lvl="1"/>
            <a:r>
              <a:rPr lang="hu-HU"/>
              <a:t>Speech Transmission Index (STI): objektív mérésekkel közelíti a szubjektív mennyiséget (nemzetközi szabvány)</a:t>
            </a:r>
          </a:p>
          <a:p>
            <a:pPr lvl="2"/>
            <a:r>
              <a:rPr lang="hu-HU" altLang="ja-JP"/>
              <a:t>a beszéd sokféle frekvenciájú komponenst tartalmaz, amelyek kisfrekvenciás burkolóval amplitúdó moduláltak</a:t>
            </a:r>
          </a:p>
          <a:p>
            <a:pPr lvl="2"/>
            <a:r>
              <a:rPr lang="hu-HU" altLang="ja-JP"/>
              <a:t>az érthetőséghez ennek a modulációnak meg kell maradnia </a:t>
            </a:r>
          </a:p>
          <a:p>
            <a:pPr lvl="2"/>
            <a:r>
              <a:rPr lang="hu-HU" altLang="ja-JP"/>
              <a:t>a moduláció alakhű átvitelét a többutas terjedés (zengés) és a háttérzaj egyaránt rontja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6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Zaj hatása: Artikulációs index (AI)</a:t>
            </a:r>
          </a:p>
        </p:txBody>
      </p:sp>
      <p:pic>
        <p:nvPicPr>
          <p:cNvPr id="106500" name="Picture 4" descr="Szentm-Kur_p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 t="2437" r="10992" b="53911"/>
          <a:stretch>
            <a:fillRect/>
          </a:stretch>
        </p:blipFill>
        <p:spPr bwMode="auto">
          <a:xfrm>
            <a:off x="1258888" y="836613"/>
            <a:ext cx="6192837" cy="43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798638" y="5516563"/>
            <a:ext cx="5545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solidFill>
                  <a:srgbClr val="FF3300"/>
                </a:solidFill>
              </a:rPr>
              <a:t>Helyettesítő ökölszabály:</a:t>
            </a:r>
            <a:r>
              <a:rPr lang="hu-HU"/>
              <a:t> legyen a jel-zaj viszony a lehető legnagyobb, </a:t>
            </a:r>
            <a:r>
              <a:rPr lang="hu-HU">
                <a:solidFill>
                  <a:srgbClr val="FF3300"/>
                </a:solidFill>
              </a:rPr>
              <a:t>min. 5-10 dBA</a:t>
            </a:r>
          </a:p>
        </p:txBody>
      </p:sp>
    </p:spTree>
    <p:extLst>
      <p:ext uri="{BB962C8B-B14F-4D97-AF65-F5344CB8AC3E}">
        <p14:creationId xmlns:p14="http://schemas.microsoft.com/office/powerpoint/2010/main" val="3438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Zengés hatása: visszhanggal torzított felvétel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3106738" cy="5218113"/>
          </a:xfrm>
        </p:spPr>
        <p:txBody>
          <a:bodyPr/>
          <a:lstStyle/>
          <a:p>
            <a:r>
              <a:rPr lang="hu-HU" dirty="0"/>
              <a:t>Eredeti hangminta</a:t>
            </a:r>
          </a:p>
          <a:p>
            <a:endParaRPr lang="hu-HU" dirty="0"/>
          </a:p>
          <a:p>
            <a:r>
              <a:rPr lang="hu-HU" dirty="0"/>
              <a:t>Helyszíni felvétel</a:t>
            </a:r>
          </a:p>
          <a:p>
            <a:endParaRPr lang="hu-HU" dirty="0"/>
          </a:p>
          <a:p>
            <a:r>
              <a:rPr lang="hu-HU" dirty="0"/>
              <a:t>Mért impulzusválasz</a:t>
            </a:r>
          </a:p>
          <a:p>
            <a:endParaRPr lang="hu-HU" dirty="0"/>
          </a:p>
          <a:p>
            <a:r>
              <a:rPr lang="hu-HU" dirty="0"/>
              <a:t>Zengetett hangminta</a:t>
            </a:r>
          </a:p>
        </p:txBody>
      </p:sp>
      <p:pic>
        <p:nvPicPr>
          <p:cNvPr id="103428" name="Picture 4" descr="Algyö_mp2_LD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b="19844"/>
          <a:stretch>
            <a:fillRect/>
          </a:stretch>
        </p:blipFill>
        <p:spPr bwMode="auto">
          <a:xfrm>
            <a:off x="3995738" y="954088"/>
            <a:ext cx="4754562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 descr="Algyö_mp2_LD05-mesterség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3" b="19768"/>
          <a:stretch>
            <a:fillRect/>
          </a:stretch>
        </p:blipFill>
        <p:spPr bwMode="auto">
          <a:xfrm>
            <a:off x="3995738" y="3573463"/>
            <a:ext cx="45831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Algyo_mp2_LD05_text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05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4" name="ArtImpResp1_full_01_h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667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5" name="ArtImpResp1_text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1740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6" name="A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630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98" fill="hold"/>
                                        <p:tgtEl>
                                          <p:spTgt spid="103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99" fill="hold"/>
                                        <p:tgtEl>
                                          <p:spTgt spid="103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4"/>
                  </p:tgtEl>
                </p:cond>
              </p:nextCondLst>
            </p:seq>
            <p:audio>
              <p:cMediaNode vol="90566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98" fill="hold"/>
                                        <p:tgtEl>
                                          <p:spTgt spid="103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929" fill="hold"/>
                                        <p:tgtEl>
                                          <p:spTgt spid="103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3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STI számítása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modulációs transzfer függvényen keresztül: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endParaRPr lang="hu-HU"/>
          </a:p>
          <a:p>
            <a:pPr lvl="1"/>
            <a:r>
              <a:rPr lang="hu-HU"/>
              <a:t>mérése régebben kisfrekvenciásan modulált sávkorlátozott zajjal, újabban impulzusválasszal</a:t>
            </a:r>
          </a:p>
          <a:p>
            <a:endParaRPr lang="hu-HU"/>
          </a:p>
          <a:p>
            <a:r>
              <a:rPr lang="hu-HU"/>
              <a:t>ebből látszólagos jel-zaj értéket képezünk:</a:t>
            </a:r>
          </a:p>
          <a:p>
            <a:endParaRPr lang="hu-HU"/>
          </a:p>
          <a:p>
            <a:r>
              <a:rPr lang="hu-HU"/>
              <a:t>majd több lépés után:</a:t>
            </a:r>
          </a:p>
          <a:p>
            <a:endParaRPr lang="hu-HU"/>
          </a:p>
          <a:p>
            <a:endParaRPr lang="hu-HU"/>
          </a:p>
        </p:txBody>
      </p:sp>
      <p:pic>
        <p:nvPicPr>
          <p:cNvPr id="107525" name="Picture 5" descr="append_mtf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633571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8" name="Picture 8" descr="append_mt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930650"/>
            <a:ext cx="273526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9" name="Picture 9" descr="append_mtf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43463"/>
            <a:ext cx="17811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76" name="Rectangle 56"/>
          <p:cNvSpPr>
            <a:spLocks noChangeArrowheads="1"/>
          </p:cNvSpPr>
          <p:nvPr/>
        </p:nvSpPr>
        <p:spPr bwMode="auto">
          <a:xfrm>
            <a:off x="1258888" y="5805488"/>
            <a:ext cx="749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ja-JP" i="1">
                <a:latin typeface="Times New Roman" pitchFamily="18" charset="0"/>
              </a:rPr>
              <a:t>w</a:t>
            </a:r>
            <a:r>
              <a:rPr lang="hu-HU" altLang="ja-JP" i="1" baseline="-25000">
                <a:latin typeface="Times New Roman" pitchFamily="18" charset="0"/>
              </a:rPr>
              <a:t>k</a:t>
            </a:r>
            <a:r>
              <a:rPr lang="hu-HU" altLang="ja-JP" i="1">
                <a:latin typeface="TimesNewRoman" charset="0"/>
              </a:rPr>
              <a:t>	</a:t>
            </a:r>
            <a:r>
              <a:rPr lang="hu-HU" altLang="ja-JP">
                <a:latin typeface="Times New Roman" pitchFamily="18" charset="0"/>
              </a:rPr>
              <a:t>0.13	0.14	0.11	0.12	0.19	0.17	0.14	</a:t>
            </a:r>
          </a:p>
        </p:txBody>
      </p:sp>
    </p:spTree>
    <p:extLst>
      <p:ext uri="{BB962C8B-B14F-4D97-AF65-F5344CB8AC3E}">
        <p14:creationId xmlns:p14="http://schemas.microsoft.com/office/powerpoint/2010/main" val="22714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Bevezetés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710" y="1355549"/>
            <a:ext cx="8291512" cy="46162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u-HU" dirty="0"/>
              <a:t>Nyelv: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az emberi társadalom egyedei közötti kommunikáció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az egyed gondolkodásának legfőbb eszköze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 lvl="1"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Beszéd: 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 nyelv elsődleges megnyilvánulása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az emberi kommunikáció </a:t>
            </a:r>
            <a:r>
              <a:rPr lang="hu-HU" b="1" dirty="0"/>
              <a:t>legelterjedtebb</a:t>
            </a:r>
            <a:r>
              <a:rPr lang="hu-HU" dirty="0"/>
              <a:t> formája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a </a:t>
            </a:r>
            <a:r>
              <a:rPr lang="hu-HU" b="1" dirty="0"/>
              <a:t>leghatékonyabb</a:t>
            </a:r>
            <a:r>
              <a:rPr lang="hu-HU" dirty="0"/>
              <a:t> emberi kommunikációs mód</a:t>
            </a:r>
          </a:p>
          <a:p>
            <a:pPr lvl="1">
              <a:lnSpc>
                <a:spcPct val="90000"/>
              </a:lnSpc>
            </a:pPr>
            <a:r>
              <a:rPr lang="hu-HU" dirty="0"/>
              <a:t>kronológiai szempontból a </a:t>
            </a:r>
            <a:r>
              <a:rPr lang="hu-HU" b="1" dirty="0"/>
              <a:t>legelső:</a:t>
            </a:r>
            <a:r>
              <a:rPr lang="hu-HU" dirty="0"/>
              <a:t> jóval megelőzte az írást</a:t>
            </a:r>
          </a:p>
          <a:p>
            <a:pPr lvl="1"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dirty="0"/>
              <a:t>Irodalom: </a:t>
            </a:r>
          </a:p>
          <a:p>
            <a:pPr lvl="1">
              <a:lnSpc>
                <a:spcPct val="90000"/>
              </a:lnSpc>
            </a:pPr>
            <a:r>
              <a:rPr lang="hu-HU" dirty="0" err="1"/>
              <a:t>Gordos-Takács</a:t>
            </a:r>
            <a:r>
              <a:rPr lang="hu-HU" dirty="0"/>
              <a:t>: Digitális beszédfeldolgozás. Műszaki Könyvkiadó, Budapest, 1983</a:t>
            </a:r>
            <a:r>
              <a:rPr lang="hu-HU" dirty="0" smtClean="0"/>
              <a:t>.</a:t>
            </a:r>
          </a:p>
          <a:p>
            <a:pPr lvl="1">
              <a:lnSpc>
                <a:spcPct val="90000"/>
              </a:lnSpc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265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STI jellemzői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tehát függ </a:t>
            </a:r>
          </a:p>
          <a:p>
            <a:pPr lvl="1"/>
            <a:r>
              <a:rPr lang="hu-HU" dirty="0"/>
              <a:t>a jel-zaj viszonytól</a:t>
            </a:r>
          </a:p>
          <a:p>
            <a:pPr lvl="1"/>
            <a:r>
              <a:rPr lang="hu-HU" dirty="0"/>
              <a:t>a visszhangosságtól</a:t>
            </a:r>
          </a:p>
          <a:p>
            <a:pPr lvl="1"/>
            <a:r>
              <a:rPr lang="hu-HU" dirty="0"/>
              <a:t>a sávszélességtől</a:t>
            </a:r>
          </a:p>
          <a:p>
            <a:pPr lvl="1"/>
            <a:r>
              <a:rPr lang="hu-HU" dirty="0"/>
              <a:t>nemlineáris torzításoktól</a:t>
            </a:r>
          </a:p>
          <a:p>
            <a:pPr lvl="1"/>
            <a:r>
              <a:rPr lang="hu-HU" dirty="0"/>
              <a:t>stb.</a:t>
            </a:r>
          </a:p>
          <a:p>
            <a:endParaRPr lang="hu-HU" dirty="0"/>
          </a:p>
        </p:txBody>
      </p:sp>
      <p:pic>
        <p:nvPicPr>
          <p:cNvPr id="104524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429000"/>
            <a:ext cx="6985000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STI értékelése</a:t>
            </a:r>
          </a:p>
        </p:txBody>
      </p:sp>
      <p:graphicFrame>
        <p:nvGraphicFramePr>
          <p:cNvPr id="109573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016125" y="1341438"/>
          <a:ext cx="5148263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kumentum" r:id="rId3" imgW="5908586" imgH="1273200" progId="Word.Document.8">
                  <p:embed/>
                </p:oleObj>
              </mc:Choice>
              <mc:Fallback>
                <p:oleObj name="Dokumentum" r:id="rId3" imgW="5908586" imgH="12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1997" r="21027"/>
                      <a:stretch>
                        <a:fillRect/>
                      </a:stretch>
                    </p:blipFill>
                    <p:spPr bwMode="auto">
                      <a:xfrm>
                        <a:off x="2016125" y="1341438"/>
                        <a:ext cx="5148263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755650" y="3860800"/>
            <a:ext cx="64801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A sokfajta beszédérthetőségi mérték összehasonlítható a CIS érték (</a:t>
            </a:r>
            <a:r>
              <a:rPr lang="hu-HU">
                <a:solidFill>
                  <a:srgbClr val="FF3300"/>
                </a:solidFill>
              </a:rPr>
              <a:t>Combined Intelligibility Scale</a:t>
            </a:r>
            <a:r>
              <a:rPr lang="hu-HU"/>
              <a:t>) segítségével:</a:t>
            </a:r>
          </a:p>
          <a:p>
            <a:pPr>
              <a:spcBef>
                <a:spcPct val="50000"/>
              </a:spcBef>
            </a:pPr>
            <a:endParaRPr lang="hu-HU"/>
          </a:p>
          <a:p>
            <a:pPr algn="ctr">
              <a:spcBef>
                <a:spcPct val="50000"/>
              </a:spcBef>
            </a:pPr>
            <a:r>
              <a:rPr lang="hu-HU" altLang="ja-JP"/>
              <a:t>CIS = 1 + lg (STI). 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5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Mérhető jellemzők és a CIS érték kapcsolata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2" y="923219"/>
            <a:ext cx="45418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6877050" y="458152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CIS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411413" y="83661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2144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természetes beszédlánc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7775575" cy="576263"/>
          </a:xfrm>
        </p:spPr>
        <p:txBody>
          <a:bodyPr/>
          <a:lstStyle/>
          <a:p>
            <a:endParaRPr lang="de-DE"/>
          </a:p>
        </p:txBody>
      </p:sp>
      <p:pic>
        <p:nvPicPr>
          <p:cNvPr id="64516" name="Picture 4" descr="beolvas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1"/>
          <a:stretch>
            <a:fillRect/>
          </a:stretch>
        </p:blipFill>
        <p:spPr bwMode="auto">
          <a:xfrm>
            <a:off x="250825" y="2060575"/>
            <a:ext cx="833755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533" name="Group 21"/>
          <p:cNvGrpSpPr>
            <a:grpSpLocks/>
          </p:cNvGrpSpPr>
          <p:nvPr/>
        </p:nvGrpSpPr>
        <p:grpSpPr bwMode="auto">
          <a:xfrm>
            <a:off x="539750" y="5589588"/>
            <a:ext cx="7993063" cy="641350"/>
            <a:chOff x="340" y="3521"/>
            <a:chExt cx="5035" cy="404"/>
          </a:xfrm>
        </p:grpSpPr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340" y="3521"/>
              <a:ext cx="1044" cy="231"/>
              <a:chOff x="476" y="3521"/>
              <a:chExt cx="1044" cy="231"/>
            </a:xfrm>
          </p:grpSpPr>
          <p:sp>
            <p:nvSpPr>
              <p:cNvPr id="64517" name="Line 5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99CC"/>
                    </a:solidFill>
                  </a:rPr>
                  <a:t>agyi szint</a:t>
                </a:r>
              </a:p>
            </p:txBody>
          </p:sp>
        </p:grpSp>
        <p:grpSp>
          <p:nvGrpSpPr>
            <p:cNvPr id="64521" name="Group 9"/>
            <p:cNvGrpSpPr>
              <a:grpSpLocks/>
            </p:cNvGrpSpPr>
            <p:nvPr/>
          </p:nvGrpSpPr>
          <p:grpSpPr bwMode="auto">
            <a:xfrm>
              <a:off x="4331" y="3521"/>
              <a:ext cx="1044" cy="231"/>
              <a:chOff x="476" y="3521"/>
              <a:chExt cx="1044" cy="231"/>
            </a:xfrm>
          </p:grpSpPr>
          <p:sp>
            <p:nvSpPr>
              <p:cNvPr id="64522" name="Line 10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99CC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3" name="Text Box 11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99CC"/>
                    </a:solidFill>
                  </a:rPr>
                  <a:t>agyi szint</a:t>
                </a:r>
              </a:p>
            </p:txBody>
          </p:sp>
        </p:grpSp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1383" y="3521"/>
              <a:ext cx="1044" cy="231"/>
              <a:chOff x="476" y="3521"/>
              <a:chExt cx="1044" cy="231"/>
            </a:xfrm>
          </p:grpSpPr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6" name="Text Box 14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CC00"/>
                    </a:solidFill>
                  </a:rPr>
                  <a:t>szervi szint</a:t>
                </a:r>
              </a:p>
            </p:txBody>
          </p:sp>
        </p:grpSp>
        <p:grpSp>
          <p:nvGrpSpPr>
            <p:cNvPr id="64527" name="Group 15"/>
            <p:cNvGrpSpPr>
              <a:grpSpLocks/>
            </p:cNvGrpSpPr>
            <p:nvPr/>
          </p:nvGrpSpPr>
          <p:grpSpPr bwMode="auto">
            <a:xfrm>
              <a:off x="3288" y="3521"/>
              <a:ext cx="1044" cy="231"/>
              <a:chOff x="476" y="3521"/>
              <a:chExt cx="1044" cy="231"/>
            </a:xfrm>
          </p:grpSpPr>
          <p:sp>
            <p:nvSpPr>
              <p:cNvPr id="64528" name="Line 16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29" name="Text Box 17"/>
              <p:cNvSpPr txBox="1">
                <a:spLocks noChangeArrowheads="1"/>
              </p:cNvSpPr>
              <p:nvPr/>
            </p:nvSpPr>
            <p:spPr bwMode="auto">
              <a:xfrm>
                <a:off x="612" y="3521"/>
                <a:ext cx="9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00CC00"/>
                    </a:solidFill>
                  </a:rPr>
                  <a:t>szervi szint</a:t>
                </a:r>
              </a:p>
            </p:txBody>
          </p:sp>
        </p:grpSp>
        <p:grpSp>
          <p:nvGrpSpPr>
            <p:cNvPr id="64530" name="Group 18"/>
            <p:cNvGrpSpPr>
              <a:grpSpLocks/>
            </p:cNvGrpSpPr>
            <p:nvPr/>
          </p:nvGrpSpPr>
          <p:grpSpPr bwMode="auto">
            <a:xfrm>
              <a:off x="2426" y="3521"/>
              <a:ext cx="771" cy="404"/>
              <a:chOff x="476" y="3521"/>
              <a:chExt cx="1044" cy="411"/>
            </a:xfrm>
          </p:grpSpPr>
          <p:sp>
            <p:nvSpPr>
              <p:cNvPr id="64531" name="Line 19"/>
              <p:cNvSpPr>
                <a:spLocks noChangeShapeType="1"/>
              </p:cNvSpPr>
              <p:nvPr/>
            </p:nvSpPr>
            <p:spPr bwMode="auto">
              <a:xfrm>
                <a:off x="476" y="3748"/>
                <a:ext cx="99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32" name="Text Box 20"/>
              <p:cNvSpPr txBox="1">
                <a:spLocks noChangeArrowheads="1"/>
              </p:cNvSpPr>
              <p:nvPr/>
            </p:nvSpPr>
            <p:spPr bwMode="auto">
              <a:xfrm>
                <a:off x="611" y="3521"/>
                <a:ext cx="909" cy="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CC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rgbClr val="FF3300"/>
                    </a:solidFill>
                  </a:rPr>
                  <a:t>akuszti-kai szint</a:t>
                </a:r>
              </a:p>
            </p:txBody>
          </p:sp>
        </p:grpSp>
      </p:grpSp>
      <p:sp>
        <p:nvSpPr>
          <p:cNvPr id="64534" name="Oval 22"/>
          <p:cNvSpPr>
            <a:spLocks noChangeArrowheads="1"/>
          </p:cNvSpPr>
          <p:nvPr/>
        </p:nvSpPr>
        <p:spPr bwMode="auto">
          <a:xfrm>
            <a:off x="1116013" y="1628775"/>
            <a:ext cx="3241675" cy="4032250"/>
          </a:xfrm>
          <a:prstGeom prst="ellipse">
            <a:avLst/>
          </a:prstGeom>
          <a:noFill/>
          <a:ln w="38100">
            <a:solidFill>
              <a:srgbClr val="FF66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6699"/>
              </a:solidFill>
            </a:endParaRPr>
          </a:p>
        </p:txBody>
      </p:sp>
      <p:sp>
        <p:nvSpPr>
          <p:cNvPr id="64535" name="Oval 23"/>
          <p:cNvSpPr>
            <a:spLocks noChangeArrowheads="1"/>
          </p:cNvSpPr>
          <p:nvPr/>
        </p:nvSpPr>
        <p:spPr bwMode="auto">
          <a:xfrm>
            <a:off x="4716463" y="1412875"/>
            <a:ext cx="3241675" cy="4032250"/>
          </a:xfrm>
          <a:prstGeom prst="ellips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6699"/>
              </a:solidFill>
            </a:endParaRPr>
          </a:p>
        </p:txBody>
      </p:sp>
      <p:sp>
        <p:nvSpPr>
          <p:cNvPr id="64536" name="Oval 24"/>
          <p:cNvSpPr>
            <a:spLocks noChangeArrowheads="1"/>
          </p:cNvSpPr>
          <p:nvPr/>
        </p:nvSpPr>
        <p:spPr bwMode="auto">
          <a:xfrm>
            <a:off x="3276600" y="2276475"/>
            <a:ext cx="2414588" cy="273685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5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 animBg="1"/>
      <p:bldP spid="64535" grpId="0" animBg="1"/>
      <p:bldP spid="645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beszéd szerkezete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3394075" cy="4033837"/>
          </a:xfrm>
        </p:spPr>
        <p:txBody>
          <a:bodyPr>
            <a:normAutofit fontScale="85000" lnSpcReduction="10000"/>
          </a:bodyPr>
          <a:lstStyle/>
          <a:p>
            <a:r>
              <a:rPr lang="hu-HU"/>
              <a:t>Mondat &gt; szó &gt; szótag &gt; beszédhang</a:t>
            </a:r>
          </a:p>
          <a:p>
            <a:endParaRPr lang="hu-HU"/>
          </a:p>
          <a:p>
            <a:endParaRPr lang="hu-HU"/>
          </a:p>
          <a:p>
            <a:endParaRPr lang="hu-HU"/>
          </a:p>
          <a:p>
            <a:r>
              <a:rPr lang="hu-HU"/>
              <a:t>Beszédhang &lt;&gt; fonémák</a:t>
            </a:r>
          </a:p>
          <a:p>
            <a:pPr lvl="1"/>
            <a:r>
              <a:rPr lang="hu-HU"/>
              <a:t>Fonémakészlet: elemek olyan minimális számosságú halmaza, amelyből minden szó csak egyféleképpen állítható elő</a:t>
            </a:r>
          </a:p>
        </p:txBody>
      </p:sp>
      <p:pic>
        <p:nvPicPr>
          <p:cNvPr id="66564" name="Picture 4" descr="beolvasás0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8151" r="10045" b="9280"/>
          <a:stretch>
            <a:fillRect/>
          </a:stretch>
        </p:blipFill>
        <p:spPr bwMode="auto">
          <a:xfrm>
            <a:off x="3348038" y="765175"/>
            <a:ext cx="51847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Hangképző szerveink / 1</a:t>
            </a:r>
          </a:p>
        </p:txBody>
      </p:sp>
      <p:pic>
        <p:nvPicPr>
          <p:cNvPr id="67588" name="Picture 4" descr="beolvasás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57" r="60936" b="113"/>
          <a:stretch>
            <a:fillRect/>
          </a:stretch>
        </p:blipFill>
        <p:spPr bwMode="auto">
          <a:xfrm>
            <a:off x="1547813" y="836613"/>
            <a:ext cx="5976937" cy="564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6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>
          <a:xfrm>
            <a:off x="1151908" y="240772"/>
            <a:ext cx="6462889" cy="490537"/>
          </a:xfrm>
        </p:spPr>
        <p:txBody>
          <a:bodyPr>
            <a:normAutofit fontScale="90000"/>
          </a:bodyPr>
          <a:lstStyle/>
          <a:p>
            <a:r>
              <a:rPr lang="hu-HU" dirty="0"/>
              <a:t>Hangképző szerveink / 2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sz="1800"/>
              <a:t>A gégefő és a hangszalagok</a:t>
            </a:r>
          </a:p>
        </p:txBody>
      </p:sp>
      <p:pic>
        <p:nvPicPr>
          <p:cNvPr id="65540" name="Picture 4" descr="beolvasás00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4" t="-768" r="893" b="49080"/>
          <a:stretch>
            <a:fillRect/>
          </a:stretch>
        </p:blipFill>
        <p:spPr bwMode="auto">
          <a:xfrm>
            <a:off x="323850" y="1628775"/>
            <a:ext cx="5975350" cy="481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slowcord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349500"/>
            <a:ext cx="2090738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5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hangképzés módja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2447925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Átviteli rendszer</a:t>
            </a:r>
          </a:p>
          <a:p>
            <a:pPr lvl="1"/>
            <a:r>
              <a:rPr lang="hu-HU"/>
              <a:t>rezonátor rendszer (toldalékcső, vokális traktus – vocal tract, artikulációs csatorna)</a:t>
            </a:r>
          </a:p>
          <a:p>
            <a:r>
              <a:rPr lang="hu-HU"/>
              <a:t>Gerjesztések</a:t>
            </a:r>
          </a:p>
          <a:p>
            <a:pPr lvl="1"/>
            <a:r>
              <a:rPr lang="hu-HU"/>
              <a:t>zönge</a:t>
            </a:r>
          </a:p>
          <a:p>
            <a:pPr lvl="1"/>
            <a:r>
              <a:rPr lang="hu-HU"/>
              <a:t>turbulencia</a:t>
            </a:r>
          </a:p>
          <a:p>
            <a:pPr lvl="1"/>
            <a:r>
              <a:rPr lang="hu-HU"/>
              <a:t>lökéshullám</a:t>
            </a:r>
          </a:p>
        </p:txBody>
      </p:sp>
      <p:grpSp>
        <p:nvGrpSpPr>
          <p:cNvPr id="69641" name="Group 9"/>
          <p:cNvGrpSpPr>
            <a:grpSpLocks/>
          </p:cNvGrpSpPr>
          <p:nvPr/>
        </p:nvGrpSpPr>
        <p:grpSpPr bwMode="auto">
          <a:xfrm>
            <a:off x="2124075" y="4221163"/>
            <a:ext cx="4679950" cy="1296987"/>
            <a:chOff x="1338" y="2659"/>
            <a:chExt cx="2948" cy="817"/>
          </a:xfrm>
        </p:grpSpPr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2290" y="2659"/>
              <a:ext cx="1134" cy="8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3424" y="3067"/>
              <a:ext cx="862" cy="0"/>
            </a:xfrm>
            <a:prstGeom prst="line">
              <a:avLst/>
            </a:prstGeom>
            <a:noFill/>
            <a:ln w="76200" cmpd="tri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38" name="Line 6"/>
            <p:cNvSpPr>
              <a:spLocks noChangeShapeType="1"/>
            </p:cNvSpPr>
            <p:nvPr/>
          </p:nvSpPr>
          <p:spPr bwMode="auto">
            <a:xfrm>
              <a:off x="1338" y="2886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>
              <a:off x="1338" y="3067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1338" y="3249"/>
              <a:ext cx="952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532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Gerjesztések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87450" y="981075"/>
            <a:ext cx="1389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pSp>
        <p:nvGrpSpPr>
          <p:cNvPr id="70667" name="Group 11"/>
          <p:cNvGrpSpPr>
            <a:grpSpLocks/>
          </p:cNvGrpSpPr>
          <p:nvPr/>
        </p:nvGrpSpPr>
        <p:grpSpPr bwMode="auto">
          <a:xfrm>
            <a:off x="250825" y="765175"/>
            <a:ext cx="4464050" cy="3003550"/>
            <a:chOff x="158" y="482"/>
            <a:chExt cx="2812" cy="1892"/>
          </a:xfrm>
        </p:grpSpPr>
        <p:pic>
          <p:nvPicPr>
            <p:cNvPr id="70660" name="Picture 4" descr="beolvasás000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176" b="60950"/>
            <a:stretch>
              <a:fillRect/>
            </a:stretch>
          </p:blipFill>
          <p:spPr bwMode="auto">
            <a:xfrm>
              <a:off x="158" y="709"/>
              <a:ext cx="2812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612" y="482"/>
              <a:ext cx="9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zönge</a:t>
              </a:r>
            </a:p>
          </p:txBody>
        </p:sp>
      </p:grpSp>
      <p:grpSp>
        <p:nvGrpSpPr>
          <p:cNvPr id="70668" name="Group 12"/>
          <p:cNvGrpSpPr>
            <a:grpSpLocks/>
          </p:cNvGrpSpPr>
          <p:nvPr/>
        </p:nvGrpSpPr>
        <p:grpSpPr bwMode="auto">
          <a:xfrm>
            <a:off x="4789488" y="836613"/>
            <a:ext cx="4092575" cy="4824412"/>
            <a:chOff x="3017" y="527"/>
            <a:chExt cx="2578" cy="3039"/>
          </a:xfrm>
        </p:grpSpPr>
        <p:sp>
          <p:nvSpPr>
            <p:cNvPr id="70664" name="Text Box 8"/>
            <p:cNvSpPr txBox="1">
              <a:spLocks noChangeArrowheads="1"/>
            </p:cNvSpPr>
            <p:nvPr/>
          </p:nvSpPr>
          <p:spPr bwMode="auto">
            <a:xfrm>
              <a:off x="3742" y="527"/>
              <a:ext cx="16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turbulencia</a:t>
              </a:r>
            </a:p>
          </p:txBody>
        </p:sp>
        <p:pic>
          <p:nvPicPr>
            <p:cNvPr id="70665" name="Picture 9" descr="Los_Angeles_attack_sub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" y="754"/>
              <a:ext cx="2578" cy="2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669" name="Group 13"/>
          <p:cNvGrpSpPr>
            <a:grpSpLocks/>
          </p:cNvGrpSpPr>
          <p:nvPr/>
        </p:nvGrpSpPr>
        <p:grpSpPr bwMode="auto">
          <a:xfrm>
            <a:off x="611188" y="3789363"/>
            <a:ext cx="2447925" cy="2697162"/>
            <a:chOff x="385" y="2387"/>
            <a:chExt cx="1542" cy="1699"/>
          </a:xfrm>
        </p:grpSpPr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612" y="2387"/>
              <a:ext cx="13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/>
                <a:t>lökéshullám</a:t>
              </a:r>
            </a:p>
          </p:txBody>
        </p:sp>
        <p:pic>
          <p:nvPicPr>
            <p:cNvPr id="70666" name="Picture 10" descr="180px-Schlierenfoto_Mach_1-2_Pfeilflügel_-_NAS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2614"/>
              <a:ext cx="1440" cy="1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2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beszédhangok osztályozása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218113"/>
          </a:xfrm>
        </p:spPr>
        <p:txBody>
          <a:bodyPr>
            <a:normAutofit fontScale="92500" lnSpcReduction="10000"/>
          </a:bodyPr>
          <a:lstStyle/>
          <a:p>
            <a:r>
              <a:rPr lang="hu-HU"/>
              <a:t>Magánhangzók			i</a:t>
            </a:r>
            <a:r>
              <a:rPr lang="hu-HU" sz="1800" b="1"/>
              <a:t>, é, ü, ö, e á, a, o, u</a:t>
            </a:r>
          </a:p>
          <a:p>
            <a:r>
              <a:rPr lang="hu-HU"/>
              <a:t>Mássalhangzók</a:t>
            </a:r>
          </a:p>
          <a:p>
            <a:pPr lvl="1"/>
            <a:r>
              <a:rPr lang="hu-HU"/>
              <a:t>zárhangok </a:t>
            </a:r>
          </a:p>
          <a:p>
            <a:pPr lvl="2"/>
            <a:r>
              <a:rPr lang="hu-HU"/>
              <a:t>nazálisok			</a:t>
            </a:r>
            <a:r>
              <a:rPr lang="hu-HU" sz="1800" b="1"/>
              <a:t>m, n, ny, ng</a:t>
            </a:r>
          </a:p>
          <a:p>
            <a:pPr lvl="2"/>
            <a:r>
              <a:rPr lang="hu-HU"/>
              <a:t>felpattanó zárhangok (explozívák)</a:t>
            </a:r>
          </a:p>
          <a:p>
            <a:pPr lvl="2">
              <a:buFontTx/>
              <a:buNone/>
            </a:pPr>
            <a:r>
              <a:rPr lang="hu-HU"/>
              <a:t>   	   zöngés 			</a:t>
            </a:r>
            <a:r>
              <a:rPr lang="hu-HU" sz="1800" b="1"/>
              <a:t>b. d, g, gy</a:t>
            </a:r>
          </a:p>
          <a:p>
            <a:pPr lvl="2">
              <a:buFontTx/>
              <a:buNone/>
            </a:pPr>
            <a:r>
              <a:rPr lang="hu-HU"/>
              <a:t>       zöngétlen  			</a:t>
            </a:r>
            <a:r>
              <a:rPr lang="hu-HU" sz="1800" b="1"/>
              <a:t>p, t, k, ty</a:t>
            </a:r>
          </a:p>
          <a:p>
            <a:pPr lvl="2"/>
            <a:r>
              <a:rPr lang="hu-HU"/>
              <a:t>pergőhang 			</a:t>
            </a:r>
            <a:r>
              <a:rPr lang="hu-HU" sz="1800" b="1"/>
              <a:t>r</a:t>
            </a:r>
          </a:p>
          <a:p>
            <a:pPr lvl="1"/>
            <a:r>
              <a:rPr lang="hu-HU"/>
              <a:t>oldalréshangok 			</a:t>
            </a:r>
            <a:r>
              <a:rPr lang="hu-HU" b="1"/>
              <a:t>l, j</a:t>
            </a:r>
          </a:p>
          <a:p>
            <a:pPr lvl="1"/>
            <a:r>
              <a:rPr lang="hu-HU"/>
              <a:t>réshangok (frikatívák)</a:t>
            </a:r>
          </a:p>
          <a:p>
            <a:pPr lvl="2"/>
            <a:r>
              <a:rPr lang="hu-HU"/>
              <a:t>   zöngés 			</a:t>
            </a:r>
            <a:r>
              <a:rPr lang="hu-HU" sz="1800" b="1"/>
              <a:t>v, z, zs</a:t>
            </a:r>
          </a:p>
          <a:p>
            <a:pPr lvl="2"/>
            <a:r>
              <a:rPr lang="hu-HU"/>
              <a:t>   zöngétlen 			</a:t>
            </a:r>
            <a:r>
              <a:rPr lang="hu-HU" sz="1800" b="1"/>
              <a:t>f, s, sz, h</a:t>
            </a:r>
          </a:p>
          <a:p>
            <a:pPr lvl="1"/>
            <a:r>
              <a:rPr lang="hu-HU"/>
              <a:t>zár-réshangok (affrikáták)</a:t>
            </a:r>
          </a:p>
          <a:p>
            <a:pPr lvl="2"/>
            <a:r>
              <a:rPr lang="hu-HU"/>
              <a:t>   zöngés 			</a:t>
            </a:r>
            <a:r>
              <a:rPr lang="hu-HU" sz="1800" b="1"/>
              <a:t>dz, dzs</a:t>
            </a:r>
          </a:p>
          <a:p>
            <a:pPr lvl="2"/>
            <a:r>
              <a:rPr lang="hu-HU"/>
              <a:t>   zöngétlen 			</a:t>
            </a:r>
            <a:r>
              <a:rPr lang="hu-HU" sz="1800" b="1"/>
              <a:t>c, cs</a:t>
            </a:r>
          </a:p>
        </p:txBody>
      </p:sp>
    </p:spTree>
    <p:extLst>
      <p:ext uri="{BB962C8B-B14F-4D97-AF65-F5344CB8AC3E}">
        <p14:creationId xmlns:p14="http://schemas.microsoft.com/office/powerpoint/2010/main" val="69062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/>
    </p:bld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21</TotalTime>
  <Words>481</Words>
  <Application>Microsoft Office PowerPoint</Application>
  <PresentationFormat>Diavetítés a képernyőre (4:3 oldalarány)</PresentationFormat>
  <Paragraphs>151</Paragraphs>
  <Slides>22</Slides>
  <Notes>0</Notes>
  <HiddenSlides>0</HiddenSlides>
  <MMClips>4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4" baseType="lpstr">
      <vt:lpstr>HRSZ</vt:lpstr>
      <vt:lpstr>Dokumentum</vt:lpstr>
      <vt:lpstr>A beszéd</vt:lpstr>
      <vt:lpstr>Bevezetés</vt:lpstr>
      <vt:lpstr>A természetes beszédlánc</vt:lpstr>
      <vt:lpstr>A beszéd szerkezete</vt:lpstr>
      <vt:lpstr>Hangképző szerveink / 1</vt:lpstr>
      <vt:lpstr>Hangképző szerveink / 2</vt:lpstr>
      <vt:lpstr>A hangképzés módja</vt:lpstr>
      <vt:lpstr>Gerjesztések</vt:lpstr>
      <vt:lpstr>A beszédhangok osztályozása</vt:lpstr>
      <vt:lpstr>Magánhangzók jellemzői</vt:lpstr>
      <vt:lpstr>A magánhangzók formánsai </vt:lpstr>
      <vt:lpstr>Mássalhangzók jellemzői</vt:lpstr>
      <vt:lpstr>Korszerű beszédtechnológiák</vt:lpstr>
      <vt:lpstr>A beszédérthetőség</vt:lpstr>
      <vt:lpstr>A beszédérthetőséget befolyásoló tényezők</vt:lpstr>
      <vt:lpstr>A beszédérthetőség mérése</vt:lpstr>
      <vt:lpstr>Zaj hatása: Artikulációs index (AI)</vt:lpstr>
      <vt:lpstr>Zengés hatása: visszhanggal torzított felvétel</vt:lpstr>
      <vt:lpstr>STI számítása</vt:lpstr>
      <vt:lpstr>STI jellemzői</vt:lpstr>
      <vt:lpstr>STI értékelése</vt:lpstr>
      <vt:lpstr>Mérhető jellemzők és a CIS érték kapcsolata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7</cp:revision>
  <dcterms:created xsi:type="dcterms:W3CDTF">2013-02-08T13:47:53Z</dcterms:created>
  <dcterms:modified xsi:type="dcterms:W3CDTF">2013-02-17T21:07:23Z</dcterms:modified>
</cp:coreProperties>
</file>