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89" r:id="rId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0000"/>
    <a:srgbClr val="FFFFFF"/>
    <a:srgbClr val="E63700"/>
    <a:srgbClr val="D4D4D4"/>
    <a:srgbClr val="45658A"/>
    <a:srgbClr val="172C4F"/>
    <a:srgbClr val="96000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80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417015-06C9-4494-BF31-9167DD82A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28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EFE144-0F6A-4A56-BD01-37F979C0EF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1834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8"/>
          <p:cNvSpPr>
            <a:spLocks noChangeArrowheads="1"/>
          </p:cNvSpPr>
          <p:nvPr userDrawn="1"/>
        </p:nvSpPr>
        <p:spPr bwMode="auto">
          <a:xfrm flipH="1">
            <a:off x="2051050" y="0"/>
            <a:ext cx="184150" cy="6862763"/>
          </a:xfrm>
          <a:prstGeom prst="rect">
            <a:avLst/>
          </a:prstGeom>
          <a:solidFill>
            <a:srgbClr val="4C4C4C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5" name="Rectangle 89"/>
          <p:cNvSpPr>
            <a:spLocks noChangeArrowheads="1"/>
          </p:cNvSpPr>
          <p:nvPr userDrawn="1"/>
        </p:nvSpPr>
        <p:spPr bwMode="auto">
          <a:xfrm flipH="1">
            <a:off x="2051050" y="0"/>
            <a:ext cx="184150" cy="6862763"/>
          </a:xfrm>
          <a:prstGeom prst="rect">
            <a:avLst/>
          </a:prstGeom>
          <a:solidFill>
            <a:srgbClr val="AA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6" name="Rectangle 21"/>
          <p:cNvSpPr>
            <a:spLocks noChangeArrowheads="1"/>
          </p:cNvSpPr>
          <p:nvPr userDrawn="1"/>
        </p:nvSpPr>
        <p:spPr bwMode="auto">
          <a:xfrm>
            <a:off x="0" y="0"/>
            <a:ext cx="2051050" cy="68580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pic>
        <p:nvPicPr>
          <p:cNvPr id="7" name="Picture 23" descr="pp_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866775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90"/>
          <p:cNvSpPr>
            <a:spLocks noChangeArrowheads="1"/>
          </p:cNvSpPr>
          <p:nvPr userDrawn="1"/>
        </p:nvSpPr>
        <p:spPr bwMode="auto">
          <a:xfrm flipH="1">
            <a:off x="2051050" y="4763"/>
            <a:ext cx="184150" cy="68580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866775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0" y="2543175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pic>
        <p:nvPicPr>
          <p:cNvPr id="12" name="Picture 18" descr="pp_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66775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Szövegdoboz 33"/>
          <p:cNvSpPr txBox="1"/>
          <p:nvPr userDrawn="1"/>
        </p:nvSpPr>
        <p:spPr>
          <a:xfrm>
            <a:off x="0" y="6262688"/>
            <a:ext cx="1938338" cy="59531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r">
              <a:defRPr/>
            </a:pPr>
            <a:fld id="{37FC4F7E-35EC-4FC7-8FA3-17536175D1CD}" type="datetime4">
              <a:rPr lang="hu-HU" sz="1400">
                <a:solidFill>
                  <a:schemeClr val="bg1"/>
                </a:solidFill>
              </a:rPr>
              <a:pPr algn="r">
                <a:defRPr/>
              </a:pPr>
              <a:t>2013. április 10.</a:t>
            </a:fld>
            <a:r>
              <a:rPr lang="hu-HU" sz="1400" dirty="0">
                <a:solidFill>
                  <a:schemeClr val="bg1"/>
                </a:solidFill>
              </a:rPr>
              <a:t>,</a:t>
            </a:r>
          </a:p>
          <a:p>
            <a:pPr algn="r">
              <a:defRPr/>
            </a:pPr>
            <a:r>
              <a:rPr lang="hu-HU" sz="1400" dirty="0">
                <a:solidFill>
                  <a:schemeClr val="bg1"/>
                </a:solidFill>
              </a:rPr>
              <a:t>Budapest</a:t>
            </a:r>
          </a:p>
          <a:p>
            <a:pPr algn="r">
              <a:defRPr/>
            </a:pP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73300" y="4201900"/>
            <a:ext cx="6870700" cy="880739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i="1" baseline="0">
                <a:solidFill>
                  <a:srgbClr val="4C4C4C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2816588"/>
            <a:ext cx="6875462" cy="1181100"/>
          </a:xfrm>
        </p:spPr>
        <p:txBody>
          <a:bodyPr/>
          <a:lstStyle>
            <a:lvl1pPr algn="ctr">
              <a:defRPr cap="sm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pic>
        <p:nvPicPr>
          <p:cNvPr id="35" name="Kép 34" descr="muegyetem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0069" y="0"/>
            <a:ext cx="19335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 descr="C:\Documents and Settings\Horváth Zoltán\Asztal\MNL\Official\HIT-logo-smal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81563" y="871538"/>
            <a:ext cx="1685925" cy="1724025"/>
          </a:xfrm>
          <a:prstGeom prst="rect">
            <a:avLst/>
          </a:prstGeom>
          <a:noFill/>
        </p:spPr>
      </p:pic>
      <p:pic>
        <p:nvPicPr>
          <p:cNvPr id="16" name="Picture 3" descr="C:\Documents and Settings\Horváth Zoltán\Asztal\MNL\Official\HIT_ppt-sablon\HIT_ppt-sablon_mod_v6\ppt\media\image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08800" y="868878"/>
            <a:ext cx="22352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ró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 userDrawn="1"/>
        </p:nvSpPr>
        <p:spPr>
          <a:xfrm>
            <a:off x="5035296" y="-219456"/>
            <a:ext cx="346252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400" dirty="0" smtClean="0">
                <a:solidFill>
                  <a:schemeClr val="bg1">
                    <a:lumMod val="95000"/>
                  </a:schemeClr>
                </a:solidFill>
              </a:rPr>
              <a:t>?</a:t>
            </a:r>
            <a:endParaRPr lang="hu-HU" sz="3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3EA3B-B5C4-42CD-BE31-5CF3E64B84E1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700644" y="1436914"/>
            <a:ext cx="3099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>
                <a:latin typeface="+mj-lt"/>
              </a:rPr>
              <a:t>Kérdések?</a:t>
            </a:r>
            <a:endParaRPr lang="hu-HU" sz="4000" dirty="0">
              <a:latin typeface="+mj-lt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22098" y="2808990"/>
            <a:ext cx="7008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cap="small" baseline="0" dirty="0" smtClean="0">
                <a:solidFill>
                  <a:schemeClr val="tx2"/>
                </a:solidFill>
                <a:latin typeface="+mj-lt"/>
              </a:rPr>
              <a:t>Köszönöm a figyelmet!</a:t>
            </a:r>
            <a:endParaRPr lang="hu-HU" sz="4000" b="1" cap="small" baseline="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0" name="Picture 6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3867150"/>
            <a:ext cx="4356100" cy="121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BCB9-1EA8-4558-981F-673F5A9C51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2"/>
          </p:nvPr>
        </p:nvSpPr>
        <p:spPr>
          <a:xfrm>
            <a:off x="2974769" y="6567488"/>
            <a:ext cx="3194462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E7E8-1E68-473B-B50A-C5A618FD44E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709DC-CF32-43A5-B23D-AC096CB3964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small" baseline="0"/>
            </a:lvl1pPr>
          </a:lstStyle>
          <a:p>
            <a:r>
              <a:rPr lang="hu-HU" dirty="0" smtClean="0"/>
              <a:t>Elválasztó dia címe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dirty="0" smtClean="0"/>
              <a:t>Elválasztó dia (szakaszok elhatárolására) alcíme</a:t>
            </a:r>
          </a:p>
          <a:p>
            <a:pPr lvl="0"/>
            <a:r>
              <a:rPr lang="hu-HU" dirty="0" smtClean="0"/>
              <a:t>(efölé tehető valamilyen kép)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723E1-A9B7-4755-8638-4A870D3F73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20634" y="1069200"/>
            <a:ext cx="4175166" cy="53676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1069200"/>
            <a:ext cx="4163291" cy="536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0A29E-A460-4F58-AE5D-8D1139A2DF9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20400" y="1048238"/>
            <a:ext cx="42123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20400" y="1687999"/>
            <a:ext cx="4212380" cy="47365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7600" y="1048238"/>
            <a:ext cx="41902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7600" y="1687999"/>
            <a:ext cx="4190217" cy="47365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DBCA-A032-4691-83DF-D4F74510F5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116014" y="76200"/>
            <a:ext cx="7992000" cy="7921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2"/>
          </p:nvPr>
        </p:nvSpPr>
        <p:spPr>
          <a:xfrm>
            <a:off x="2974769" y="6567488"/>
            <a:ext cx="3194462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86E4-265E-41C3-8A06-6FA5678022F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>
          <a:xfrm>
            <a:off x="2974769" y="6567488"/>
            <a:ext cx="3194462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szöveg a tartalom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3EA3B-B5C4-42CD-BE31-5CF3E64B84E1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sz="half" idx="1"/>
          </p:nvPr>
        </p:nvSpPr>
        <p:spPr>
          <a:xfrm>
            <a:off x="320399" y="1047599"/>
            <a:ext cx="8596800" cy="2628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8" name="Tartalom helye 3"/>
          <p:cNvSpPr>
            <a:spLocks noGrp="1"/>
          </p:cNvSpPr>
          <p:nvPr>
            <p:ph sz="half" idx="2"/>
          </p:nvPr>
        </p:nvSpPr>
        <p:spPr>
          <a:xfrm>
            <a:off x="320400" y="3819524"/>
            <a:ext cx="8596800" cy="2628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3EA3B-B5C4-42CD-BE31-5CF3E64B84E1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  <p:sp>
        <p:nvSpPr>
          <p:cNvPr id="6" name="Tartalom helye 2"/>
          <p:cNvSpPr>
            <a:spLocks noGrp="1"/>
          </p:cNvSpPr>
          <p:nvPr>
            <p:ph sz="half" idx="1"/>
          </p:nvPr>
        </p:nvSpPr>
        <p:spPr>
          <a:xfrm>
            <a:off x="320399" y="1047600"/>
            <a:ext cx="8596800" cy="2628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Szöveg helye 3"/>
          <p:cNvSpPr>
            <a:spLocks noGrp="1"/>
          </p:cNvSpPr>
          <p:nvPr>
            <p:ph type="body" sz="half" idx="2"/>
          </p:nvPr>
        </p:nvSpPr>
        <p:spPr>
          <a:xfrm>
            <a:off x="320400" y="3819600"/>
            <a:ext cx="8596800" cy="2628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 descr="C:\Documents and Settings\Horváth Zoltán\Asztal\MNL\Official\HIT_ppt-sablon\HIT_logo_smalles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5263" y="138113"/>
            <a:ext cx="828675" cy="8477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570663"/>
            <a:ext cx="9144000" cy="287337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570663"/>
            <a:ext cx="9144000" cy="1428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4" y="76200"/>
            <a:ext cx="7992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smtClean="0"/>
              <a:t>Cím szerkesztése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0675" y="1068388"/>
            <a:ext cx="85979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562725"/>
            <a:ext cx="268446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6800" rIns="91440" bIns="46800" numCol="1" anchor="ctr" anchorCtr="0" compatLnSpc="1">
            <a:prstTxWarp prst="textNoShape">
              <a:avLst/>
            </a:prstTxWarp>
            <a:normAutofit/>
          </a:bodyPr>
          <a:lstStyle>
            <a:lvl1pPr>
              <a:lnSpc>
                <a:spcPct val="100000"/>
              </a:lnSpc>
              <a:defRPr sz="95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hu-HU" smtClean="0"/>
              <a:t>Előadás címe</a:t>
            </a: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5025" y="6567488"/>
            <a:ext cx="654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93EA3B-B5C4-42CD-BE31-5CF3E64B84E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808038"/>
            <a:ext cx="8542338" cy="0"/>
          </a:xfrm>
          <a:prstGeom prst="line">
            <a:avLst/>
          </a:prstGeom>
          <a:noFill/>
          <a:ln w="19050">
            <a:solidFill>
              <a:srgbClr val="D4D4D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1" name="Élőláb helye 4"/>
          <p:cNvSpPr>
            <a:spLocks noGrp="1"/>
          </p:cNvSpPr>
          <p:nvPr>
            <p:ph type="ftr" sz="quarter" idx="3"/>
          </p:nvPr>
        </p:nvSpPr>
        <p:spPr>
          <a:xfrm>
            <a:off x="2974769" y="6567488"/>
            <a:ext cx="3194462" cy="29051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>
              <a:defRPr lang="hu-HU" sz="95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hu-HU" dirty="0" smtClean="0"/>
              <a:t>©  Előadó Neve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hu-HU" dirty="0" smtClean="0"/>
              <a:t>Hálózati Rendszerek és Szolgáltatások Tanszék</a:t>
            </a:r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7" r:id="rId2"/>
    <p:sldLayoutId id="2147483744" r:id="rId3"/>
    <p:sldLayoutId id="2147483748" r:id="rId4"/>
    <p:sldLayoutId id="2147483749" r:id="rId5"/>
    <p:sldLayoutId id="2147483750" r:id="rId6"/>
    <p:sldLayoutId id="2147483751" r:id="rId7"/>
    <p:sldLayoutId id="2147483753" r:id="rId8"/>
    <p:sldLayoutId id="2147483754" r:id="rId9"/>
    <p:sldLayoutId id="2147483757" r:id="rId10"/>
    <p:sldLayoutId id="214748375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A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A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A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A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C4C4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C4C4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C4C4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C4C4C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lcím 4"/>
          <p:cNvSpPr>
            <a:spLocks noGrp="1"/>
          </p:cNvSpPr>
          <p:nvPr>
            <p:ph type="subTitle" idx="1"/>
          </p:nvPr>
        </p:nvSpPr>
        <p:spPr>
          <a:xfrm>
            <a:off x="2273300" y="4202113"/>
            <a:ext cx="6870700" cy="881062"/>
          </a:xfrm>
        </p:spPr>
        <p:txBody>
          <a:bodyPr>
            <a:normAutofit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VIHIAV </a:t>
            </a:r>
            <a:r>
              <a:rPr lang="hu-HU" dirty="0" smtClean="0"/>
              <a:t>035</a:t>
            </a:r>
          </a:p>
        </p:txBody>
      </p:sp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2527156" y="2917825"/>
            <a:ext cx="6875462" cy="11811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sz="3200" dirty="0" smtClean="0"/>
              <a:t>Oktatási segédlet a </a:t>
            </a:r>
            <a:br>
              <a:rPr lang="hu-HU" sz="3200" dirty="0" smtClean="0"/>
            </a:br>
            <a:r>
              <a:rPr lang="hu-HU" sz="3200" dirty="0" smtClean="0"/>
              <a:t>Kommunikáció-akusztika </a:t>
            </a:r>
            <a:br>
              <a:rPr lang="hu-HU" sz="3200" dirty="0" smtClean="0"/>
            </a:br>
            <a:r>
              <a:rPr lang="hu-HU" sz="3200" dirty="0" smtClean="0"/>
              <a:t>c. tantárgy tanulásához</a:t>
            </a:r>
            <a:endParaRPr lang="hu-HU" sz="3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73300" y="5287963"/>
            <a:ext cx="5018088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>
            <a:lvl1pPr marL="0" indent="0" algn="ctr">
              <a:buFont typeface="Wingdings" pitchFamily="2" charset="2"/>
              <a:buNone/>
              <a:defRPr i="1">
                <a:solidFill>
                  <a:srgbClr val="4C4C4C"/>
                </a:solidFill>
              </a:defRPr>
            </a:lvl1pPr>
          </a:lstStyle>
          <a:p>
            <a:pPr algn="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hu-HU" i="0" kern="0" dirty="0" smtClean="0">
                <a:latin typeface="+mn-lt"/>
              </a:rPr>
              <a:t>Augusztinovicz Fülöp</a:t>
            </a:r>
          </a:p>
          <a:p>
            <a:pPr algn="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hu-HU" sz="1600" i="0" kern="0" dirty="0" smtClean="0">
                <a:latin typeface="+mn-lt"/>
              </a:rPr>
              <a:t>docens</a:t>
            </a:r>
          </a:p>
          <a:p>
            <a:pPr algn="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hu-HU" sz="1600" i="0" kern="0" dirty="0" smtClean="0">
                <a:latin typeface="+mn-lt"/>
              </a:rPr>
              <a:t>BME </a:t>
            </a:r>
            <a:r>
              <a:rPr lang="hu-HU" sz="1600" i="0" kern="0" dirty="0">
                <a:latin typeface="+mn-lt"/>
              </a:rPr>
              <a:t>Hálózati Rendszerek és Szolgáltatások Tanszék</a:t>
            </a:r>
            <a:endParaRPr lang="hu-HU" sz="1600" i="0" kern="0" dirty="0" smtClean="0">
              <a:latin typeface="+mn-lt"/>
            </a:endParaRPr>
          </a:p>
          <a:p>
            <a:pPr algn="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hu-HU" sz="1600" i="0" kern="0" dirty="0" err="1" smtClean="0">
                <a:latin typeface="+mn-lt"/>
              </a:rPr>
              <a:t>fulop</a:t>
            </a:r>
            <a:r>
              <a:rPr lang="hu-HU" sz="1600" i="0" kern="0" dirty="0" smtClean="0">
                <a:latin typeface="+mn-lt"/>
              </a:rPr>
              <a:t>@</a:t>
            </a:r>
            <a:r>
              <a:rPr lang="hu-HU" sz="1600" i="0" kern="0" dirty="0" err="1" smtClean="0">
                <a:latin typeface="+mn-lt"/>
              </a:rPr>
              <a:t>hit.bme.hu</a:t>
            </a:r>
            <a:endParaRPr lang="hu-HU" sz="1600" i="0" kern="0" dirty="0" smtClean="0">
              <a:latin typeface="+mn-lt"/>
            </a:endParaRPr>
          </a:p>
        </p:txBody>
      </p:sp>
      <p:pic>
        <p:nvPicPr>
          <p:cNvPr id="7" name="Kép 6" descr="muegyete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0069" y="0"/>
            <a:ext cx="19335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434" y="4797779"/>
            <a:ext cx="1344612" cy="179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dirty="0" smtClean="0"/>
              <a:t>Tartalom</a:t>
            </a:r>
            <a:endParaRPr lang="de-DE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6100" y="1068388"/>
            <a:ext cx="8597900" cy="53673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hu-HU" sz="2000" smtClean="0"/>
              <a:t>Hangtani </a:t>
            </a:r>
            <a:r>
              <a:rPr lang="hu-HU" sz="2000" dirty="0" smtClean="0"/>
              <a:t>alapfogalmak</a:t>
            </a:r>
          </a:p>
          <a:p>
            <a:pPr eaLnBrk="1" hangingPunct="1"/>
            <a:r>
              <a:rPr lang="hu-HU" sz="2000" dirty="0" smtClean="0"/>
              <a:t>A hangok jellemzői, hangok elemzése és szintézise</a:t>
            </a:r>
          </a:p>
          <a:p>
            <a:pPr eaLnBrk="1" hangingPunct="1"/>
            <a:r>
              <a:rPr lang="hu-HU" sz="2000" dirty="0" smtClean="0"/>
              <a:t>A hallás és </a:t>
            </a:r>
            <a:r>
              <a:rPr lang="hu-HU" sz="2000" dirty="0" err="1" smtClean="0"/>
              <a:t>pszichoakusztika</a:t>
            </a:r>
            <a:r>
              <a:rPr lang="hu-HU" sz="2000" dirty="0" smtClean="0"/>
              <a:t> alapfogalmai</a:t>
            </a:r>
          </a:p>
          <a:p>
            <a:pPr eaLnBrk="1" hangingPunct="1"/>
            <a:r>
              <a:rPr lang="hu-HU" sz="2000" dirty="0" smtClean="0"/>
              <a:t>Irányhallás</a:t>
            </a:r>
          </a:p>
          <a:p>
            <a:pPr eaLnBrk="1" hangingPunct="1"/>
            <a:r>
              <a:rPr lang="hu-HU" sz="2000" dirty="0" smtClean="0"/>
              <a:t>A beszéd</a:t>
            </a:r>
          </a:p>
          <a:p>
            <a:pPr eaLnBrk="1" hangingPunct="1"/>
            <a:r>
              <a:rPr lang="hu-HU" sz="2000" dirty="0" smtClean="0"/>
              <a:t>A zenei akusztika alapelemei. Hangsorok, hangszerek, együttesek.</a:t>
            </a:r>
          </a:p>
          <a:p>
            <a:pPr eaLnBrk="1" hangingPunct="1"/>
            <a:r>
              <a:rPr lang="hu-HU" sz="2000" dirty="0" smtClean="0"/>
              <a:t>A tér- és teremakusztika alapjai</a:t>
            </a:r>
          </a:p>
          <a:p>
            <a:pPr eaLnBrk="1" hangingPunct="1"/>
            <a:r>
              <a:rPr lang="hu-HU" sz="2000" dirty="0" smtClean="0"/>
              <a:t>Mikrofonok</a:t>
            </a:r>
          </a:p>
          <a:p>
            <a:pPr eaLnBrk="1" hangingPunct="1"/>
            <a:r>
              <a:rPr lang="hu-HU" sz="2000" dirty="0" smtClean="0"/>
              <a:t>Hangszórók, hangsugárzók</a:t>
            </a:r>
          </a:p>
          <a:p>
            <a:pPr eaLnBrk="1" hangingPunct="1"/>
            <a:r>
              <a:rPr lang="hu-HU" sz="2000" dirty="0" smtClean="0"/>
              <a:t>Hangszintézis</a:t>
            </a:r>
          </a:p>
          <a:p>
            <a:pPr eaLnBrk="1" hangingPunct="1"/>
            <a:r>
              <a:rPr lang="hu-HU" sz="2000" dirty="0" smtClean="0"/>
              <a:t>Hangátvitel és hangrögzítés</a:t>
            </a:r>
          </a:p>
          <a:p>
            <a:pPr eaLnBrk="1" hangingPunct="1"/>
            <a:r>
              <a:rPr lang="hu-HU" sz="2000" dirty="0" smtClean="0"/>
              <a:t>A környezeti zaj. Keletkezés, terjedés, csökkentés</a:t>
            </a:r>
          </a:p>
          <a:p>
            <a:pPr eaLnBrk="1" hangingPunct="1"/>
            <a:r>
              <a:rPr lang="hu-HU" sz="2000" dirty="0" smtClean="0"/>
              <a:t>A digitális hangtechnika alapjai. Kódolás, rögzítés, átvitel, hibavédelem</a:t>
            </a:r>
          </a:p>
          <a:p>
            <a:pPr eaLnBrk="1" hangingPunct="1"/>
            <a:r>
              <a:rPr lang="hu-HU" sz="2000" dirty="0" smtClean="0"/>
              <a:t>A </a:t>
            </a:r>
            <a:r>
              <a:rPr lang="hu-HU" sz="2000" dirty="0" err="1" smtClean="0"/>
              <a:t>hangstúdiótechnika</a:t>
            </a:r>
            <a:r>
              <a:rPr lang="hu-HU" sz="2000" dirty="0" smtClean="0"/>
              <a:t> alapelemei</a:t>
            </a:r>
          </a:p>
          <a:p>
            <a:pPr eaLnBrk="1" hangingPunct="1"/>
            <a:r>
              <a:rPr lang="hu-HU" sz="2000" dirty="0" smtClean="0"/>
              <a:t>A hangtechnika esztétikai kérdései – a  hangok kultúrája</a:t>
            </a:r>
            <a:endParaRPr lang="hu-HU" sz="2000" dirty="0" smtClean="0"/>
          </a:p>
          <a:p>
            <a:pPr lvl="3"/>
            <a:endParaRPr lang="de-DE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2"/>
          </p:nvPr>
        </p:nvSpPr>
        <p:spPr>
          <a:xfrm>
            <a:off x="2974769" y="6567488"/>
            <a:ext cx="3194462" cy="290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©  Augusztinovicz Fülöp</a:t>
            </a:r>
            <a:br>
              <a:rPr lang="hu-HU" dirty="0" smtClean="0"/>
            </a:br>
            <a:r>
              <a:rPr lang="hu-HU" dirty="0" smtClean="0"/>
              <a:t>BME</a:t>
            </a:r>
            <a:r>
              <a:rPr lang="en-US" dirty="0" smtClean="0"/>
              <a:t> </a:t>
            </a:r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Szolgáltatások</a:t>
            </a:r>
            <a:r>
              <a:rPr lang="en-US" dirty="0" smtClean="0"/>
              <a:t> </a:t>
            </a:r>
            <a:r>
              <a:rPr lang="en-US" dirty="0" err="1" smtClean="0"/>
              <a:t>Tanszék</a:t>
            </a:r>
            <a:endParaRPr lang="hu-H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925" y="6562725"/>
            <a:ext cx="2684463" cy="2952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Kommunikáció-akusztika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202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HRSZ">
  <a:themeElements>
    <a:clrScheme name="HIT sablon">
      <a:dk1>
        <a:srgbClr val="000000"/>
      </a:dk1>
      <a:lt1>
        <a:srgbClr val="FFFFFF"/>
      </a:lt1>
      <a:dk2>
        <a:srgbClr val="EA0000"/>
      </a:dk2>
      <a:lt2>
        <a:srgbClr val="AA0000"/>
      </a:lt2>
      <a:accent1>
        <a:srgbClr val="EA0000"/>
      </a:accent1>
      <a:accent2>
        <a:srgbClr val="AA0000"/>
      </a:accent2>
      <a:accent3>
        <a:srgbClr val="33CC33"/>
      </a:accent3>
      <a:accent4>
        <a:srgbClr val="0042C7"/>
      </a:accent4>
      <a:accent5>
        <a:srgbClr val="AA0000"/>
      </a:accent5>
      <a:accent6>
        <a:srgbClr val="EA0000"/>
      </a:accent6>
      <a:hlink>
        <a:srgbClr val="002060"/>
      </a:hlink>
      <a:folHlink>
        <a:srgbClr val="00206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HRSZ</Template>
  <TotalTime>44</TotalTime>
  <Words>94</Words>
  <Application>Microsoft Office PowerPoint</Application>
  <PresentationFormat>Diavetítés a képernyőre (4:3 oldalarány)</PresentationFormat>
  <Paragraphs>25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HRSZ</vt:lpstr>
      <vt:lpstr>Oktatási segédlet a  Kommunikáció-akusztika  c. tantárgy tanulásához</vt:lpstr>
      <vt:lpstr>Tartalom</vt:lpstr>
    </vt:vector>
  </TitlesOfParts>
  <Company>Módus-FZ Kft.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előadás címe</dc:title>
  <dc:creator>Augusztinovicz Fülöp</dc:creator>
  <dc:description>prezentáció sablon</dc:description>
  <cp:lastModifiedBy>fulop</cp:lastModifiedBy>
  <cp:revision>13</cp:revision>
  <dcterms:created xsi:type="dcterms:W3CDTF">2013-02-08T13:47:53Z</dcterms:created>
  <dcterms:modified xsi:type="dcterms:W3CDTF">2013-04-10T16:27:23Z</dcterms:modified>
</cp:coreProperties>
</file>