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2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0"/>
    <a:srgbClr val="FFFFFF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43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február 19.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2181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912D1-839B-4CBF-832C-F864898897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974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  <p:sldLayoutId id="2147483758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Digitális </a:t>
            </a:r>
            <a:r>
              <a:rPr lang="hu-HU" dirty="0" err="1" smtClean="0"/>
              <a:t>hangtechnika</a:t>
            </a:r>
            <a:r>
              <a:rPr lang="hu-HU" sz="27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A mintavétel alapszabálya: Nyquist-tétel</a:t>
            </a:r>
            <a:endParaRPr lang="de-DE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mintavételi sebességre vonatkozó alaptétel:</a:t>
            </a:r>
          </a:p>
          <a:p>
            <a:pPr lvl="1" eaLnBrk="1" hangingPunct="1"/>
            <a:r>
              <a:rPr lang="hu-HU" smtClean="0"/>
              <a:t>a mintavételi frekvencia, f</a:t>
            </a:r>
            <a:r>
              <a:rPr lang="hu-HU" baseline="-25000" smtClean="0"/>
              <a:t>sampling</a:t>
            </a:r>
            <a:r>
              <a:rPr lang="hu-HU" smtClean="0"/>
              <a:t> </a:t>
            </a:r>
            <a:r>
              <a:rPr lang="hu-HU" smtClean="0">
                <a:sym typeface="Symbol" pitchFamily="18" charset="2"/>
              </a:rPr>
              <a:t> 2f</a:t>
            </a:r>
            <a:r>
              <a:rPr lang="hu-HU" baseline="-25000" smtClean="0">
                <a:sym typeface="Symbol" pitchFamily="18" charset="2"/>
              </a:rPr>
              <a:t>maximum</a:t>
            </a:r>
          </a:p>
          <a:p>
            <a:pPr lvl="1" eaLnBrk="1" hangingPunct="1"/>
            <a:endParaRPr lang="hu-HU" baseline="-25000" smtClean="0">
              <a:sym typeface="Symbol" pitchFamily="18" charset="2"/>
            </a:endParaRPr>
          </a:p>
          <a:p>
            <a:pPr eaLnBrk="1" hangingPunct="1"/>
            <a:r>
              <a:rPr lang="hu-HU" smtClean="0">
                <a:sym typeface="Symbol" pitchFamily="18" charset="2"/>
              </a:rPr>
              <a:t>Ha nem tartjuk be, torzítás jön létre: </a:t>
            </a:r>
            <a:r>
              <a:rPr lang="hu-HU" smtClean="0">
                <a:solidFill>
                  <a:srgbClr val="FF3300"/>
                </a:solidFill>
                <a:sym typeface="Symbol" pitchFamily="18" charset="2"/>
              </a:rPr>
              <a:t>aliasing</a:t>
            </a:r>
          </a:p>
          <a:p>
            <a:pPr eaLnBrk="1" hangingPunct="1"/>
            <a:endParaRPr lang="hu-HU" smtClean="0">
              <a:sym typeface="Symbol" pitchFamily="18" charset="2"/>
            </a:endParaRPr>
          </a:p>
          <a:p>
            <a:pPr eaLnBrk="1" hangingPunct="1"/>
            <a:r>
              <a:rPr lang="hu-HU" smtClean="0">
                <a:sym typeface="Symbol" pitchFamily="18" charset="2"/>
              </a:rPr>
              <a:t>A tétel feltételeinek biztosítása kétféle úton:</a:t>
            </a:r>
          </a:p>
          <a:p>
            <a:pPr lvl="1" eaLnBrk="1" hangingPunct="1"/>
            <a:r>
              <a:rPr lang="hu-HU" smtClean="0">
                <a:sym typeface="Symbol" pitchFamily="18" charset="2"/>
              </a:rPr>
              <a:t>igen nagy mintavételi frekvencia</a:t>
            </a:r>
          </a:p>
          <a:p>
            <a:pPr lvl="1" eaLnBrk="1" hangingPunct="1">
              <a:buFontTx/>
              <a:buNone/>
            </a:pPr>
            <a:r>
              <a:rPr lang="hu-HU" smtClean="0">
                <a:sym typeface="Symbol" pitchFamily="18" charset="2"/>
              </a:rPr>
              <a:t>     vagy</a:t>
            </a:r>
          </a:p>
          <a:p>
            <a:pPr lvl="1" eaLnBrk="1" hangingPunct="1"/>
            <a:r>
              <a:rPr lang="hu-HU" smtClean="0">
                <a:sym typeface="Symbol" pitchFamily="18" charset="2"/>
              </a:rPr>
              <a:t>a jel szűrése aluláteresztő szűrővel</a:t>
            </a:r>
          </a:p>
        </p:txBody>
      </p:sp>
    </p:spTree>
    <p:extLst>
      <p:ext uri="{BB962C8B-B14F-4D97-AF65-F5344CB8AC3E}">
        <p14:creationId xmlns:p14="http://schemas.microsoft.com/office/powerpoint/2010/main" val="38699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2. lépés: Kvantálás</a:t>
            </a:r>
            <a:endParaRPr lang="de-DE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649288"/>
          </a:xfrm>
        </p:spPr>
        <p:txBody>
          <a:bodyPr/>
          <a:lstStyle/>
          <a:p>
            <a:pPr eaLnBrk="1" hangingPunct="1"/>
            <a:r>
              <a:rPr lang="hu-HU" smtClean="0"/>
              <a:t>Mintavételi „lépcsők”</a:t>
            </a:r>
          </a:p>
        </p:txBody>
      </p:sp>
      <p:pic>
        <p:nvPicPr>
          <p:cNvPr id="10244" name="Picture 5" descr="beolvasás0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60575"/>
            <a:ext cx="6275387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3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Általános blokkvázlat</a:t>
            </a:r>
          </a:p>
        </p:txBody>
      </p:sp>
      <p:pic>
        <p:nvPicPr>
          <p:cNvPr id="11267" name="Picture 4" descr="beolvasás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2"/>
          <a:stretch>
            <a:fillRect/>
          </a:stretch>
        </p:blipFill>
        <p:spPr bwMode="auto">
          <a:xfrm>
            <a:off x="1116013" y="1628775"/>
            <a:ext cx="676910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Oval 5"/>
          <p:cNvSpPr>
            <a:spLocks noChangeArrowheads="1"/>
          </p:cNvSpPr>
          <p:nvPr/>
        </p:nvSpPr>
        <p:spPr bwMode="auto">
          <a:xfrm>
            <a:off x="3635375" y="2924175"/>
            <a:ext cx="2735263" cy="1008063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3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Alternatív AD/DA átalakítás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86518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hu-HU" smtClean="0"/>
              <a:t>Pulzusszélesség-moduláció (Pulse Width Modulation, PWM)</a:t>
            </a:r>
          </a:p>
          <a:p>
            <a:pPr lvl="1" eaLnBrk="1" hangingPunct="1"/>
            <a:r>
              <a:rPr lang="hu-HU" smtClean="0"/>
              <a:t>jobb hangerősítőkben is ez működik már</a:t>
            </a:r>
          </a:p>
        </p:txBody>
      </p:sp>
      <p:pic>
        <p:nvPicPr>
          <p:cNvPr id="12292" name="Picture 4" descr="beolvasás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7561263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5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A/D </a:t>
            </a:r>
            <a:r>
              <a:rPr lang="hu-HU" dirty="0" smtClean="0"/>
              <a:t>konverzió </a:t>
            </a:r>
            <a:r>
              <a:rPr lang="hu-HU" sz="2400" dirty="0" smtClean="0"/>
              <a:t>(=átalakítás)</a:t>
            </a:r>
            <a:endParaRPr lang="de-DE" sz="24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Fokozatosan közelítő A/C konverter</a:t>
            </a:r>
            <a:endParaRPr lang="de-DE" smtClean="0"/>
          </a:p>
        </p:txBody>
      </p:sp>
      <p:graphicFrame>
        <p:nvGraphicFramePr>
          <p:cNvPr id="114703" name="Group 15"/>
          <p:cNvGraphicFramePr>
            <a:graphicFrameLocks noGrp="1"/>
          </p:cNvGraphicFramePr>
          <p:nvPr/>
        </p:nvGraphicFramePr>
        <p:xfrm>
          <a:off x="0" y="2332038"/>
          <a:ext cx="207968" cy="365482"/>
        </p:xfrm>
        <a:graphic>
          <a:graphicData uri="http://schemas.openxmlformats.org/drawingml/2006/table">
            <a:tbl>
              <a:tblPr/>
              <a:tblGrid>
                <a:gridCol w="207968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84" marR="91284" marT="45581" marB="45581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18" name="Picture 5" descr="ad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38338"/>
            <a:ext cx="70580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16"/>
          <p:cNvSpPr txBox="1">
            <a:spLocks noChangeArrowheads="1"/>
          </p:cNvSpPr>
          <p:nvPr/>
        </p:nvSpPr>
        <p:spPr bwMode="auto">
          <a:xfrm>
            <a:off x="4427538" y="5516563"/>
            <a:ext cx="2951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/>
              <a:t>Végeredmény: </a:t>
            </a:r>
            <a:r>
              <a:rPr lang="hu-HU" sz="2400">
                <a:solidFill>
                  <a:srgbClr val="FF3300"/>
                </a:solidFill>
              </a:rPr>
              <a:t>0</a:t>
            </a:r>
            <a:r>
              <a:rPr lang="hu-HU" sz="2400"/>
              <a:t>11</a:t>
            </a:r>
            <a:r>
              <a:rPr lang="hu-HU" sz="2400">
                <a:solidFill>
                  <a:srgbClr val="3366FF"/>
                </a:solidFill>
              </a:rPr>
              <a:t>1</a:t>
            </a:r>
            <a:endParaRPr lang="de-DE" sz="2400">
              <a:solidFill>
                <a:srgbClr val="3366FF"/>
              </a:solidFill>
            </a:endParaRPr>
          </a:p>
        </p:txBody>
      </p:sp>
      <p:sp>
        <p:nvSpPr>
          <p:cNvPr id="13320" name="Text Box 17"/>
          <p:cNvSpPr txBox="1">
            <a:spLocks noChangeArrowheads="1"/>
          </p:cNvSpPr>
          <p:nvPr/>
        </p:nvSpPr>
        <p:spPr bwMode="auto">
          <a:xfrm>
            <a:off x="3132138" y="6092825"/>
            <a:ext cx="5616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>
                <a:solidFill>
                  <a:srgbClr val="FF3300"/>
                </a:solidFill>
              </a:rPr>
              <a:t>Most Significant Bit: MSB</a:t>
            </a:r>
            <a:r>
              <a:rPr lang="hu-HU">
                <a:solidFill>
                  <a:srgbClr val="3366FF"/>
                </a:solidFill>
              </a:rPr>
              <a:t>, Least Significant Bit: LSB</a:t>
            </a:r>
            <a:endParaRPr lang="de-DE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smtClean="0"/>
              <a:t>Adatátviteli/rögzítési lehetőségek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89743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hu-HU" smtClean="0"/>
              <a:t>Párhuzamos átvitel</a:t>
            </a:r>
          </a:p>
          <a:p>
            <a:pPr lvl="1" eaLnBrk="1" hangingPunct="1"/>
            <a:r>
              <a:rPr lang="hu-HU" smtClean="0"/>
              <a:t>pl. nyomtatókábel</a:t>
            </a:r>
          </a:p>
          <a:p>
            <a:pPr lvl="1" eaLnBrk="1" hangingPunct="1"/>
            <a:r>
              <a:rPr lang="hu-HU" smtClean="0"/>
              <a:t>8-16 bit + vezérlő jelek</a:t>
            </a:r>
          </a:p>
          <a:p>
            <a:pPr lvl="1" eaLnBrk="1" hangingPunct="1"/>
            <a:endParaRPr lang="hu-HU" smtClean="0"/>
          </a:p>
          <a:p>
            <a:pPr eaLnBrk="1" hangingPunct="1"/>
            <a:r>
              <a:rPr lang="hu-HU" smtClean="0"/>
              <a:t>Soros adatátvitel</a:t>
            </a:r>
          </a:p>
          <a:p>
            <a:pPr lvl="1" eaLnBrk="1" hangingPunct="1"/>
            <a:r>
              <a:rPr lang="hu-HU" smtClean="0"/>
              <a:t>pl. USB, firewire, optikai kábel…</a:t>
            </a:r>
          </a:p>
          <a:p>
            <a:pPr lvl="1" eaLnBrk="1" hangingPunct="1"/>
            <a:r>
              <a:rPr lang="hu-HU" smtClean="0"/>
              <a:t>egyik vezetékpáron a jel, másikon a vezérlés</a:t>
            </a:r>
          </a:p>
          <a:p>
            <a:pPr lvl="1" eaLnBrk="1" hangingPunct="1"/>
            <a:endParaRPr lang="hu-HU" smtClean="0"/>
          </a:p>
          <a:p>
            <a:pPr eaLnBrk="1" hangingPunct="1"/>
            <a:r>
              <a:rPr lang="hu-HU" smtClean="0"/>
              <a:t>Optoelektronikai tárolás (CD)</a:t>
            </a:r>
          </a:p>
          <a:p>
            <a:pPr eaLnBrk="1" hangingPunct="1"/>
            <a:endParaRPr lang="hu-HU" smtClean="0"/>
          </a:p>
          <a:p>
            <a:pPr eaLnBrk="1" hangingPunct="1"/>
            <a:r>
              <a:rPr lang="hu-HU" smtClean="0"/>
              <a:t>Mágneses tárolás (HDD)</a:t>
            </a:r>
          </a:p>
          <a:p>
            <a:pPr eaLnBrk="1" hangingPunct="1"/>
            <a:endParaRPr lang="hu-HU" smtClean="0"/>
          </a:p>
          <a:p>
            <a:pPr eaLnBrk="1" hangingPunct="1"/>
            <a:r>
              <a:rPr lang="hu-HU" smtClean="0"/>
              <a:t>Tisztán elektronikus tárolás </a:t>
            </a:r>
            <a:br>
              <a:rPr lang="hu-HU" smtClean="0"/>
            </a:br>
            <a:r>
              <a:rPr lang="hu-HU" smtClean="0"/>
              <a:t>(szilárdtest memóriák)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0350"/>
            <a:ext cx="3038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933825"/>
            <a:ext cx="3624263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9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Digitális jelfeldolgozási lehetőségek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80400" cy="42497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30000"/>
              </a:lnSpc>
            </a:pPr>
            <a:r>
              <a:rPr lang="hu-HU" smtClean="0"/>
              <a:t>Hangerőszabályozás</a:t>
            </a:r>
          </a:p>
          <a:p>
            <a:pPr eaLnBrk="1" hangingPunct="1">
              <a:lnSpc>
                <a:spcPct val="130000"/>
              </a:lnSpc>
            </a:pPr>
            <a:r>
              <a:rPr lang="hu-HU" smtClean="0"/>
              <a:t>Szintek kompressziója, limitálása</a:t>
            </a:r>
          </a:p>
          <a:p>
            <a:pPr eaLnBrk="1" hangingPunct="1">
              <a:lnSpc>
                <a:spcPct val="130000"/>
              </a:lnSpc>
            </a:pPr>
            <a:r>
              <a:rPr lang="hu-HU" smtClean="0"/>
              <a:t>Adattömörítés</a:t>
            </a:r>
          </a:p>
          <a:p>
            <a:pPr eaLnBrk="1" hangingPunct="1">
              <a:lnSpc>
                <a:spcPct val="130000"/>
              </a:lnSpc>
            </a:pPr>
            <a:r>
              <a:rPr lang="hu-HU" smtClean="0"/>
              <a:t>A frekvenciamenet kiegyenlítése: ekvalizáció </a:t>
            </a:r>
          </a:p>
          <a:p>
            <a:pPr eaLnBrk="1" hangingPunct="1">
              <a:lnSpc>
                <a:spcPct val="130000"/>
              </a:lnSpc>
            </a:pPr>
            <a:r>
              <a:rPr lang="hu-HU" smtClean="0"/>
              <a:t>szűrés, zajeltávolítás</a:t>
            </a:r>
          </a:p>
          <a:p>
            <a:pPr eaLnBrk="1" hangingPunct="1">
              <a:lnSpc>
                <a:spcPct val="130000"/>
              </a:lnSpc>
            </a:pPr>
            <a:r>
              <a:rPr lang="hu-HU" smtClean="0"/>
              <a:t>Zengetés/visszhangosítás</a:t>
            </a:r>
          </a:p>
          <a:p>
            <a:pPr eaLnBrk="1" hangingPunct="1">
              <a:lnSpc>
                <a:spcPct val="130000"/>
              </a:lnSpc>
            </a:pPr>
            <a:r>
              <a:rPr lang="hu-HU" smtClean="0"/>
              <a:t>Zengés, visszhang eltávolítás</a:t>
            </a:r>
          </a:p>
          <a:p>
            <a:pPr eaLnBrk="1" hangingPunct="1">
              <a:lnSpc>
                <a:spcPct val="130000"/>
              </a:lnSpc>
            </a:pPr>
            <a:r>
              <a:rPr lang="hu-HU" smtClean="0"/>
              <a:t>…..</a:t>
            </a:r>
          </a:p>
          <a:p>
            <a:pPr eaLnBrk="1" hangingPunct="1">
              <a:lnSpc>
                <a:spcPct val="130000"/>
              </a:lnSpc>
            </a:pP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477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Pl. a digitális hangerő- v. szintszabályozás</a:t>
            </a:r>
          </a:p>
        </p:txBody>
      </p:sp>
      <p:pic>
        <p:nvPicPr>
          <p:cNvPr id="16387" name="Picture 4" descr="beolvasás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62025"/>
            <a:ext cx="67691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6084888" y="2349500"/>
            <a:ext cx="2808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/>
              <a:t>9=8+1=2</a:t>
            </a:r>
            <a:r>
              <a:rPr lang="hu-HU" baseline="30000"/>
              <a:t>3</a:t>
            </a:r>
            <a:r>
              <a:rPr lang="hu-HU"/>
              <a:t>+2</a:t>
            </a:r>
            <a:r>
              <a:rPr lang="hu-HU" baseline="30000"/>
              <a:t>1</a:t>
            </a:r>
            <a:r>
              <a:rPr lang="hu-HU"/>
              <a:t>=00001001</a:t>
            </a:r>
            <a:endParaRPr lang="de-DE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5843588" y="3062288"/>
            <a:ext cx="3024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/>
              <a:t>18=16+2=2</a:t>
            </a:r>
            <a:r>
              <a:rPr lang="hu-HU" baseline="30000"/>
              <a:t>4</a:t>
            </a:r>
            <a:r>
              <a:rPr lang="hu-HU"/>
              <a:t>+2</a:t>
            </a:r>
            <a:r>
              <a:rPr lang="hu-HU" baseline="30000"/>
              <a:t>2</a:t>
            </a:r>
            <a:r>
              <a:rPr lang="hu-HU"/>
              <a:t>=0001001</a:t>
            </a:r>
            <a:r>
              <a:rPr lang="hu-HU">
                <a:solidFill>
                  <a:srgbClr val="FF3300"/>
                </a:solidFill>
              </a:rPr>
              <a:t>0</a:t>
            </a:r>
            <a:endParaRPr lang="de-DE">
              <a:solidFill>
                <a:srgbClr val="FF3300"/>
              </a:solidFill>
            </a:endParaRP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6300788" y="1700213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/>
              <a:t>Pl. szorzás 2-vel:</a:t>
            </a:r>
            <a:endParaRPr lang="de-DE"/>
          </a:p>
        </p:txBody>
      </p:sp>
      <p:grpSp>
        <p:nvGrpSpPr>
          <p:cNvPr id="100369" name="Group 17"/>
          <p:cNvGrpSpPr>
            <a:grpSpLocks/>
          </p:cNvGrpSpPr>
          <p:nvPr/>
        </p:nvGrpSpPr>
        <p:grpSpPr bwMode="auto">
          <a:xfrm>
            <a:off x="7667625" y="2276475"/>
            <a:ext cx="1476375" cy="936625"/>
            <a:chOff x="4830" y="1434"/>
            <a:chExt cx="930" cy="590"/>
          </a:xfrm>
        </p:grpSpPr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 flipH="1">
              <a:off x="4830" y="1434"/>
              <a:ext cx="91" cy="27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 flipH="1">
              <a:off x="5511" y="2024"/>
              <a:ext cx="249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 flipH="1">
              <a:off x="4889" y="1706"/>
              <a:ext cx="36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 flipH="1">
              <a:off x="4985" y="1704"/>
              <a:ext cx="36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 flipH="1">
              <a:off x="5057" y="1706"/>
              <a:ext cx="36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 flipH="1">
              <a:off x="5148" y="1715"/>
              <a:ext cx="36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 flipH="1">
              <a:off x="5239" y="1715"/>
              <a:ext cx="36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 flipH="1">
              <a:off x="5329" y="1715"/>
              <a:ext cx="36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 flipH="1">
              <a:off x="5419" y="1715"/>
              <a:ext cx="36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44149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  <p:bldP spid="100358" grpId="0"/>
      <p:bldP spid="1003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Egy teljes rendszer: digitális keverőasztal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7412" name="Picture 4" descr="beolvasás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4"/>
          <a:stretch>
            <a:fillRect/>
          </a:stretch>
        </p:blipFill>
        <p:spPr bwMode="auto">
          <a:xfrm>
            <a:off x="755650" y="1484313"/>
            <a:ext cx="755967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851275" y="1484313"/>
            <a:ext cx="1963738" cy="847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25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Hangrögzítés</a:t>
            </a:r>
          </a:p>
        </p:txBody>
      </p:sp>
      <p:pic>
        <p:nvPicPr>
          <p:cNvPr id="18435" name="Picture 4" descr="beolvasás0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" r="4398"/>
          <a:stretch>
            <a:fillRect/>
          </a:stretch>
        </p:blipFill>
        <p:spPr bwMode="auto">
          <a:xfrm>
            <a:off x="1187450" y="981075"/>
            <a:ext cx="6408738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4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de-DE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068388"/>
            <a:ext cx="8597900" cy="5367337"/>
          </a:xfrm>
        </p:spPr>
        <p:txBody>
          <a:bodyPr/>
          <a:lstStyle/>
          <a:p>
            <a:pPr eaLnBrk="1" hangingPunct="1"/>
            <a:endParaRPr lang="hu-HU" dirty="0" smtClean="0"/>
          </a:p>
          <a:p>
            <a:pPr lvl="3"/>
            <a:endParaRPr lang="de-DE" dirty="0" smtClean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Augusztinovicz Fülöp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62725"/>
            <a:ext cx="2684463" cy="2952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Kommunikáció-akusztika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20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compact disc (CD, tömörlemez)</a:t>
            </a:r>
          </a:p>
        </p:txBody>
      </p:sp>
      <p:pic>
        <p:nvPicPr>
          <p:cNvPr id="19459" name="Picture 4" descr="beolvasás0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r="8479"/>
          <a:stretch>
            <a:fillRect/>
          </a:stretch>
        </p:blipFill>
        <p:spPr bwMode="auto">
          <a:xfrm>
            <a:off x="395288" y="1125538"/>
            <a:ext cx="410368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beolvasás0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2" r="10316" b="-572"/>
          <a:stretch>
            <a:fillRect/>
          </a:stretch>
        </p:blipFill>
        <p:spPr bwMode="auto">
          <a:xfrm>
            <a:off x="4859338" y="2781300"/>
            <a:ext cx="39608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87022" y="4120444"/>
            <a:ext cx="3070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SONY/Philips találmány</a:t>
            </a:r>
          </a:p>
          <a:p>
            <a:endParaRPr lang="hu-HU" dirty="0" smtClean="0"/>
          </a:p>
          <a:p>
            <a:r>
              <a:rPr lang="hu-HU" dirty="0" smtClean="0"/>
              <a:t>Miért 74 perc?</a:t>
            </a:r>
          </a:p>
          <a:p>
            <a:r>
              <a:rPr lang="hu-HU" dirty="0" smtClean="0"/>
              <a:t>Miért 44,1 kHz?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578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CD működési elve /1</a:t>
            </a:r>
          </a:p>
        </p:txBody>
      </p:sp>
      <p:pic>
        <p:nvPicPr>
          <p:cNvPr id="20483" name="Picture 4" descr="beolvasás0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t="1118" r="14629" b="61679"/>
          <a:stretch>
            <a:fillRect/>
          </a:stretch>
        </p:blipFill>
        <p:spPr bwMode="auto">
          <a:xfrm>
            <a:off x="323850" y="1412875"/>
            <a:ext cx="38179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beolvasás0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57228" r="7770" b="1938"/>
          <a:stretch>
            <a:fillRect/>
          </a:stretch>
        </p:blipFill>
        <p:spPr bwMode="auto">
          <a:xfrm>
            <a:off x="3995738" y="3573463"/>
            <a:ext cx="48974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0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CD működési elve /2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431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u-HU" smtClean="0"/>
              <a:t>Letapogatás</a:t>
            </a:r>
          </a:p>
        </p:txBody>
      </p:sp>
      <p:pic>
        <p:nvPicPr>
          <p:cNvPr id="21508" name="Picture 4" descr="beolvasás0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" t="52802" r="29872" b="5501"/>
          <a:stretch>
            <a:fillRect/>
          </a:stretch>
        </p:blipFill>
        <p:spPr bwMode="auto">
          <a:xfrm>
            <a:off x="1981200" y="1579563"/>
            <a:ext cx="5183188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214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CD író/lejátszó belseje</a:t>
            </a:r>
            <a:endParaRPr lang="de-DE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5563" y="1773238"/>
            <a:ext cx="6491287" cy="4116387"/>
          </a:xfrm>
        </p:spPr>
      </p:pic>
    </p:spTree>
    <p:extLst>
      <p:ext uri="{BB962C8B-B14F-4D97-AF65-F5344CB8AC3E}">
        <p14:creationId xmlns:p14="http://schemas.microsoft.com/office/powerpoint/2010/main" val="2211192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Paraméterek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21811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hu-HU" smtClean="0"/>
              <a:t>Műsoridő: max. 74 perc 33 s</a:t>
            </a:r>
          </a:p>
          <a:p>
            <a:pPr eaLnBrk="1" hangingPunct="1"/>
            <a:r>
              <a:rPr lang="hu-HU" smtClean="0"/>
              <a:t>Pályasebesség: 1,2 – 1,4 m/s</a:t>
            </a:r>
          </a:p>
          <a:p>
            <a:pPr eaLnBrk="1" hangingPunct="1"/>
            <a:r>
              <a:rPr lang="hu-HU" smtClean="0"/>
              <a:t>Pit-hosszak: 0,9 </a:t>
            </a:r>
            <a:r>
              <a:rPr lang="hu-HU" smtClean="0">
                <a:sym typeface="Symbol" pitchFamily="18" charset="2"/>
              </a:rPr>
              <a:t>m – 3,3 m</a:t>
            </a:r>
          </a:p>
          <a:p>
            <a:pPr eaLnBrk="1" hangingPunct="1"/>
            <a:r>
              <a:rPr lang="hu-HU" smtClean="0">
                <a:sym typeface="Symbol" pitchFamily="18" charset="2"/>
              </a:rPr>
              <a:t>Pitmélység: 0,11 m</a:t>
            </a:r>
          </a:p>
          <a:p>
            <a:pPr eaLnBrk="1" hangingPunct="1"/>
            <a:r>
              <a:rPr lang="hu-HU" smtClean="0">
                <a:sym typeface="Symbol" pitchFamily="18" charset="2"/>
              </a:rPr>
              <a:t>Fókuszmélység: </a:t>
            </a:r>
            <a:r>
              <a:rPr lang="hu-HU" u="sng" smtClean="0">
                <a:sym typeface="Symbol" pitchFamily="18" charset="2"/>
              </a:rPr>
              <a:t>+</a:t>
            </a:r>
            <a:r>
              <a:rPr lang="hu-HU" smtClean="0">
                <a:sym typeface="Symbol" pitchFamily="18" charset="2"/>
              </a:rPr>
              <a:t> 2 m</a:t>
            </a:r>
            <a:br>
              <a:rPr lang="hu-HU" smtClean="0">
                <a:sym typeface="Symbol" pitchFamily="18" charset="2"/>
              </a:rPr>
            </a:br>
            <a:r>
              <a:rPr lang="hu-HU" smtClean="0">
                <a:sym typeface="Symbol" pitchFamily="18" charset="2"/>
              </a:rPr>
              <a:t>	(ha a CD-olvasó fej 900 km/h sebességű repülőgép lenne, ez a  	pontosság </a:t>
            </a:r>
            <a:r>
              <a:rPr lang="en-US" smtClean="0">
                <a:cs typeface="Arial" charset="0"/>
                <a:sym typeface="Symbol" pitchFamily="18" charset="2"/>
              </a:rPr>
              <a:t>±</a:t>
            </a:r>
            <a:r>
              <a:rPr lang="hu-HU" smtClean="0">
                <a:cs typeface="Arial" charset="0"/>
                <a:sym typeface="Symbol" pitchFamily="18" charset="2"/>
              </a:rPr>
              <a:t> 0.4 mm hibával tartott magasságnak felelne meg!)</a:t>
            </a:r>
            <a:endParaRPr lang="en-US" smtClean="0">
              <a:cs typeface="Arial" charset="0"/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endParaRPr lang="hu-HU" smtClean="0">
              <a:sym typeface="Symbol" pitchFamily="18" charset="2"/>
            </a:endParaRPr>
          </a:p>
          <a:p>
            <a:pPr eaLnBrk="1" hangingPunct="1"/>
            <a:r>
              <a:rPr lang="hu-HU" smtClean="0">
                <a:sym typeface="Symbol" pitchFamily="18" charset="2"/>
              </a:rPr>
              <a:t>Kvantálás: 16 bit</a:t>
            </a:r>
          </a:p>
          <a:p>
            <a:pPr eaLnBrk="1" hangingPunct="1"/>
            <a:r>
              <a:rPr lang="hu-HU" smtClean="0">
                <a:sym typeface="Symbol" pitchFamily="18" charset="2"/>
              </a:rPr>
              <a:t>Mintavételi frekvencia: 44,1 kHz</a:t>
            </a:r>
          </a:p>
          <a:p>
            <a:pPr eaLnBrk="1" hangingPunct="1"/>
            <a:r>
              <a:rPr lang="hu-HU" smtClean="0">
                <a:sym typeface="Symbol" pitchFamily="18" charset="2"/>
              </a:rPr>
              <a:t>Sávszélesség: 20Hz – 18 kHz</a:t>
            </a:r>
          </a:p>
          <a:p>
            <a:pPr eaLnBrk="1" hangingPunct="1"/>
            <a:r>
              <a:rPr lang="hu-HU" smtClean="0">
                <a:sym typeface="Symbol" pitchFamily="18" charset="2"/>
              </a:rPr>
              <a:t>Dinamika: 96 dB</a:t>
            </a:r>
          </a:p>
          <a:p>
            <a:pPr eaLnBrk="1" hangingPunct="1"/>
            <a:r>
              <a:rPr lang="hu-HU" smtClean="0">
                <a:sym typeface="Symbol" pitchFamily="18" charset="2"/>
              </a:rPr>
              <a:t>Csatorna adatsebessége: 4,3 Mb/s</a:t>
            </a:r>
          </a:p>
          <a:p>
            <a:pPr lvl="1" eaLnBrk="1" hangingPunct="1"/>
            <a:r>
              <a:rPr lang="hu-HU" b="1" smtClean="0">
                <a:solidFill>
                  <a:srgbClr val="FF3300"/>
                </a:solidFill>
                <a:sym typeface="Symbol" pitchFamily="18" charset="2"/>
              </a:rPr>
              <a:t>18 kHz  sok MHz!</a:t>
            </a:r>
          </a:p>
        </p:txBody>
      </p:sp>
    </p:spTree>
    <p:extLst>
      <p:ext uri="{BB962C8B-B14F-4D97-AF65-F5344CB8AC3E}">
        <p14:creationId xmlns:p14="http://schemas.microsoft.com/office/powerpoint/2010/main" val="2887131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1289" y="195615"/>
            <a:ext cx="6474178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Digitális hibavédelem</a:t>
            </a:r>
            <a:endParaRPr lang="de-DE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hu-HU" sz="1600" smtClean="0"/>
              <a:t>Kódolás</a:t>
            </a:r>
          </a:p>
          <a:p>
            <a:pPr lvl="1" eaLnBrk="1" hangingPunct="1"/>
            <a:r>
              <a:rPr lang="hu-HU" sz="1400" smtClean="0"/>
              <a:t>American Standard Code for Information Interchange (ASCII)</a:t>
            </a:r>
          </a:p>
          <a:p>
            <a:pPr lvl="2" eaLnBrk="1" hangingPunct="1"/>
            <a:r>
              <a:rPr lang="hu-HU" sz="1200" smtClean="0"/>
              <a:t>eredetileg 7 bites</a:t>
            </a:r>
          </a:p>
          <a:p>
            <a:pPr lvl="2" eaLnBrk="1" hangingPunct="1"/>
            <a:r>
              <a:rPr lang="hu-HU" sz="1200" smtClean="0"/>
              <a:t>aztán 8</a:t>
            </a:r>
          </a:p>
          <a:p>
            <a:pPr lvl="2" eaLnBrk="1" hangingPunct="1"/>
            <a:r>
              <a:rPr lang="hu-HU" sz="1200" smtClean="0"/>
              <a:t>ma már 16 bites, Unicode</a:t>
            </a:r>
          </a:p>
          <a:p>
            <a:pPr lvl="2" eaLnBrk="1" hangingPunct="1"/>
            <a:endParaRPr lang="hu-HU" sz="1200" smtClean="0"/>
          </a:p>
          <a:p>
            <a:pPr eaLnBrk="1" hangingPunct="1"/>
            <a:r>
              <a:rPr lang="hu-HU" sz="1600" smtClean="0"/>
              <a:t>Paritásbit alkalmazása: hibafelismerés</a:t>
            </a:r>
          </a:p>
          <a:p>
            <a:pPr eaLnBrk="1" hangingPunct="1"/>
            <a:endParaRPr lang="hu-HU" sz="1600" smtClean="0"/>
          </a:p>
          <a:p>
            <a:pPr eaLnBrk="1" hangingPunct="1"/>
            <a:endParaRPr lang="hu-HU" sz="1600" smtClean="0"/>
          </a:p>
          <a:p>
            <a:pPr eaLnBrk="1" hangingPunct="1"/>
            <a:endParaRPr lang="hu-HU" sz="1600" smtClean="0"/>
          </a:p>
          <a:p>
            <a:pPr eaLnBrk="1" hangingPunct="1"/>
            <a:endParaRPr lang="hu-HU" sz="1600" smtClean="0"/>
          </a:p>
          <a:p>
            <a:pPr eaLnBrk="1" hangingPunct="1"/>
            <a:endParaRPr lang="hu-HU" sz="1600" smtClean="0"/>
          </a:p>
          <a:p>
            <a:pPr eaLnBrk="1" hangingPunct="1"/>
            <a:endParaRPr lang="hu-HU" sz="1600" smtClean="0"/>
          </a:p>
          <a:p>
            <a:pPr eaLnBrk="1" hangingPunct="1"/>
            <a:endParaRPr lang="hu-HU" sz="1600" smtClean="0"/>
          </a:p>
          <a:p>
            <a:pPr eaLnBrk="1" hangingPunct="1"/>
            <a:endParaRPr lang="hu-HU" sz="1600" smtClean="0"/>
          </a:p>
          <a:p>
            <a:pPr eaLnBrk="1" hangingPunct="1"/>
            <a:r>
              <a:rPr lang="hu-HU" sz="1600" smtClean="0"/>
              <a:t>Hibajavító kódok: nem 1, hanem több paritásbittel az is megmondható, hogy hol volt a hiba</a:t>
            </a:r>
          </a:p>
          <a:p>
            <a:pPr eaLnBrk="1" hangingPunct="1">
              <a:buFontTx/>
              <a:buNone/>
            </a:pPr>
            <a:endParaRPr lang="hu-HU" sz="1600" smtClean="0"/>
          </a:p>
          <a:p>
            <a:pPr eaLnBrk="1" hangingPunct="1"/>
            <a:endParaRPr lang="hu-HU" sz="1600" smtClean="0"/>
          </a:p>
          <a:p>
            <a:pPr eaLnBrk="1" hangingPunct="1"/>
            <a:endParaRPr lang="de-DE" sz="1600" smtClean="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059113" y="3068638"/>
          <a:ext cx="6265862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Dokumentum" r:id="rId3" imgW="5861237" imgH="1985831" progId="Word.Document.8">
                  <p:embed/>
                </p:oleObj>
              </mc:Choice>
              <mc:Fallback>
                <p:oleObj name="Dokumentum" r:id="rId3" imgW="5861237" imgH="198583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068638"/>
                        <a:ext cx="6265862" cy="212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3414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Hibavédelem CD felírásakor</a:t>
            </a:r>
            <a:endParaRPr lang="de-DE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43338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hu-HU" smtClean="0"/>
              <a:t>Interleaving (összefésülés): a hibacsomósodás elkerülésére szolgál</a:t>
            </a:r>
            <a:endParaRPr lang="de-DE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860800"/>
            <a:ext cx="62865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333500"/>
            <a:ext cx="6286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638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CD lejátszó blokkvázlata</a:t>
            </a:r>
          </a:p>
        </p:txBody>
      </p:sp>
      <p:pic>
        <p:nvPicPr>
          <p:cNvPr id="26627" name="Picture 4" descr="beolvasás0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4"/>
          <a:stretch>
            <a:fillRect/>
          </a:stretch>
        </p:blipFill>
        <p:spPr bwMode="auto">
          <a:xfrm>
            <a:off x="1331913" y="1042635"/>
            <a:ext cx="583247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051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2800" dirty="0" smtClean="0"/>
              <a:t>Sony DAT (</a:t>
            </a:r>
            <a:r>
              <a:rPr lang="hu-HU" sz="2800" dirty="0" err="1" smtClean="0"/>
              <a:t>digital</a:t>
            </a:r>
            <a:r>
              <a:rPr lang="hu-HU" sz="2800" dirty="0" smtClean="0"/>
              <a:t> </a:t>
            </a:r>
            <a:r>
              <a:rPr lang="hu-HU" sz="2800" dirty="0" err="1" smtClean="0"/>
              <a:t>Audio</a:t>
            </a:r>
            <a:r>
              <a:rPr lang="hu-HU" sz="2800" dirty="0" smtClean="0"/>
              <a:t> </a:t>
            </a:r>
            <a:r>
              <a:rPr lang="hu-HU" sz="2800" dirty="0" err="1" smtClean="0"/>
              <a:t>Tape</a:t>
            </a:r>
            <a:r>
              <a:rPr lang="hu-HU" sz="2800" dirty="0" smtClean="0"/>
              <a:t>) technológia</a:t>
            </a:r>
            <a:endParaRPr lang="de-DE" sz="2800" dirty="0"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65" y="2485849"/>
            <a:ext cx="367188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218113"/>
          </a:xfrm>
        </p:spPr>
        <p:txBody>
          <a:bodyPr/>
          <a:lstStyle/>
          <a:p>
            <a:pPr eaLnBrk="1" hangingPunct="1"/>
            <a:r>
              <a:rPr lang="hu-HU" dirty="0" smtClean="0"/>
              <a:t>1989 óta létezik</a:t>
            </a:r>
          </a:p>
          <a:p>
            <a:pPr eaLnBrk="1" hangingPunct="1"/>
            <a:r>
              <a:rPr lang="hu-HU" dirty="0" smtClean="0"/>
              <a:t>ma a hosszú idejű és professzionális tárolás olcsóbb módja</a:t>
            </a:r>
            <a:endParaRPr lang="de-DE" dirty="0" smtClean="0"/>
          </a:p>
        </p:txBody>
      </p:sp>
      <p:pic>
        <p:nvPicPr>
          <p:cNvPr id="27653" name="Picture 7" descr="helical-scan-recor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868863"/>
            <a:ext cx="4953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4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sz="3600" smtClean="0"/>
              <a:t>Digitális hangtechnika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sz="2400" b="1" smtClean="0"/>
              <a:t>Segédlet a Kommunikáció-akusztika tanulásához</a:t>
            </a:r>
          </a:p>
        </p:txBody>
      </p:sp>
    </p:spTree>
    <p:extLst>
      <p:ext uri="{BB962C8B-B14F-4D97-AF65-F5344CB8AC3E}">
        <p14:creationId xmlns:p14="http://schemas.microsoft.com/office/powerpoint/2010/main" val="254852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Miért digitális?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70756"/>
            <a:ext cx="8291512" cy="3558469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hu-HU" sz="2400" dirty="0" smtClean="0"/>
              <a:t>A hangminőség szempontjából</a:t>
            </a:r>
            <a:r>
              <a:rPr lang="hu-HU" sz="2400" i="1" dirty="0" smtClean="0">
                <a:latin typeface="Times New Roman" pitchFamily="18" charset="0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hu-HU" sz="1800" dirty="0" smtClean="0"/>
              <a:t>a minőség csak az A/D – </a:t>
            </a:r>
            <a:r>
              <a:rPr lang="hu-HU" sz="1800" dirty="0" err="1" smtClean="0"/>
              <a:t>D</a:t>
            </a:r>
            <a:r>
              <a:rPr lang="hu-HU" sz="1800" dirty="0" smtClean="0"/>
              <a:t>/A átalakítástól függ, a jelhordozó médiumtól független</a:t>
            </a:r>
          </a:p>
          <a:p>
            <a:pPr lvl="2" eaLnBrk="1" hangingPunct="1">
              <a:lnSpc>
                <a:spcPct val="90000"/>
              </a:lnSpc>
            </a:pPr>
            <a:r>
              <a:rPr lang="hu-HU" sz="1800" dirty="0" smtClean="0"/>
              <a:t>a felvételek minőségromlás nélkül másolhatók és sokszorosíthatók</a:t>
            </a:r>
          </a:p>
          <a:p>
            <a:pPr lvl="2" eaLnBrk="1" hangingPunct="1">
              <a:lnSpc>
                <a:spcPct val="90000"/>
              </a:lnSpc>
            </a:pPr>
            <a:r>
              <a:rPr lang="hu-HU" sz="1800" dirty="0" smtClean="0"/>
              <a:t>a digitális tartományba való konvertálás új lehetőségeket nyit meg</a:t>
            </a:r>
          </a:p>
          <a:p>
            <a:pPr lvl="2" eaLnBrk="1" hangingPunct="1">
              <a:lnSpc>
                <a:spcPct val="90000"/>
              </a:lnSpc>
            </a:pPr>
            <a:endParaRPr lang="hu-HU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hu-HU" sz="2400" dirty="0" smtClean="0"/>
              <a:t>Gyártástechnológiai szempontból:</a:t>
            </a:r>
          </a:p>
          <a:p>
            <a:pPr lvl="2" eaLnBrk="1" hangingPunct="1">
              <a:lnSpc>
                <a:spcPct val="90000"/>
              </a:lnSpc>
            </a:pPr>
            <a:r>
              <a:rPr lang="hu-HU" sz="1800" dirty="0" smtClean="0"/>
              <a:t>igen jól integrálható &gt; olcsó és miniatürizálható</a:t>
            </a:r>
          </a:p>
          <a:p>
            <a:pPr lvl="2" eaLnBrk="1" hangingPunct="1">
              <a:lnSpc>
                <a:spcPct val="90000"/>
              </a:lnSpc>
            </a:pPr>
            <a:endParaRPr lang="hu-HU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hu-HU" sz="2400" dirty="0" smtClean="0"/>
              <a:t>Irodalom: Jákó Péter: Digitális hangtechnika</a:t>
            </a:r>
            <a:br>
              <a:rPr lang="hu-HU" sz="2400" dirty="0" smtClean="0"/>
            </a:br>
            <a:r>
              <a:rPr lang="hu-HU" sz="2400" dirty="0" smtClean="0"/>
              <a:t>	Simon Lászlóné kiadása, Budapest, 2000.</a:t>
            </a:r>
          </a:p>
        </p:txBody>
      </p:sp>
    </p:spTree>
    <p:extLst>
      <p:ext uri="{BB962C8B-B14F-4D97-AF65-F5344CB8AC3E}">
        <p14:creationId xmlns:p14="http://schemas.microsoft.com/office/powerpoint/2010/main" val="278705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Alapok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76263"/>
          </a:xfrm>
        </p:spPr>
        <p:txBody>
          <a:bodyPr/>
          <a:lstStyle/>
          <a:p>
            <a:pPr eaLnBrk="1" hangingPunct="1"/>
            <a:r>
              <a:rPr lang="hu-HU" smtClean="0"/>
              <a:t>Analóg hullám helyettesítése számsorozattal</a:t>
            </a:r>
          </a:p>
        </p:txBody>
      </p:sp>
      <p:pic>
        <p:nvPicPr>
          <p:cNvPr id="4100" name="Picture 4" descr="beolvasás0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5045075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4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bináris számrendszer alapjai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b="1" dirty="0" smtClean="0">
                <a:solidFill>
                  <a:srgbClr val="FF0000"/>
                </a:solidFill>
              </a:rPr>
              <a:t>10-féle </a:t>
            </a:r>
            <a:r>
              <a:rPr lang="hu-HU" dirty="0" smtClean="0"/>
              <a:t>ember létezik:</a:t>
            </a:r>
          </a:p>
          <a:p>
            <a:pPr lvl="1" eaLnBrk="1" hangingPunct="1">
              <a:defRPr/>
            </a:pPr>
            <a:r>
              <a:rPr lang="hu-HU" dirty="0" smtClean="0"/>
              <a:t>az egyik érti a bináris számrendszert,</a:t>
            </a:r>
          </a:p>
          <a:p>
            <a:pPr lvl="1" eaLnBrk="1" hangingPunct="1">
              <a:defRPr/>
            </a:pPr>
            <a:r>
              <a:rPr lang="hu-HU" dirty="0" smtClean="0"/>
              <a:t>a másik nem</a:t>
            </a:r>
          </a:p>
          <a:p>
            <a:pPr marL="457200" lvl="1" indent="0" eaLnBrk="1" hangingPunct="1">
              <a:buFontTx/>
              <a:buNone/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Tíz ujjunk van, ezért a modern korban a tízes számrendszer terjedt el 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Babilóniában a tizenkettes volt az uralkodó</a:t>
            </a:r>
          </a:p>
          <a:p>
            <a:pPr eaLnBrk="1" hangingPunct="1">
              <a:defRPr/>
            </a:pPr>
            <a:r>
              <a:rPr lang="hu-HU" dirty="0" smtClean="0"/>
              <a:t>Maradványai: </a:t>
            </a:r>
          </a:p>
          <a:p>
            <a:pPr lvl="1" eaLnBrk="1" hangingPunct="1">
              <a:defRPr/>
            </a:pPr>
            <a:r>
              <a:rPr lang="hu-HU" dirty="0" smtClean="0"/>
              <a:t>a </a:t>
            </a:r>
            <a:r>
              <a:rPr lang="hu-HU" dirty="0" smtClean="0"/>
              <a:t>tucat, </a:t>
            </a:r>
          </a:p>
          <a:p>
            <a:pPr lvl="1" eaLnBrk="1" hangingPunct="1">
              <a:defRPr/>
            </a:pPr>
            <a:r>
              <a:rPr lang="hu-HU" dirty="0" smtClean="0"/>
              <a:t>indogermán nyelvekben a 11-12-re külön szó (</a:t>
            </a:r>
            <a:r>
              <a:rPr lang="hu-HU" dirty="0" err="1" smtClean="0"/>
              <a:t>elf</a:t>
            </a:r>
            <a:r>
              <a:rPr lang="hu-HU" dirty="0" smtClean="0"/>
              <a:t>/</a:t>
            </a:r>
            <a:r>
              <a:rPr lang="hu-HU" dirty="0" err="1" smtClean="0"/>
              <a:t>zwölf</a:t>
            </a:r>
            <a:r>
              <a:rPr lang="hu-HU" dirty="0" smtClean="0"/>
              <a:t>, eleven/</a:t>
            </a:r>
            <a:r>
              <a:rPr lang="hu-HU" dirty="0" err="1" smtClean="0"/>
              <a:t>twelve</a:t>
            </a:r>
            <a:r>
              <a:rPr lang="hu-HU" dirty="0" smtClean="0"/>
              <a:t>, </a:t>
            </a:r>
            <a:r>
              <a:rPr lang="hu-HU" dirty="0" err="1" smtClean="0"/>
              <a:t>onze</a:t>
            </a:r>
            <a:r>
              <a:rPr lang="hu-HU" dirty="0" smtClean="0"/>
              <a:t>/</a:t>
            </a:r>
            <a:r>
              <a:rPr lang="hu-HU" dirty="0" err="1" smtClean="0"/>
              <a:t>douze</a:t>
            </a:r>
            <a:endParaRPr lang="hu-HU" dirty="0" smtClean="0"/>
          </a:p>
          <a:p>
            <a:pPr lvl="1" eaLnBrk="1" hangingPunct="1">
              <a:defRPr/>
            </a:pPr>
            <a:r>
              <a:rPr lang="hu-HU" dirty="0" smtClean="0"/>
              <a:t>az időszámítás: a nap = 2×12 óra, 1 óra = 5×12 perc stb.</a:t>
            </a:r>
          </a:p>
        </p:txBody>
      </p:sp>
    </p:spTree>
    <p:extLst>
      <p:ext uri="{BB962C8B-B14F-4D97-AF65-F5344CB8AC3E}">
        <p14:creationId xmlns:p14="http://schemas.microsoft.com/office/powerpoint/2010/main" val="5968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u-HU" dirty="0" smtClean="0"/>
              <a:t>2013 </a:t>
            </a:r>
            <a:r>
              <a:rPr lang="hu-HU" b="1" dirty="0" smtClean="0">
                <a:solidFill>
                  <a:srgbClr val="FF0000"/>
                </a:solidFill>
              </a:rPr>
              <a:t>tízes</a:t>
            </a:r>
            <a:r>
              <a:rPr lang="hu-HU" dirty="0" smtClean="0"/>
              <a:t> számrendszerben: </a:t>
            </a:r>
          </a:p>
          <a:p>
            <a:pPr lvl="1" eaLnBrk="1" hangingPunct="1">
              <a:defRPr/>
            </a:pPr>
            <a:r>
              <a:rPr lang="hu-HU" b="1" dirty="0" smtClean="0">
                <a:solidFill>
                  <a:srgbClr val="0070C0"/>
                </a:solidFill>
              </a:rPr>
              <a:t>2</a:t>
            </a:r>
            <a:r>
              <a:rPr lang="hu-HU" dirty="0" smtClean="0"/>
              <a:t>×1000 + </a:t>
            </a:r>
            <a:r>
              <a:rPr lang="hu-HU" b="1" dirty="0" smtClean="0">
                <a:solidFill>
                  <a:srgbClr val="0070C0"/>
                </a:solidFill>
              </a:rPr>
              <a:t>0</a:t>
            </a:r>
            <a:r>
              <a:rPr lang="hu-HU" dirty="0" smtClean="0"/>
              <a:t>×100 + </a:t>
            </a:r>
            <a:r>
              <a:rPr lang="hu-HU" b="1" dirty="0" smtClean="0">
                <a:solidFill>
                  <a:srgbClr val="0070C0"/>
                </a:solidFill>
              </a:rPr>
              <a:t>1</a:t>
            </a:r>
            <a:r>
              <a:rPr lang="hu-HU" dirty="0" smtClean="0"/>
              <a:t>×10+</a:t>
            </a:r>
            <a:r>
              <a:rPr lang="hu-HU" b="1" dirty="0" smtClean="0">
                <a:solidFill>
                  <a:srgbClr val="0070C0"/>
                </a:solidFill>
              </a:rPr>
              <a:t>3</a:t>
            </a:r>
            <a:r>
              <a:rPr lang="hu-HU" dirty="0" smtClean="0"/>
              <a:t>×1=</a:t>
            </a:r>
            <a:r>
              <a:rPr lang="hu-HU" b="1" dirty="0" smtClean="0">
                <a:solidFill>
                  <a:srgbClr val="0070C0"/>
                </a:solidFill>
              </a:rPr>
              <a:t>2</a:t>
            </a:r>
            <a:r>
              <a:rPr lang="hu-HU" dirty="0" smtClean="0"/>
              <a:t>×</a:t>
            </a:r>
            <a:r>
              <a:rPr lang="hu-HU" b="1" dirty="0" smtClean="0">
                <a:solidFill>
                  <a:srgbClr val="FF0000"/>
                </a:solidFill>
              </a:rPr>
              <a:t>10</a:t>
            </a:r>
            <a:r>
              <a:rPr lang="hu-HU" b="1" baseline="30000" dirty="0" smtClean="0">
                <a:solidFill>
                  <a:srgbClr val="FF0000"/>
                </a:solidFill>
              </a:rPr>
              <a:t>3</a:t>
            </a:r>
            <a:r>
              <a:rPr lang="hu-HU" dirty="0" smtClean="0"/>
              <a:t>+</a:t>
            </a:r>
            <a:r>
              <a:rPr lang="hu-HU" b="1" dirty="0" smtClean="0">
                <a:solidFill>
                  <a:srgbClr val="0070C0"/>
                </a:solidFill>
              </a:rPr>
              <a:t>0</a:t>
            </a:r>
            <a:r>
              <a:rPr lang="hu-HU" dirty="0" smtClean="0"/>
              <a:t>×</a:t>
            </a:r>
            <a:r>
              <a:rPr lang="hu-HU" b="1" dirty="0" smtClean="0">
                <a:solidFill>
                  <a:srgbClr val="FF0000"/>
                </a:solidFill>
              </a:rPr>
              <a:t>10</a:t>
            </a:r>
            <a:r>
              <a:rPr lang="hu-HU" b="1" baseline="30000" dirty="0" smtClean="0">
                <a:solidFill>
                  <a:srgbClr val="FF0000"/>
                </a:solidFill>
              </a:rPr>
              <a:t>2</a:t>
            </a:r>
            <a:r>
              <a:rPr lang="hu-HU" dirty="0" smtClean="0"/>
              <a:t>+</a:t>
            </a:r>
            <a:r>
              <a:rPr lang="hu-HU" b="1" dirty="0" smtClean="0">
                <a:solidFill>
                  <a:srgbClr val="0070C0"/>
                </a:solidFill>
              </a:rPr>
              <a:t>1</a:t>
            </a:r>
            <a:r>
              <a:rPr lang="hu-HU" dirty="0" smtClean="0"/>
              <a:t>×</a:t>
            </a:r>
            <a:r>
              <a:rPr lang="hu-HU" b="1" dirty="0" smtClean="0">
                <a:solidFill>
                  <a:srgbClr val="FF0000"/>
                </a:solidFill>
              </a:rPr>
              <a:t>10</a:t>
            </a:r>
            <a:r>
              <a:rPr lang="hu-HU" b="1" baseline="30000" dirty="0" smtClean="0">
                <a:solidFill>
                  <a:srgbClr val="FF0000"/>
                </a:solidFill>
              </a:rPr>
              <a:t>1</a:t>
            </a:r>
            <a:r>
              <a:rPr lang="hu-HU" dirty="0" smtClean="0"/>
              <a:t>+</a:t>
            </a:r>
            <a:r>
              <a:rPr lang="hu-HU" b="1" dirty="0" smtClean="0">
                <a:solidFill>
                  <a:srgbClr val="0070C0"/>
                </a:solidFill>
              </a:rPr>
              <a:t>3</a:t>
            </a:r>
            <a:r>
              <a:rPr lang="hu-HU" dirty="0" smtClean="0"/>
              <a:t>×</a:t>
            </a:r>
            <a:r>
              <a:rPr lang="hu-HU" b="1" dirty="0" smtClean="0">
                <a:solidFill>
                  <a:srgbClr val="FF0000"/>
                </a:solidFill>
              </a:rPr>
              <a:t>10</a:t>
            </a:r>
            <a:r>
              <a:rPr lang="hu-HU" b="1" baseline="30000" dirty="0" smtClean="0">
                <a:solidFill>
                  <a:srgbClr val="FF0000"/>
                </a:solidFill>
              </a:rPr>
              <a:t>0</a:t>
            </a:r>
            <a:endParaRPr lang="hu-HU" b="1" baseline="30000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endParaRPr lang="hu-HU" b="1" baseline="300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hu-HU" dirty="0" smtClean="0"/>
              <a:t>Nem törvényszerű, hogy éppen a tíz hatványait kell használni, ez csak megszokás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Kettes számrendszerben: nem a 10-et, hanem a 2-t kell hatványozgatni, egyébként ugyanaz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Pl. 63 kettes számrendszerben:</a:t>
            </a:r>
          </a:p>
          <a:p>
            <a:pPr lvl="1" eaLnBrk="1" hangingPunct="1">
              <a:defRPr/>
            </a:pPr>
            <a:r>
              <a:rPr lang="hu-HU" dirty="0" smtClean="0"/>
              <a:t>32 + 16 + 8 + 4 + 2 + 1 = </a:t>
            </a:r>
            <a:r>
              <a:rPr lang="hu-HU" dirty="0" err="1" smtClean="0"/>
              <a:t>1</a:t>
            </a:r>
            <a:r>
              <a:rPr lang="hu-HU" dirty="0" smtClean="0"/>
              <a:t>×</a:t>
            </a:r>
            <a:r>
              <a:rPr lang="hu-HU" b="1" dirty="0" smtClean="0">
                <a:solidFill>
                  <a:srgbClr val="FF0000"/>
                </a:solidFill>
              </a:rPr>
              <a:t>2</a:t>
            </a:r>
            <a:r>
              <a:rPr lang="hu-HU" b="1" baseline="30000" dirty="0" smtClean="0">
                <a:solidFill>
                  <a:srgbClr val="FF0000"/>
                </a:solidFill>
              </a:rPr>
              <a:t>5</a:t>
            </a:r>
            <a:r>
              <a:rPr lang="hu-HU" dirty="0" smtClean="0"/>
              <a:t> + 1×</a:t>
            </a:r>
            <a:r>
              <a:rPr lang="hu-HU" b="1" dirty="0" smtClean="0">
                <a:solidFill>
                  <a:srgbClr val="FF0000"/>
                </a:solidFill>
              </a:rPr>
              <a:t>2</a:t>
            </a:r>
            <a:r>
              <a:rPr lang="hu-HU" b="1" baseline="30000" dirty="0" smtClean="0">
                <a:solidFill>
                  <a:srgbClr val="FF0000"/>
                </a:solidFill>
              </a:rPr>
              <a:t>4</a:t>
            </a:r>
            <a:r>
              <a:rPr lang="hu-HU" dirty="0" smtClean="0"/>
              <a:t> + 1×</a:t>
            </a:r>
            <a:r>
              <a:rPr lang="hu-HU" b="1" dirty="0" smtClean="0">
                <a:solidFill>
                  <a:srgbClr val="FF0000"/>
                </a:solidFill>
              </a:rPr>
              <a:t>2</a:t>
            </a:r>
            <a:r>
              <a:rPr lang="hu-HU" b="1" baseline="30000" dirty="0" smtClean="0">
                <a:solidFill>
                  <a:srgbClr val="FF0000"/>
                </a:solidFill>
              </a:rPr>
              <a:t>3</a:t>
            </a:r>
            <a:r>
              <a:rPr lang="hu-HU" dirty="0" smtClean="0"/>
              <a:t> + 1×</a:t>
            </a:r>
            <a:r>
              <a:rPr lang="hu-HU" b="1" dirty="0" smtClean="0">
                <a:solidFill>
                  <a:srgbClr val="FF0000"/>
                </a:solidFill>
              </a:rPr>
              <a:t>2</a:t>
            </a:r>
            <a:r>
              <a:rPr lang="hu-HU" b="1" baseline="30000" dirty="0" smtClean="0">
                <a:solidFill>
                  <a:srgbClr val="FF0000"/>
                </a:solidFill>
              </a:rPr>
              <a:t>2</a:t>
            </a:r>
            <a:r>
              <a:rPr lang="hu-HU" dirty="0" smtClean="0"/>
              <a:t> + 1×</a:t>
            </a:r>
            <a:r>
              <a:rPr lang="hu-HU" b="1" dirty="0" smtClean="0">
                <a:solidFill>
                  <a:srgbClr val="FF0000"/>
                </a:solidFill>
              </a:rPr>
              <a:t>2</a:t>
            </a:r>
            <a:r>
              <a:rPr lang="hu-HU" b="1" baseline="30000" dirty="0" smtClean="0">
                <a:solidFill>
                  <a:srgbClr val="FF0000"/>
                </a:solidFill>
              </a:rPr>
              <a:t>1</a:t>
            </a:r>
            <a:r>
              <a:rPr lang="hu-HU" dirty="0" smtClean="0"/>
              <a:t> + 1×</a:t>
            </a:r>
            <a:r>
              <a:rPr lang="hu-HU" b="1" dirty="0" smtClean="0">
                <a:solidFill>
                  <a:srgbClr val="FF0000"/>
                </a:solidFill>
              </a:rPr>
              <a:t>2</a:t>
            </a:r>
            <a:r>
              <a:rPr lang="hu-HU" b="1" baseline="30000" dirty="0" smtClean="0">
                <a:solidFill>
                  <a:srgbClr val="FF0000"/>
                </a:solidFill>
              </a:rPr>
              <a:t>0</a:t>
            </a:r>
          </a:p>
          <a:p>
            <a:pPr lvl="1" eaLnBrk="1" hangingPunct="1">
              <a:defRPr/>
            </a:pPr>
            <a:endParaRPr lang="hu-HU" b="1" baseline="30000" dirty="0" smtClean="0">
              <a:solidFill>
                <a:srgbClr val="FF0000"/>
              </a:solidFill>
            </a:endParaRPr>
          </a:p>
          <a:p>
            <a:pPr marL="457200" lvl="1" indent="0" algn="ctr" eaLnBrk="1" hangingPunct="1">
              <a:buFontTx/>
              <a:buNone/>
              <a:defRPr/>
            </a:pPr>
            <a:r>
              <a:rPr lang="hu-HU" b="1" dirty="0" smtClean="0"/>
              <a:t>63</a:t>
            </a:r>
            <a:r>
              <a:rPr lang="hu-HU" b="1" baseline="-25000" dirty="0" smtClean="0"/>
              <a:t>10</a:t>
            </a:r>
            <a:r>
              <a:rPr lang="hu-HU" b="1" dirty="0" smtClean="0"/>
              <a:t> = 111111</a:t>
            </a:r>
            <a:r>
              <a:rPr lang="hu-HU" b="1" baseline="-25000" dirty="0" smtClean="0"/>
              <a:t>2  </a:t>
            </a:r>
            <a:r>
              <a:rPr lang="hu-HU" b="1" dirty="0" smtClean="0"/>
              <a:t>= </a:t>
            </a:r>
            <a:r>
              <a:rPr lang="hu-HU" b="1" dirty="0" smtClean="0"/>
              <a:t>00111111</a:t>
            </a:r>
            <a:endParaRPr lang="hu-HU" b="1" baseline="-25000" dirty="0" smtClean="0"/>
          </a:p>
          <a:p>
            <a:pPr eaLnBrk="1" hangingPunct="1">
              <a:defRPr/>
            </a:pPr>
            <a:endParaRPr lang="hu-HU" dirty="0" smtClean="0"/>
          </a:p>
        </p:txBody>
      </p:sp>
      <p:sp>
        <p:nvSpPr>
          <p:cNvPr id="2" name="Ellipszis 1"/>
          <p:cNvSpPr/>
          <p:nvPr/>
        </p:nvSpPr>
        <p:spPr>
          <a:xfrm>
            <a:off x="5226755" y="5565418"/>
            <a:ext cx="1512712" cy="6096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23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leggyakoribb digitalizálás: PAM</a:t>
            </a:r>
            <a:endParaRPr lang="de-DE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1296988"/>
          </a:xfrm>
        </p:spPr>
        <p:txBody>
          <a:bodyPr/>
          <a:lstStyle/>
          <a:p>
            <a:pPr eaLnBrk="1" hangingPunct="1"/>
            <a:r>
              <a:rPr lang="hu-HU" smtClean="0"/>
              <a:t>Digitalizálás a Pulzus Amplitudó Moduláció (PAM) elvén</a:t>
            </a:r>
          </a:p>
          <a:p>
            <a:pPr lvl="1" eaLnBrk="1" hangingPunct="1"/>
            <a:r>
              <a:rPr lang="hu-HU" smtClean="0"/>
              <a:t>diszkretizálás időben és amplitudóban</a:t>
            </a:r>
          </a:p>
          <a:p>
            <a:pPr lvl="1" eaLnBrk="1" hangingPunct="1"/>
            <a:r>
              <a:rPr lang="hu-HU" smtClean="0"/>
              <a:t>mintavétel és kvantálás</a:t>
            </a:r>
          </a:p>
        </p:txBody>
      </p:sp>
      <p:pic>
        <p:nvPicPr>
          <p:cNvPr id="7172" name="Picture 4" descr="beolvasás0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7561262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1. lépés: Mintavételezés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1152525"/>
          </a:xfrm>
        </p:spPr>
        <p:txBody>
          <a:bodyPr/>
          <a:lstStyle/>
          <a:p>
            <a:pPr eaLnBrk="1" hangingPunct="1"/>
            <a:r>
              <a:rPr lang="hu-HU" smtClean="0"/>
              <a:t>A mintavételi frekvenciának kellően nagynak kell lennie </a:t>
            </a:r>
          </a:p>
          <a:p>
            <a:pPr lvl="1" eaLnBrk="1" hangingPunct="1"/>
            <a:r>
              <a:rPr lang="hu-HU" smtClean="0"/>
              <a:t>és ha nem: léckerítés-effektus</a:t>
            </a:r>
          </a:p>
        </p:txBody>
      </p:sp>
      <p:pic>
        <p:nvPicPr>
          <p:cNvPr id="8196" name="Picture 4" descr="beolvasás0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87122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7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49</TotalTime>
  <Words>601</Words>
  <Application>Microsoft Office PowerPoint</Application>
  <PresentationFormat>Diavetítés a képernyőre (4:3 oldalarány)</PresentationFormat>
  <Paragraphs>148</Paragraphs>
  <Slides>28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0" baseType="lpstr">
      <vt:lpstr>HRSZ</vt:lpstr>
      <vt:lpstr>Microsoft Word dokumentum</vt:lpstr>
      <vt:lpstr>Digitális hangtechnikaH</vt:lpstr>
      <vt:lpstr>PowerPoint bemutató</vt:lpstr>
      <vt:lpstr>Digitális hangtechnika</vt:lpstr>
      <vt:lpstr>Miért digitális?</vt:lpstr>
      <vt:lpstr>Alapok</vt:lpstr>
      <vt:lpstr>A bináris számrendszer alapjai</vt:lpstr>
      <vt:lpstr>PowerPoint bemutató</vt:lpstr>
      <vt:lpstr>A leggyakoribb digitalizálás: PAM</vt:lpstr>
      <vt:lpstr>1. lépés: Mintavételezés</vt:lpstr>
      <vt:lpstr>A mintavétel alapszabálya: Nyquist-tétel</vt:lpstr>
      <vt:lpstr>2. lépés: Kvantálás</vt:lpstr>
      <vt:lpstr>Általános blokkvázlat</vt:lpstr>
      <vt:lpstr>Alternatív AD/DA átalakítás</vt:lpstr>
      <vt:lpstr>A/D konverzió (=átalakítás)</vt:lpstr>
      <vt:lpstr>Adatátviteli/rögzítési lehetőségek</vt:lpstr>
      <vt:lpstr>Digitális jelfeldolgozási lehetőségek</vt:lpstr>
      <vt:lpstr>Pl. a digitális hangerő- v. szintszabályozás</vt:lpstr>
      <vt:lpstr>Egy teljes rendszer: digitális keverőasztal</vt:lpstr>
      <vt:lpstr>Hangrögzítés</vt:lpstr>
      <vt:lpstr>A compact disc (CD, tömörlemez)</vt:lpstr>
      <vt:lpstr>CD működési elve /1</vt:lpstr>
      <vt:lpstr>A CD működési elve /2</vt:lpstr>
      <vt:lpstr>A CD író/lejátszó belseje</vt:lpstr>
      <vt:lpstr>Paraméterek</vt:lpstr>
      <vt:lpstr>Digitális hibavédelem</vt:lpstr>
      <vt:lpstr>Hibavédelem CD felírásakor</vt:lpstr>
      <vt:lpstr>CD lejátszó blokkvázlata</vt:lpstr>
      <vt:lpstr>Sony DAT (digital Audio Tape) technológia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Augusztinovicz Fülöp</cp:lastModifiedBy>
  <cp:revision>15</cp:revision>
  <dcterms:created xsi:type="dcterms:W3CDTF">2013-02-08T13:47:53Z</dcterms:created>
  <dcterms:modified xsi:type="dcterms:W3CDTF">2013-02-19T09:20:54Z</dcterms:modified>
</cp:coreProperties>
</file>