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D4871F-3434-44BC-A820-529A96277D0A}" type="slidenum">
              <a:rPr lang="hu-HU"/>
              <a:pPr eaLnBrk="1" hangingPunct="1"/>
              <a:t>19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F00B8-4F47-4627-9584-F0D83F197200}" type="slidenum">
              <a:rPr lang="hu-HU"/>
              <a:pPr eaLnBrk="1" hangingPunct="1"/>
              <a:t>28</a:t>
            </a:fld>
            <a:endParaRPr lang="hu-H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92806F-BC29-4C8F-B8B5-EF9F73C7CF4E}" type="slidenum">
              <a:rPr lang="hu-HU"/>
              <a:pPr eaLnBrk="1" hangingPunct="1"/>
              <a:t>29</a:t>
            </a:fld>
            <a:endParaRPr 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47FACB-7B28-468F-B939-77D203B3B65C}" type="slidenum">
              <a:rPr lang="hu-HU"/>
              <a:pPr eaLnBrk="1" hangingPunct="1"/>
              <a:t>30</a:t>
            </a:fld>
            <a:endParaRPr lang="hu-H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43D34A-B9A8-45B7-B44D-8E5B57562A10}" type="slidenum">
              <a:rPr lang="hu-HU"/>
              <a:pPr eaLnBrk="1" hangingPunct="1"/>
              <a:t>31</a:t>
            </a:fld>
            <a:endParaRPr lang="hu-H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6BB80-92C4-4966-AD92-E707CBD5D634}" type="slidenum">
              <a:rPr lang="hu-HU"/>
              <a:pPr eaLnBrk="1" hangingPunct="1"/>
              <a:t>32</a:t>
            </a:fld>
            <a:endParaRPr lang="hu-H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D4B437-1A05-49E8-9B4C-92E8528EB743}" type="slidenum">
              <a:rPr lang="hu-HU"/>
              <a:pPr eaLnBrk="1" hangingPunct="1"/>
              <a:t>20</a:t>
            </a:fld>
            <a:endParaRPr lang="hu-H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800673-C01D-41CF-ADFE-A08D32A65557}" type="slidenum">
              <a:rPr lang="hu-HU"/>
              <a:pPr eaLnBrk="1" hangingPunct="1"/>
              <a:t>21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16AD82-33E4-4E32-AFF2-C2DEE857C8E9}" type="slidenum">
              <a:rPr lang="hu-HU"/>
              <a:pPr eaLnBrk="1" hangingPunct="1"/>
              <a:t>22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B89E7A-DE7B-4CF6-81B9-0D5CAA15870F}" type="slidenum">
              <a:rPr lang="hu-HU"/>
              <a:pPr eaLnBrk="1" hangingPunct="1"/>
              <a:t>23</a:t>
            </a:fld>
            <a:endParaRPr lang="hu-H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5F6786-1109-4345-A215-428C10CE3488}" type="slidenum">
              <a:rPr lang="hu-HU"/>
              <a:pPr eaLnBrk="1" hangingPunct="1"/>
              <a:t>24</a:t>
            </a:fld>
            <a:endParaRPr lang="hu-H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465AB7-9065-4C63-A6BA-6931A22864B8}" type="slidenum">
              <a:rPr lang="hu-HU"/>
              <a:pPr eaLnBrk="1" hangingPunct="1"/>
              <a:t>25</a:t>
            </a:fld>
            <a:endParaRPr lang="hu-H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6E6A1D-E620-4417-B131-3C9DA4B2806B}" type="slidenum">
              <a:rPr lang="hu-HU"/>
              <a:pPr eaLnBrk="1" hangingPunct="1"/>
              <a:t>26</a:t>
            </a:fld>
            <a:endParaRPr lang="hu-H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0BF913-AF43-456D-96F4-AC374C20CA07}" type="slidenum">
              <a:rPr lang="hu-HU"/>
              <a:pPr eaLnBrk="1" hangingPunct="1"/>
              <a:t>27</a:t>
            </a:fld>
            <a:endParaRPr lang="hu-H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BFAD-7AFB-4C93-BBAB-F1EC7FBDD1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22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FCDB0-7A5F-40AD-9360-1896D39707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7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OKTATAS\Kommunikacio\tananyag\Bemutatok\Hangtani_alapok\TacomaNarrowsBridge.mpg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hangok jellemzői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Hangok elemzése és szintézise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Egy másik példa: fűrészjel</a:t>
            </a:r>
            <a:endParaRPr 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0244" name="Picture 4" descr="Synthesis_squa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0008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haromszo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2292" name="Picture 4" descr="harom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3316" name="Picture 4" descr="haromszo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5825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8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4340" name="Picture 4" descr="Synthesis_triang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5364" name="Picture 4" descr="harom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7025"/>
            <a:ext cx="86423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Felhangok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6492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Az alapfrekvencia töbszörösei: felhangok (harmonikusok)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32138" y="1628775"/>
          <a:ext cx="276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2768600" imgH="292100" progId="Equation.DSMT4">
                  <p:embed/>
                </p:oleObj>
              </mc:Choice>
              <mc:Fallback>
                <p:oleObj name="Equation" r:id="rId3" imgW="2768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628775"/>
                        <a:ext cx="276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20503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Zenei fogalom: oktáv, terc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/>
          </a:p>
        </p:txBody>
      </p:sp>
      <p:pic>
        <p:nvPicPr>
          <p:cNvPr id="16390" name="Picture 6" descr="ScanImage003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8486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Idő- és frekvenciatartomány kapcsolata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893175" cy="649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1600" smtClean="0"/>
              <a:t>	Időbeli lefutás						Frekvencia-összetétel</a:t>
            </a:r>
          </a:p>
        </p:txBody>
      </p:sp>
      <p:pic>
        <p:nvPicPr>
          <p:cNvPr id="17412" name="Picture 4" descr="Scan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070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95087" y="4470141"/>
            <a:ext cx="75919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AA0000"/>
                </a:solidFill>
              </a:rPr>
              <a:t>Ez a Heisenberg-féle bizonytalansági reláció megjelenése a jelelméletben!</a:t>
            </a:r>
            <a:endParaRPr lang="hu-HU" sz="2400" b="1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445" y="206905"/>
            <a:ext cx="8229600" cy="49053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Hogyan keletkeznek a felhangok valós rendszerekben?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Hullámvezetőben elinduló hanghullám visszaverődik a végén</a:t>
            </a:r>
          </a:p>
          <a:p>
            <a:pPr eaLnBrk="1" hangingPunct="1"/>
            <a:r>
              <a:rPr lang="hu-HU" sz="1800" smtClean="0"/>
              <a:t>ha azonos fázisban éri a gerjesztés, megerősödik</a:t>
            </a:r>
          </a:p>
          <a:p>
            <a:pPr eaLnBrk="1" hangingPunct="1"/>
            <a:r>
              <a:rPr lang="hu-HU" sz="1800" smtClean="0"/>
              <a:t>ha az új energia éppen elég a fenntartáshoz, stabil állapot jön létre</a:t>
            </a:r>
          </a:p>
          <a:p>
            <a:pPr eaLnBrk="1" hangingPunct="1"/>
            <a:r>
              <a:rPr lang="hu-HU" sz="1800" smtClean="0"/>
              <a:t>ha túl sok, rezonancia </a:t>
            </a:r>
          </a:p>
        </p:txBody>
      </p:sp>
      <p:pic>
        <p:nvPicPr>
          <p:cNvPr id="26631" name="Picture 7" descr="tac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25923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TacomaNarrowsBridge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852738"/>
            <a:ext cx="4321175" cy="3241675"/>
          </a:xfrm>
        </p:spPr>
      </p:pic>
    </p:spTree>
    <p:extLst>
      <p:ext uri="{BB962C8B-B14F-4D97-AF65-F5344CB8AC3E}">
        <p14:creationId xmlns:p14="http://schemas.microsoft.com/office/powerpoint/2010/main" val="9029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892300" y="2603500"/>
            <a:ext cx="15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12000" y="2590800"/>
            <a:ext cx="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69125" y="29337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752600" y="29067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1600">
                <a:latin typeface="Times New Roman" pitchFamily="18" charset="0"/>
              </a:rPr>
              <a:t>0</a:t>
            </a:r>
            <a:endParaRPr lang="en-US" sz="1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9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1879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838408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27178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8162692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5814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846147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3942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443983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5308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5943101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6273800" y="38814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229854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 rot="10750208">
            <a:off x="6273800" y="45672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2253275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 rot="10750208">
            <a:off x="53975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0689047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 rot="10750208">
            <a:off x="4495800" y="45799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448605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 rot="10750208">
            <a:off x="3721100" y="46053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6266249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Hangfajták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Eredet szerint</a:t>
            </a:r>
          </a:p>
          <a:p>
            <a:pPr lvl="1" eaLnBrk="1" hangingPunct="1"/>
            <a:r>
              <a:rPr lang="hu-HU" smtClean="0"/>
              <a:t>beszéd</a:t>
            </a:r>
          </a:p>
          <a:p>
            <a:pPr lvl="1" eaLnBrk="1" hangingPunct="1"/>
            <a:r>
              <a:rPr lang="hu-HU" smtClean="0"/>
              <a:t>zene</a:t>
            </a:r>
          </a:p>
          <a:p>
            <a:pPr lvl="1" eaLnBrk="1" hangingPunct="1"/>
            <a:r>
              <a:rPr lang="hu-HU" smtClean="0"/>
              <a:t>zaj, zörej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Hangnyomás időbeli viselkedése alapján</a:t>
            </a:r>
          </a:p>
          <a:p>
            <a:pPr lvl="1" eaLnBrk="1" hangingPunct="1"/>
            <a:r>
              <a:rPr lang="hu-HU" smtClean="0"/>
              <a:t>szinuszos</a:t>
            </a:r>
          </a:p>
          <a:p>
            <a:pPr lvl="1" eaLnBrk="1" hangingPunct="1"/>
            <a:r>
              <a:rPr lang="hu-HU" smtClean="0"/>
              <a:t>periodikus</a:t>
            </a:r>
          </a:p>
          <a:p>
            <a:pPr lvl="1" eaLnBrk="1" hangingPunct="1"/>
            <a:r>
              <a:rPr lang="hu-HU" smtClean="0"/>
              <a:t>tranziens (de még determinisztikus)</a:t>
            </a:r>
          </a:p>
          <a:p>
            <a:pPr lvl="1" eaLnBrk="1" hangingPunct="1"/>
            <a:r>
              <a:rPr lang="hu-HU" smtClean="0"/>
              <a:t>szabálytalan, véletlen</a:t>
            </a:r>
          </a:p>
          <a:p>
            <a:pPr lvl="1" eaLnBrk="1" hangingPunct="1"/>
            <a:r>
              <a:rPr lang="hu-HU" smtClean="0"/>
              <a:t>összetett</a:t>
            </a:r>
          </a:p>
          <a:p>
            <a:pPr lvl="1"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2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 rot="10750208">
            <a:off x="2781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4036859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 rot="-10767011">
            <a:off x="1892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7985710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91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One-dimensional propagation and reflection  		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18923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19431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00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Idő- és frekvenciatartomány kapcsolata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Ha mindkét végén zárt a cső: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256540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Ha egyik végén zárt, a másikon nyitott: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003800" y="981075"/>
          <a:ext cx="1003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1002865" imgH="1205977" progId="Equation.DSMT4">
                  <p:embed/>
                </p:oleObj>
              </mc:Choice>
              <mc:Fallback>
                <p:oleObj name="Equation" r:id="rId3" imgW="1002865" imgH="120597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10033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932363" y="3141663"/>
          <a:ext cx="1143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1143000" imgH="1206500" progId="Equation.DSMT4">
                  <p:embed/>
                </p:oleObj>
              </mc:Choice>
              <mc:Fallback>
                <p:oleObj name="Equation" r:id="rId5" imgW="11430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141663"/>
                        <a:ext cx="11430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9750" y="501332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Ugyanez játszódik le, ha a hullám többször fut végig!</a:t>
            </a: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11413" y="5589588"/>
          <a:ext cx="520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5207000" imgH="647700" progId="Equation.DSMT4">
                  <p:embed/>
                </p:oleObj>
              </mc:Choice>
              <mc:Fallback>
                <p:oleObj name="Equation" r:id="rId7" imgW="5207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89588"/>
                        <a:ext cx="5207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Szinuszból tranziens</a:t>
            </a:r>
          </a:p>
        </p:txBody>
      </p:sp>
      <p:pic>
        <p:nvPicPr>
          <p:cNvPr id="34819" name="Picture 4" descr="Scan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0940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Mit hallunk mindebből?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-8250" b="-4868"/>
          <a:stretch>
            <a:fillRect/>
          </a:stretch>
        </p:blipFill>
        <p:spPr>
          <a:xfrm>
            <a:off x="1116013" y="908050"/>
            <a:ext cx="7056437" cy="5329238"/>
          </a:xfrm>
          <a:noFill/>
        </p:spPr>
      </p:pic>
    </p:spTree>
    <p:extLst>
      <p:ext uri="{BB962C8B-B14F-4D97-AF65-F5344CB8AC3E}">
        <p14:creationId xmlns:p14="http://schemas.microsoft.com/office/powerpoint/2010/main" val="317953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Hallásterület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060575"/>
            <a:ext cx="3671888" cy="46799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smtClean="0"/>
              <a:t>AA: hallásküszöb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BB: fájdalomküszöb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C: 55 éves ffi hallása</a:t>
            </a:r>
          </a:p>
          <a:p>
            <a:pPr lvl="1" eaLnBrk="1" hangingPunct="1">
              <a:buFontTx/>
              <a:buNone/>
            </a:pPr>
            <a:r>
              <a:rPr lang="hu-HU" smtClean="0"/>
              <a:t>D: iparban sérült dolgozó hallásgörbéje</a:t>
            </a:r>
          </a:p>
          <a:p>
            <a:pPr lvl="1" eaLnBrk="1" hangingPunct="1">
              <a:buFontTx/>
              <a:buNone/>
            </a:pPr>
            <a:r>
              <a:rPr lang="hu-HU" smtClean="0"/>
              <a:t>szaggatott: hangversenyterem alapzaja </a:t>
            </a:r>
          </a:p>
        </p:txBody>
      </p:sp>
      <p:pic>
        <p:nvPicPr>
          <p:cNvPr id="36868" name="Picture 4" descr="Scan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55451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8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Frekvenciaanalízis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18487" cy="3241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Cél a különböző frekvenciaösszetevők szétválasztása</a:t>
            </a:r>
          </a:p>
          <a:p>
            <a:pPr lvl="1" eaLnBrk="1" hangingPunct="1"/>
            <a:r>
              <a:rPr lang="hu-HU" smtClean="0"/>
              <a:t>Állandó (abszolút) szélességű sávokra bontás</a:t>
            </a:r>
          </a:p>
          <a:p>
            <a:pPr lvl="1" eaLnBrk="1" hangingPunct="1"/>
            <a:r>
              <a:rPr lang="hu-HU" smtClean="0"/>
              <a:t>Állandó (relatív) szélességű sávokra bontás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Keskenysávú frekvenciaelemzés</a:t>
            </a:r>
          </a:p>
          <a:p>
            <a:pPr lvl="1" eaLnBrk="1" hangingPunct="1"/>
            <a:r>
              <a:rPr lang="hu-HU" smtClean="0"/>
              <a:t>célja: frekvenciák pontos felismerése</a:t>
            </a:r>
          </a:p>
          <a:p>
            <a:pPr eaLnBrk="1" hangingPunct="1"/>
            <a:r>
              <a:rPr lang="hu-HU" smtClean="0"/>
              <a:t>Szabványos oktáv- és tercsávos frekvenciaelemzés</a:t>
            </a:r>
          </a:p>
          <a:p>
            <a:pPr lvl="1" eaLnBrk="1" hangingPunct="1"/>
            <a:r>
              <a:rPr lang="hu-HU" smtClean="0"/>
              <a:t>cél: emberi hallás utánzása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150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Férfi és női hang összehasonlítása – </a:t>
            </a:r>
            <a:r>
              <a:rPr lang="hu-HU" sz="1600" smtClean="0"/>
              <a:t>szabványos tercspektrum</a:t>
            </a:r>
            <a:endParaRPr lang="de-DE" sz="1600" smtClean="0"/>
          </a:p>
        </p:txBody>
      </p:sp>
      <p:graphicFrame>
        <p:nvGraphicFramePr>
          <p:cNvPr id="3891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052513"/>
          <a:ext cx="6985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3" imgW="6057820" imgH="4695708" progId="Excel.Chart.8">
                  <p:embed/>
                </p:oleObj>
              </mc:Choice>
              <mc:Fallback>
                <p:oleObj name="Chart" r:id="rId3" imgW="6057820" imgH="469570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6985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8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oktáv- és terc-sávok</a:t>
            </a:r>
          </a:p>
        </p:txBody>
      </p:sp>
      <p:pic>
        <p:nvPicPr>
          <p:cNvPr id="39939" name="Picture 4" descr="ScanImage00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1692275" y="765175"/>
            <a:ext cx="55435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Szinuszos folyamat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Mechanikai példa: a hinta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22748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arom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3438" y="5805488"/>
            <a:ext cx="3887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Csak egyetlen frekvencia!</a:t>
            </a:r>
          </a:p>
        </p:txBody>
      </p:sp>
    </p:spTree>
    <p:extLst>
      <p:ext uri="{BB962C8B-B14F-4D97-AF65-F5344CB8AC3E}">
        <p14:creationId xmlns:p14="http://schemas.microsoft.com/office/powerpoint/2010/main" val="3704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4391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Kritikus sávok</a:t>
            </a:r>
            <a:endParaRPr lang="en-GB" smtClean="0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idx="1"/>
          </p:nvPr>
        </p:nvGraphicFramePr>
        <p:xfrm>
          <a:off x="1055688" y="1025525"/>
          <a:ext cx="7040562" cy="5778499"/>
        </p:xfrm>
        <a:graphic>
          <a:graphicData uri="http://schemas.openxmlformats.org/drawingml/2006/table">
            <a:tbl>
              <a:tblPr/>
              <a:tblGrid>
                <a:gridCol w="1027112"/>
                <a:gridCol w="741363"/>
                <a:gridCol w="741362"/>
                <a:gridCol w="874713"/>
                <a:gridCol w="1027112"/>
                <a:gridCol w="876300"/>
                <a:gridCol w="877888"/>
                <a:gridCol w="874712"/>
              </a:tblGrid>
              <a:tr h="3657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486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Hogyan adódik ki a nem szinuszos rezgés?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5124" name="Picture 5" descr="negy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5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2503"/>
              </p:ext>
            </p:extLst>
          </p:nvPr>
        </p:nvGraphicFramePr>
        <p:xfrm>
          <a:off x="7235825" y="27813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813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6148" name="Picture 4" descr="negy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92470"/>
              </p:ext>
            </p:extLst>
          </p:nvPr>
        </p:nvGraphicFramePr>
        <p:xfrm>
          <a:off x="7235825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Hogyan adódik ki a nem szinuszos rezgés?</a:t>
            </a:r>
          </a:p>
        </p:txBody>
      </p:sp>
    </p:spTree>
    <p:extLst>
      <p:ext uri="{BB962C8B-B14F-4D97-AF65-F5344CB8AC3E}">
        <p14:creationId xmlns:p14="http://schemas.microsoft.com/office/powerpoint/2010/main" val="2224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87489"/>
            <a:ext cx="7992000" cy="792163"/>
          </a:xfrm>
        </p:spPr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7172" name="Picture 4" descr="negyszo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8196" name="Picture 5" descr="negyszog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80288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Frekvencia-összetevők: spektrum</a:t>
            </a:r>
            <a:endParaRPr 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9220" name="Picture 4" descr="negy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375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40</TotalTime>
  <Words>583</Words>
  <Application>Microsoft Office PowerPoint</Application>
  <PresentationFormat>Diavetítés a képernyőre (4:3 oldalarány)</PresentationFormat>
  <Paragraphs>275</Paragraphs>
  <Slides>40</Slides>
  <Notes>14</Notes>
  <HiddenSlides>2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HRSZ</vt:lpstr>
      <vt:lpstr>Csomagoló programhéj-objektum</vt:lpstr>
      <vt:lpstr>Equation</vt:lpstr>
      <vt:lpstr>Chart</vt:lpstr>
      <vt:lpstr>A hangok jellemzői Hangok elemzése és szintézise</vt:lpstr>
      <vt:lpstr>PowerPoint bemutató</vt:lpstr>
      <vt:lpstr>Hangfajták</vt:lpstr>
      <vt:lpstr>Szinuszos folyamat</vt:lpstr>
      <vt:lpstr>Hogyan adódik ki a nem szinuszos rezgés?</vt:lpstr>
      <vt:lpstr>Hogyan adódik ki a nem szinuszos rezgés?</vt:lpstr>
      <vt:lpstr>Hogyan adódik ki a nem szinuszos rezgés?</vt:lpstr>
      <vt:lpstr>Hogyan adódik ki a nem szinuszos rezgés?</vt:lpstr>
      <vt:lpstr>Frekvencia-összetevők: spektrum</vt:lpstr>
      <vt:lpstr>Egy másik példa: fűrészjel</vt:lpstr>
      <vt:lpstr>PowerPoint bemutató</vt:lpstr>
      <vt:lpstr>PowerPoint bemutató</vt:lpstr>
      <vt:lpstr>PowerPoint bemutató</vt:lpstr>
      <vt:lpstr>PowerPoint bemutató</vt:lpstr>
      <vt:lpstr>PowerPoint bemutató</vt:lpstr>
      <vt:lpstr>Felhangok</vt:lpstr>
      <vt:lpstr>Idő- és frekvenciatartomány kapcsolata</vt:lpstr>
      <vt:lpstr>Hogyan keletkeznek a felhangok valós rendszerekben?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Idő- és frekvenciatartomány kapcsolata</vt:lpstr>
      <vt:lpstr>Szinuszból tranziens</vt:lpstr>
      <vt:lpstr>Mit hallunk mindebből?</vt:lpstr>
      <vt:lpstr>Hallásterület</vt:lpstr>
      <vt:lpstr>Frekvenciaanalízis</vt:lpstr>
      <vt:lpstr>Férfi és női hang összehasonlítása – szabványos tercspektrum</vt:lpstr>
      <vt:lpstr>Szabványos oktáv- és terc-sávok</vt:lpstr>
      <vt:lpstr>Kritikus sávok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11</cp:revision>
  <dcterms:created xsi:type="dcterms:W3CDTF">2013-02-08T13:47:53Z</dcterms:created>
  <dcterms:modified xsi:type="dcterms:W3CDTF">2013-02-19T09:05:01Z</dcterms:modified>
  <cp:contentStatus/>
</cp:coreProperties>
</file>