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0"/>
    <a:srgbClr val="FFFFFF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43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február 19.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2181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C0501D-CE53-45C0-AE5A-8FAF706BA3C0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626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  <p:sldLayoutId id="2147483758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file:///E:\Users\F&#252;l&#246;p_munka\Oktatas\Kommunikacio\hatter\beatlesmono.wav" TargetMode="External"/><Relationship Id="rId7" Type="http://schemas.openxmlformats.org/officeDocument/2006/relationships/image" Target="../media/image17.png"/><Relationship Id="rId2" Type="http://schemas.openxmlformats.org/officeDocument/2006/relationships/audio" Target="file:///E:\Users\F&#252;l&#246;p_munka\Oktatas\Kommunikacio\hatter\scooterstereo.wav" TargetMode="External"/><Relationship Id="rId1" Type="http://schemas.openxmlformats.org/officeDocument/2006/relationships/audio" Target="file:///E:\Users\F&#252;l&#246;p_munka\Oktatas\Kommunikacio\hatter\scootermono.wav" TargetMode="Externa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E:\Users\F&#252;l&#246;p_munka\Oktatas\Kommunikacio\hatter\beatlesstereo.wa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openxmlformats.org/officeDocument/2006/relationships/audio" Target="file:///E:\Users\F&#252;l&#246;p_munka\Oktatas\Kommunikacio\hatter\6%20Creative%20Uses%20WC04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A</a:t>
            </a:r>
            <a:r>
              <a:rPr lang="hu-HU" smtClean="0"/>
              <a:t/>
            </a:r>
            <a:br>
              <a:rPr lang="hu-HU" smtClean="0"/>
            </a:br>
            <a:r>
              <a:rPr lang="hu-HU" sz="27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/>
              <a:t>A sztereo hangrögzítés rövid története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5451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/>
              <a:t>1877 </a:t>
            </a:r>
            <a:r>
              <a:rPr lang="en-GB" sz="2000" dirty="0" err="1"/>
              <a:t>Első</a:t>
            </a:r>
            <a:r>
              <a:rPr lang="en-GB" sz="2000" dirty="0"/>
              <a:t> </a:t>
            </a:r>
            <a:r>
              <a:rPr lang="en-GB" sz="2000" dirty="0" err="1"/>
              <a:t>hangfelvétel</a:t>
            </a:r>
            <a:r>
              <a:rPr lang="hu-HU" sz="2000" dirty="0"/>
              <a:t> fonográffal</a:t>
            </a:r>
            <a:r>
              <a:rPr lang="en-GB" sz="2000" dirty="0"/>
              <a:t>: Thomas A. Edison, </a:t>
            </a:r>
            <a:r>
              <a:rPr lang="en-GB" sz="2000" i="1" dirty="0"/>
              <a:t>Mary Had A Little Lamb.</a:t>
            </a:r>
            <a:r>
              <a:rPr lang="en-GB" sz="2000" dirty="0"/>
              <a:t> 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1888 The Gramophone, Emile Berliner </a:t>
            </a:r>
            <a:r>
              <a:rPr lang="en-GB" sz="2000" dirty="0" err="1"/>
              <a:t>amerikai</a:t>
            </a:r>
            <a:r>
              <a:rPr lang="en-GB" sz="2000" dirty="0"/>
              <a:t> </a:t>
            </a:r>
            <a:r>
              <a:rPr lang="en-GB" sz="2000" dirty="0" err="1"/>
              <a:t>feltaláló</a:t>
            </a:r>
            <a:r>
              <a:rPr lang="en-GB" sz="2000" dirty="0"/>
              <a:t> </a:t>
            </a:r>
            <a:r>
              <a:rPr lang="en-GB" sz="2000" dirty="0" err="1"/>
              <a:t>találmánya</a:t>
            </a:r>
            <a:r>
              <a:rPr lang="en-GB" sz="2000" dirty="0"/>
              <a:t>: a </a:t>
            </a:r>
            <a:r>
              <a:rPr lang="en-GB" sz="2000" dirty="0" err="1"/>
              <a:t>sík</a:t>
            </a:r>
            <a:r>
              <a:rPr lang="en-GB" sz="2000" dirty="0"/>
              <a:t> </a:t>
            </a:r>
            <a:r>
              <a:rPr lang="en-GB" sz="2000" dirty="0" err="1"/>
              <a:t>hanglemez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1898 A </a:t>
            </a:r>
            <a:r>
              <a:rPr lang="en-GB" sz="2000" dirty="0" err="1"/>
              <a:t>mágneses</a:t>
            </a:r>
            <a:r>
              <a:rPr lang="en-GB" sz="2000" dirty="0"/>
              <a:t> </a:t>
            </a:r>
            <a:r>
              <a:rPr lang="en-GB" sz="2000" dirty="0" err="1"/>
              <a:t>hangrögzítés</a:t>
            </a:r>
            <a:r>
              <a:rPr lang="en-GB" sz="2000" dirty="0"/>
              <a:t> </a:t>
            </a:r>
            <a:r>
              <a:rPr lang="en-GB" sz="2000" dirty="0" err="1"/>
              <a:t>feltalálása</a:t>
            </a:r>
            <a:r>
              <a:rPr lang="en-GB" sz="2000" dirty="0"/>
              <a:t> (</a:t>
            </a:r>
            <a:r>
              <a:rPr lang="en-GB" sz="2000" dirty="0" err="1"/>
              <a:t>Valdemar</a:t>
            </a:r>
            <a:r>
              <a:rPr lang="en-GB" sz="2000" dirty="0"/>
              <a:t> </a:t>
            </a:r>
            <a:r>
              <a:rPr lang="en-GB" sz="2000" dirty="0" err="1"/>
              <a:t>Poulsen</a:t>
            </a:r>
            <a:r>
              <a:rPr lang="en-GB" sz="2000" dirty="0"/>
              <a:t>, </a:t>
            </a:r>
            <a:r>
              <a:rPr lang="en-GB" sz="2000" dirty="0" err="1"/>
              <a:t>dán</a:t>
            </a:r>
            <a:r>
              <a:rPr lang="en-GB" sz="2000" dirty="0"/>
              <a:t>)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1931 Stereo </a:t>
            </a:r>
            <a:r>
              <a:rPr lang="en-GB" sz="2000" dirty="0" err="1"/>
              <a:t>hanglemez</a:t>
            </a:r>
            <a:r>
              <a:rPr lang="hu-HU" sz="2000" dirty="0"/>
              <a:t> (</a:t>
            </a:r>
            <a:r>
              <a:rPr lang="en-GB" sz="2000" dirty="0" err="1"/>
              <a:t>feltalálója</a:t>
            </a:r>
            <a:r>
              <a:rPr lang="en-GB" sz="2000" dirty="0"/>
              <a:t> Alan D. </a:t>
            </a:r>
            <a:r>
              <a:rPr lang="en-GB" sz="2000" dirty="0" err="1"/>
              <a:t>Blumlein</a:t>
            </a:r>
            <a:r>
              <a:rPr lang="en-GB" sz="2000" dirty="0"/>
              <a:t>, </a:t>
            </a:r>
            <a:r>
              <a:rPr lang="en-GB" sz="2000" dirty="0" err="1"/>
              <a:t>amerikai</a:t>
            </a:r>
            <a:r>
              <a:rPr lang="hu-HU" sz="2000" dirty="0"/>
              <a:t>)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1933 </a:t>
            </a:r>
            <a:r>
              <a:rPr lang="hu-HU" sz="2000" dirty="0"/>
              <a:t>A </a:t>
            </a:r>
            <a:r>
              <a:rPr lang="en-GB" sz="2000" dirty="0"/>
              <a:t>Bell Labs </a:t>
            </a:r>
            <a:r>
              <a:rPr lang="en-GB" sz="2000" dirty="0" err="1"/>
              <a:t>létrehozza</a:t>
            </a:r>
            <a:r>
              <a:rPr lang="en-GB" sz="2000" dirty="0"/>
              <a:t>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első</a:t>
            </a:r>
            <a:r>
              <a:rPr lang="en-GB" sz="2000" dirty="0"/>
              <a:t> </a:t>
            </a:r>
            <a:r>
              <a:rPr lang="en-GB" sz="2000" dirty="0" err="1"/>
              <a:t>sztereo</a:t>
            </a:r>
            <a:r>
              <a:rPr lang="en-GB" sz="2000" dirty="0"/>
              <a:t> </a:t>
            </a:r>
            <a:r>
              <a:rPr lang="en-GB" sz="2000" dirty="0" err="1"/>
              <a:t>koncertközvetítést</a:t>
            </a:r>
            <a:r>
              <a:rPr lang="en-GB" sz="2000" dirty="0"/>
              <a:t> </a:t>
            </a:r>
            <a:r>
              <a:rPr lang="en-GB" sz="2000" dirty="0" err="1"/>
              <a:t>telefonvonalon</a:t>
            </a:r>
            <a:r>
              <a:rPr lang="en-GB" sz="2000" dirty="0"/>
              <a:t>  </a:t>
            </a:r>
            <a:r>
              <a:rPr lang="en-GB" sz="2000" dirty="0" err="1"/>
              <a:t>Philadelphiából</a:t>
            </a:r>
            <a:r>
              <a:rPr lang="en-GB" sz="2000" dirty="0"/>
              <a:t> </a:t>
            </a:r>
            <a:r>
              <a:rPr lang="en-GB" sz="2000" dirty="0" err="1"/>
              <a:t>Washingtonba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1940 Walt Disney </a:t>
            </a:r>
            <a:r>
              <a:rPr lang="en-GB" sz="2000" i="1" dirty="0"/>
              <a:t>Fantasia c. </a:t>
            </a:r>
            <a:r>
              <a:rPr lang="en-GB" sz="2000" dirty="0" err="1"/>
              <a:t>filmjéhez</a:t>
            </a:r>
            <a:r>
              <a:rPr lang="en-GB" sz="2000" dirty="0"/>
              <a:t> </a:t>
            </a:r>
            <a:r>
              <a:rPr lang="en-GB" sz="2000" dirty="0" err="1"/>
              <a:t>először</a:t>
            </a:r>
            <a:r>
              <a:rPr lang="en-GB" sz="2000" dirty="0"/>
              <a:t> </a:t>
            </a:r>
            <a:r>
              <a:rPr lang="en-GB" sz="2000" dirty="0" err="1"/>
              <a:t>használ</a:t>
            </a:r>
            <a:r>
              <a:rPr lang="en-GB" sz="2000" dirty="0"/>
              <a:t> </a:t>
            </a:r>
            <a:r>
              <a:rPr lang="en-GB" sz="2000" dirty="0" err="1"/>
              <a:t>sztereo</a:t>
            </a:r>
            <a:r>
              <a:rPr lang="en-GB" sz="2000" dirty="0"/>
              <a:t> </a:t>
            </a:r>
            <a:r>
              <a:rPr lang="en-GB" sz="2000" dirty="0" err="1"/>
              <a:t>filmhangot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1954 </a:t>
            </a:r>
            <a:r>
              <a:rPr lang="hu-HU" sz="2000" dirty="0"/>
              <a:t>A s</a:t>
            </a:r>
            <a:r>
              <a:rPr lang="en-GB" sz="2000" dirty="0" err="1"/>
              <a:t>ztereo</a:t>
            </a:r>
            <a:r>
              <a:rPr lang="en-GB" sz="2000" dirty="0"/>
              <a:t> </a:t>
            </a:r>
            <a:r>
              <a:rPr lang="en-GB" sz="2000" dirty="0" err="1"/>
              <a:t>magnetofon</a:t>
            </a:r>
            <a:r>
              <a:rPr lang="en-GB" sz="2000" dirty="0"/>
              <a:t> </a:t>
            </a:r>
            <a:r>
              <a:rPr lang="en-GB" sz="2000" dirty="0" err="1"/>
              <a:t>megjelenik</a:t>
            </a:r>
            <a:r>
              <a:rPr lang="en-GB" sz="2000" dirty="0"/>
              <a:t>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otthoni</a:t>
            </a:r>
            <a:r>
              <a:rPr lang="en-GB" sz="2000" dirty="0"/>
              <a:t> </a:t>
            </a:r>
            <a:r>
              <a:rPr lang="en-GB" sz="2000" dirty="0" err="1"/>
              <a:t>készülékek</a:t>
            </a:r>
            <a:r>
              <a:rPr lang="en-GB" sz="2000" dirty="0"/>
              <a:t> </a:t>
            </a:r>
            <a:r>
              <a:rPr lang="en-GB" sz="2000" dirty="0" err="1"/>
              <a:t>számára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1958 </a:t>
            </a:r>
            <a:r>
              <a:rPr lang="en-GB" sz="2000" dirty="0" smtClean="0"/>
              <a:t>S</a:t>
            </a:r>
            <a:r>
              <a:rPr lang="hu-HU" sz="2000" dirty="0" smtClean="0"/>
              <a:t>z</a:t>
            </a:r>
            <a:r>
              <a:rPr lang="en-GB" sz="2000" dirty="0" err="1" smtClean="0"/>
              <a:t>tereo</a:t>
            </a:r>
            <a:r>
              <a:rPr lang="en-GB" sz="2000" dirty="0" smtClean="0"/>
              <a:t> </a:t>
            </a:r>
            <a:r>
              <a:rPr lang="en-GB" sz="2000" dirty="0" err="1"/>
              <a:t>hanglemez</a:t>
            </a:r>
            <a:r>
              <a:rPr lang="en-GB" sz="2000" dirty="0"/>
              <a:t> V-</a:t>
            </a:r>
            <a:r>
              <a:rPr lang="en-GB" sz="2000" dirty="0" err="1"/>
              <a:t>vágással</a:t>
            </a:r>
            <a:r>
              <a:rPr lang="en-GB" sz="2000" dirty="0"/>
              <a:t> 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1961 A </a:t>
            </a:r>
            <a:r>
              <a:rPr lang="en-GB" sz="2000" dirty="0" err="1"/>
              <a:t>sztereo</a:t>
            </a:r>
            <a:r>
              <a:rPr lang="en-GB" sz="2000" dirty="0"/>
              <a:t> </a:t>
            </a:r>
            <a:r>
              <a:rPr lang="en-GB" sz="2000" dirty="0" err="1"/>
              <a:t>rádiózás</a:t>
            </a:r>
            <a:r>
              <a:rPr lang="en-GB" sz="2000" dirty="0"/>
              <a:t> </a:t>
            </a:r>
            <a:r>
              <a:rPr lang="en-GB" sz="2000" dirty="0" err="1"/>
              <a:t>kezdete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1969 A </a:t>
            </a:r>
            <a:r>
              <a:rPr lang="en-GB" sz="2000" dirty="0" err="1"/>
              <a:t>kvadrofon</a:t>
            </a:r>
            <a:r>
              <a:rPr lang="en-GB" sz="2000" dirty="0"/>
              <a:t> </a:t>
            </a:r>
            <a:r>
              <a:rPr lang="en-GB" sz="2000" dirty="0" err="1"/>
              <a:t>hangrögzítés</a:t>
            </a:r>
            <a:r>
              <a:rPr lang="en-GB" sz="2000" dirty="0"/>
              <a:t> </a:t>
            </a:r>
            <a:r>
              <a:rPr lang="en-GB" sz="2000" dirty="0" err="1"/>
              <a:t>kezdete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1970 A </a:t>
            </a:r>
            <a:r>
              <a:rPr lang="en-GB" sz="2000" dirty="0" err="1"/>
              <a:t>hanglemezipar</a:t>
            </a:r>
            <a:r>
              <a:rPr lang="en-GB" sz="2000" dirty="0"/>
              <a:t> </a:t>
            </a:r>
            <a:r>
              <a:rPr lang="en-GB" sz="2000" dirty="0" err="1"/>
              <a:t>gyakorlatilag</a:t>
            </a:r>
            <a:r>
              <a:rPr lang="en-GB" sz="2000" dirty="0"/>
              <a:t> </a:t>
            </a:r>
            <a:r>
              <a:rPr lang="en-GB" sz="2000" dirty="0" err="1"/>
              <a:t>teljes</a:t>
            </a:r>
            <a:r>
              <a:rPr lang="en-GB" sz="2000" dirty="0"/>
              <a:t> </a:t>
            </a:r>
            <a:r>
              <a:rPr lang="en-GB" sz="2000" dirty="0" err="1"/>
              <a:t>mértékben</a:t>
            </a:r>
            <a:r>
              <a:rPr lang="en-GB" sz="2000" dirty="0"/>
              <a:t> </a:t>
            </a:r>
            <a:r>
              <a:rPr lang="en-GB" sz="2000" dirty="0" err="1"/>
              <a:t>átáll</a:t>
            </a:r>
            <a:r>
              <a:rPr lang="en-GB" sz="2000" dirty="0"/>
              <a:t> a </a:t>
            </a:r>
            <a:r>
              <a:rPr lang="en-GB" sz="2000" dirty="0" err="1"/>
              <a:t>sztereo</a:t>
            </a:r>
            <a:r>
              <a:rPr lang="en-GB" sz="2000" dirty="0"/>
              <a:t> </a:t>
            </a:r>
            <a:r>
              <a:rPr lang="en-GB" sz="2000" dirty="0" err="1"/>
              <a:t>technikára</a:t>
            </a:r>
            <a:r>
              <a:rPr lang="en-GB" sz="2000" dirty="0"/>
              <a:t>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4650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7283" name="Picture 3"/>
          <p:cNvPicPr>
            <a:picLocks noChangeArrowheads="1"/>
          </p:cNvPicPr>
          <p:nvPr>
            <p:ph type="body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1088" y="2060575"/>
            <a:ext cx="1901825" cy="1965325"/>
          </a:xfrm>
          <a:noFill/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4724400"/>
            <a:ext cx="26511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1187450" y="1557338"/>
            <a:ext cx="1944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Mono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6588125" y="15573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Sztereo</a:t>
            </a:r>
          </a:p>
        </p:txBody>
      </p:sp>
      <p:pic>
        <p:nvPicPr>
          <p:cNvPr id="97288" name="scootermono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99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9" name="scooterstereo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781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0" name="beatlesmono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8688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91" name="beatlesstereo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941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66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6" fill="hold"/>
                                        <p:tgtEl>
                                          <p:spTgt spid="972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7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786" fill="hold"/>
                                        <p:tgtEl>
                                          <p:spTgt spid="972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163" fill="hold"/>
                                        <p:tgtEl>
                                          <p:spTgt spid="97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9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249" fill="hold"/>
                                        <p:tgtEl>
                                          <p:spTgt spid="97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9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Sztereo mikrofonozási technikák</a:t>
            </a:r>
          </a:p>
        </p:txBody>
      </p:sp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060575"/>
            <a:ext cx="8585200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9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Sztereo mikrofonozási technikák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XY mikrofonozás (intenzitás sztereofónia)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76073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8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978" y="161749"/>
            <a:ext cx="7016044" cy="490537"/>
          </a:xfrm>
        </p:spPr>
        <p:txBody>
          <a:bodyPr>
            <a:normAutofit fontScale="90000"/>
          </a:bodyPr>
          <a:lstStyle/>
          <a:p>
            <a:r>
              <a:rPr lang="hu-HU" dirty="0"/>
              <a:t>Sztereo mikrofonozási technikák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hu-HU" sz="1800"/>
              <a:t>M-S (mid – side) mikrofonozás</a:t>
            </a: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1341438"/>
            <a:ext cx="4746625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0357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3059113" y="4724400"/>
          <a:ext cx="19446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gyenlet" r:id="rId5" imgW="1307880" imgH="558720" progId="Equation.3">
                  <p:embed/>
                </p:oleObj>
              </mc:Choice>
              <mc:Fallback>
                <p:oleObj name="Egyenlet" r:id="rId5" imgW="130788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724400"/>
                        <a:ext cx="19446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359" name="6 Creative Uses WC04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941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5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01" fill="hold"/>
                                        <p:tgtEl>
                                          <p:spTgt spid="100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5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közel-koincidens mikrofonozás: </a:t>
            </a:r>
            <a:br>
              <a:rPr lang="hu-HU"/>
            </a:br>
            <a:r>
              <a:rPr lang="hu-HU"/>
              <a:t>         a Jecklin-tárcsa</a:t>
            </a:r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52513"/>
            <a:ext cx="3046413" cy="49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Sztereo mikrofonozási technikák</a:t>
            </a:r>
          </a:p>
        </p:txBody>
      </p:sp>
    </p:spTree>
    <p:extLst>
      <p:ext uri="{BB962C8B-B14F-4D97-AF65-F5344CB8AC3E}">
        <p14:creationId xmlns:p14="http://schemas.microsoft.com/office/powerpoint/2010/main" val="404030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76263"/>
          </a:xfrm>
        </p:spPr>
        <p:txBody>
          <a:bodyPr/>
          <a:lstStyle/>
          <a:p>
            <a:r>
              <a:rPr lang="hu-HU"/>
              <a:t>A-B mikrofonozás</a:t>
            </a:r>
          </a:p>
        </p:txBody>
      </p:sp>
      <p:pic>
        <p:nvPicPr>
          <p:cNvPr id="103431" name="Picture 7" descr="500px-AB_Ster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84425"/>
            <a:ext cx="3311525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2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Sztereo mikrofonozási technikák</a:t>
            </a:r>
          </a:p>
        </p:txBody>
      </p:sp>
    </p:spTree>
    <p:extLst>
      <p:ext uri="{BB962C8B-B14F-4D97-AF65-F5344CB8AC3E}">
        <p14:creationId xmlns:p14="http://schemas.microsoft.com/office/powerpoint/2010/main" val="19544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Sztereo mikrofonozási technikák</a:t>
            </a:r>
          </a:p>
        </p:txBody>
      </p:sp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14463"/>
            <a:ext cx="4976813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1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de-DE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068388"/>
            <a:ext cx="8597900" cy="5367337"/>
          </a:xfrm>
        </p:spPr>
        <p:txBody>
          <a:bodyPr/>
          <a:lstStyle/>
          <a:p>
            <a:pPr eaLnBrk="1" hangingPunct="1"/>
            <a:endParaRPr lang="hu-HU" dirty="0" smtClean="0"/>
          </a:p>
          <a:p>
            <a:pPr lvl="3"/>
            <a:endParaRPr lang="de-DE" dirty="0" smtClean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Augusztinovicz Fülöp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62725"/>
            <a:ext cx="2684463" cy="2952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Kommunikáció-akusztika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20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Az emberi irányhallás alapja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Kérféle</a:t>
            </a:r>
            <a:r>
              <a:rPr lang="hu-HU" dirty="0"/>
              <a:t> eltérés:</a:t>
            </a:r>
          </a:p>
          <a:p>
            <a:pPr lvl="1"/>
            <a:r>
              <a:rPr lang="hu-HU" dirty="0"/>
              <a:t>fülek közti időkülönbség</a:t>
            </a:r>
            <a:br>
              <a:rPr lang="hu-HU" dirty="0"/>
            </a:br>
            <a:r>
              <a:rPr lang="hu-HU" dirty="0"/>
              <a:t>	(</a:t>
            </a:r>
            <a:r>
              <a:rPr lang="hu-HU" dirty="0" err="1"/>
              <a:t>inter-aural</a:t>
            </a:r>
            <a:r>
              <a:rPr lang="hu-HU" dirty="0"/>
              <a:t> </a:t>
            </a:r>
            <a:r>
              <a:rPr lang="hu-HU" dirty="0" err="1"/>
              <a:t>time</a:t>
            </a:r>
            <a:r>
              <a:rPr lang="hu-HU" dirty="0"/>
              <a:t> </a:t>
            </a:r>
            <a:r>
              <a:rPr lang="hu-HU" dirty="0" err="1"/>
              <a:t>difference</a:t>
            </a:r>
            <a:r>
              <a:rPr lang="hu-HU" dirty="0"/>
              <a:t>, ITD)</a:t>
            </a:r>
          </a:p>
          <a:p>
            <a:pPr lvl="1"/>
            <a:r>
              <a:rPr lang="hu-HU" dirty="0"/>
              <a:t>fülek közti szintkülönbség</a:t>
            </a:r>
            <a:br>
              <a:rPr lang="hu-HU" dirty="0"/>
            </a:br>
            <a:r>
              <a:rPr lang="hu-HU" dirty="0"/>
              <a:t>   (</a:t>
            </a:r>
            <a:r>
              <a:rPr lang="hu-HU" dirty="0" err="1"/>
              <a:t>inter-aural</a:t>
            </a:r>
            <a:r>
              <a:rPr lang="hu-HU" dirty="0"/>
              <a:t> </a:t>
            </a:r>
            <a:r>
              <a:rPr lang="hu-HU" dirty="0" err="1"/>
              <a:t>intensity</a:t>
            </a:r>
            <a:r>
              <a:rPr lang="hu-HU" dirty="0"/>
              <a:t> </a:t>
            </a:r>
            <a:r>
              <a:rPr lang="hu-HU" dirty="0" err="1"/>
              <a:t>difference</a:t>
            </a:r>
            <a:r>
              <a:rPr lang="hu-HU" dirty="0"/>
              <a:t>, ILD)</a:t>
            </a:r>
          </a:p>
          <a:p>
            <a:r>
              <a:rPr lang="hu-HU" dirty="0"/>
              <a:t>Eredménye: </a:t>
            </a:r>
          </a:p>
          <a:p>
            <a:pPr lvl="1"/>
            <a:r>
              <a:rPr lang="hu-HU" dirty="0"/>
              <a:t>eltérő átvitel a bal és jobb fülbe</a:t>
            </a:r>
          </a:p>
          <a:p>
            <a:pPr lvl="1"/>
            <a:r>
              <a:rPr lang="hu-HU" dirty="0" smtClean="0"/>
              <a:t>a kettő viszonya: HRTF</a:t>
            </a:r>
            <a:br>
              <a:rPr lang="hu-HU" dirty="0" smtClean="0"/>
            </a:br>
            <a:r>
              <a:rPr lang="hu-HU" dirty="0" smtClean="0"/>
              <a:t>(Head </a:t>
            </a:r>
            <a:r>
              <a:rPr lang="hu-HU" dirty="0" err="1" smtClean="0"/>
              <a:t>Related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107524" name="Picture 4" descr="500px-HRT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96975"/>
            <a:ext cx="3690938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8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0596" name="Picture 4" descr="irányhall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" t="58435" r="59171" b="9372"/>
          <a:stretch>
            <a:fillRect/>
          </a:stretch>
        </p:blipFill>
        <p:spPr bwMode="auto">
          <a:xfrm>
            <a:off x="5219700" y="1989138"/>
            <a:ext cx="312737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Az emberi irányhallás alapja</a:t>
            </a:r>
          </a:p>
        </p:txBody>
      </p:sp>
      <p:pic>
        <p:nvPicPr>
          <p:cNvPr id="110598" name="Picture 6" descr="terhall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87588"/>
            <a:ext cx="4017962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1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HRTF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9572" name="Picture 4" descr="terhall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1727200"/>
            <a:ext cx="6669088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6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/>
              <a:t>A virtuális valóság / virtuális akusztika perifériái</a:t>
            </a:r>
          </a:p>
        </p:txBody>
      </p:sp>
      <p:pic>
        <p:nvPicPr>
          <p:cNvPr id="104453" name="Picture 5" descr="800px-VR-He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553200" cy="42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1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head tracker: fejhelyzet és -irányérzékelő</a:t>
            </a: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2153179"/>
            <a:ext cx="4702175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24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hu-HU" sz="2600" dirty="0"/>
              <a:t>A virtuális valóság / virtuális akusztika perifériái</a:t>
            </a:r>
          </a:p>
        </p:txBody>
      </p:sp>
    </p:spTree>
    <p:extLst>
      <p:ext uri="{BB962C8B-B14F-4D97-AF65-F5344CB8AC3E}">
        <p14:creationId xmlns:p14="http://schemas.microsoft.com/office/powerpoint/2010/main" val="537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Irányhallás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Működésmód különféle frekvenciákon:</a:t>
            </a:r>
          </a:p>
          <a:p>
            <a:pPr lvl="1"/>
            <a:r>
              <a:rPr lang="hu-HU" dirty="0"/>
              <a:t>kisfrekvencián a relatív szinteltérések nem jelentősek (diffrakciós hatás okán)</a:t>
            </a:r>
          </a:p>
          <a:p>
            <a:pPr lvl="1"/>
            <a:r>
              <a:rPr lang="hu-HU" dirty="0"/>
              <a:t>nagyfrekvencián a fáziseltérések nem hasznosak, ha az útkülönbség eléri vagy meghaladja a hullámhosszat</a:t>
            </a:r>
          </a:p>
          <a:p>
            <a:pPr lvl="1">
              <a:buFontTx/>
              <a:buNone/>
            </a:pPr>
            <a:r>
              <a:rPr lang="hu-HU" dirty="0"/>
              <a:t>tehát</a:t>
            </a:r>
          </a:p>
          <a:p>
            <a:pPr lvl="1"/>
            <a:r>
              <a:rPr lang="hu-HU" dirty="0"/>
              <a:t>kisfrekvencián inkább ITD, nagyfrekvencián ILD működik</a:t>
            </a:r>
          </a:p>
          <a:p>
            <a:pPr lvl="1"/>
            <a:r>
              <a:rPr lang="hu-HU" dirty="0"/>
              <a:t>újabb kísérletek szerint azonban – </a:t>
            </a:r>
            <a:r>
              <a:rPr lang="hu-HU" dirty="0" smtClean="0"/>
              <a:t>sajnos </a:t>
            </a:r>
            <a:r>
              <a:rPr lang="hu-HU" dirty="0"/>
              <a:t>– nem ilyen egyszerű</a:t>
            </a:r>
          </a:p>
        </p:txBody>
      </p:sp>
    </p:spTree>
    <p:extLst>
      <p:ext uri="{BB962C8B-B14F-4D97-AF65-F5344CB8AC3E}">
        <p14:creationId xmlns:p14="http://schemas.microsoft.com/office/powerpoint/2010/main" val="4643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980547" y="0"/>
            <a:ext cx="8163453" cy="792163"/>
          </a:xfrm>
        </p:spPr>
        <p:txBody>
          <a:bodyPr>
            <a:noAutofit/>
          </a:bodyPr>
          <a:lstStyle/>
          <a:p>
            <a:r>
              <a:rPr lang="hu-HU" sz="2600" dirty="0"/>
              <a:t>Irányhallás biztosítása: a térhatású (sztereo) hang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13668" name="Picture 4" descr="terhall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23988"/>
            <a:ext cx="680720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3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44</TotalTime>
  <Words>268</Words>
  <Application>Microsoft Office PowerPoint</Application>
  <PresentationFormat>Diavetítés a képernyőre (4:3 oldalarány)</PresentationFormat>
  <Paragraphs>53</Paragraphs>
  <Slides>17</Slides>
  <Notes>0</Notes>
  <HiddenSlides>0</HiddenSlides>
  <MMClips>5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9" baseType="lpstr">
      <vt:lpstr>HRSZ</vt:lpstr>
      <vt:lpstr>Microsoft Equation 3.0</vt:lpstr>
      <vt:lpstr>A H</vt:lpstr>
      <vt:lpstr>PowerPoint bemutató</vt:lpstr>
      <vt:lpstr>Az emberi irányhallás alapja</vt:lpstr>
      <vt:lpstr>Az emberi irányhallás alapja</vt:lpstr>
      <vt:lpstr>HRTF</vt:lpstr>
      <vt:lpstr>A virtuális valóság / virtuális akusztika perifériái</vt:lpstr>
      <vt:lpstr>A virtuális valóság / virtuális akusztika perifériái</vt:lpstr>
      <vt:lpstr>Irányhallás</vt:lpstr>
      <vt:lpstr>Irányhallás biztosítása: a térhatású (sztereo) hang</vt:lpstr>
      <vt:lpstr>A sztereo hangrögzítés rövid története</vt:lpstr>
      <vt:lpstr>PowerPoint bemutató</vt:lpstr>
      <vt:lpstr>Sztereo mikrofonozási technikák</vt:lpstr>
      <vt:lpstr>Sztereo mikrofonozási technikák</vt:lpstr>
      <vt:lpstr>Sztereo mikrofonozási technikák</vt:lpstr>
      <vt:lpstr>Sztereo mikrofonozási technikák</vt:lpstr>
      <vt:lpstr>Sztereo mikrofonozási technikák</vt:lpstr>
      <vt:lpstr>Sztereo mikrofonozási technikák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Augusztinovicz Fülöp</cp:lastModifiedBy>
  <cp:revision>15</cp:revision>
  <dcterms:created xsi:type="dcterms:W3CDTF">2013-02-08T13:47:53Z</dcterms:created>
  <dcterms:modified xsi:type="dcterms:W3CDTF">2013-02-19T10:30:03Z</dcterms:modified>
</cp:coreProperties>
</file>