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környezeti </a:t>
            </a:r>
            <a:r>
              <a:rPr lang="hu-HU" dirty="0" smtClean="0"/>
              <a:t>zaj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Keletkezés, terjedés és csökkentés</a:t>
            </a:r>
            <a:endParaRPr lang="hu-HU" sz="2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5</a:t>
            </a:r>
            <a:endParaRPr lang="de-DE"/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4140200" y="1196975"/>
            <a:ext cx="4305300" cy="5218112"/>
          </a:xfrm>
          <a:noFill/>
          <a:ln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Egy- és kétrétegű falak hanggátlása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árnyékolással</a:t>
            </a:r>
            <a:endParaRPr lang="de-DE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46101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69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11188" y="3103563"/>
          <a:ext cx="2447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942920" imgH="609480" progId="Equation.DSMT4">
                  <p:embed/>
                </p:oleObj>
              </mc:Choice>
              <mc:Fallback>
                <p:oleObj name="Equation" r:id="rId4" imgW="1942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03563"/>
                        <a:ext cx="24479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68313" y="198913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Fresnel-féle szám: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Zajárnyékolás zárt térben</a:t>
            </a:r>
            <a:endParaRPr lang="de-DE"/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328383" y="634195"/>
            <a:ext cx="2701748" cy="538447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45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Hangelnyelés rezonátorral / 1</a:t>
            </a:r>
            <a:endParaRPr lang="de-DE"/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/>
          <a:stretch>
            <a:fillRect/>
          </a:stretch>
        </p:blipFill>
        <p:spPr>
          <a:xfrm>
            <a:off x="2822575" y="2276475"/>
            <a:ext cx="3405188" cy="2813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240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"/>
          <a:stretch>
            <a:fillRect/>
          </a:stretch>
        </p:blipFill>
        <p:spPr>
          <a:xfrm rot="10800000">
            <a:off x="2782888" y="981075"/>
            <a:ext cx="3576637" cy="5508625"/>
          </a:xfrm>
          <a:noFill/>
          <a:ln/>
        </p:spPr>
      </p:pic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Hangelnyelés rezonátorral /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hangtompítóval</a:t>
            </a:r>
            <a:endParaRPr lang="de-DE"/>
          </a:p>
        </p:txBody>
      </p:sp>
      <p:pic>
        <p:nvPicPr>
          <p:cNvPr id="11571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457200" y="1484313"/>
            <a:ext cx="8229600" cy="2978150"/>
          </a:xfrm>
          <a:noFill/>
          <a:ln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11188" y="5084763"/>
            <a:ext cx="71294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Energiaemésztési lehetőségek: </a:t>
            </a:r>
          </a:p>
          <a:p>
            <a:pPr>
              <a:spcBef>
                <a:spcPct val="50000"/>
              </a:spcBef>
            </a:pPr>
            <a:r>
              <a:rPr lang="hu-HU"/>
              <a:t>	impedanciaváltások &gt; reaktív</a:t>
            </a:r>
          </a:p>
          <a:p>
            <a:pPr>
              <a:spcBef>
                <a:spcPct val="50000"/>
              </a:spcBef>
            </a:pPr>
            <a:r>
              <a:rPr lang="hu-HU"/>
              <a:t>	szálas/rácsos hangelnyelő anyagok beépítése &gt; abszorptív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Hangelnyelő anyagok</a:t>
            </a:r>
            <a:endParaRPr lang="de-DE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NIKECELL, Hungarocell, Austrotherm, stb. nem hangelnyelő anyagok!!!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Hangelnyeléshez súrlódás kell ----&gt; csak nyitott cellás, zegzugos csatornácskákat tartalmazó anyagban működik!</a:t>
            </a:r>
          </a:p>
          <a:p>
            <a:endParaRPr lang="hu-HU"/>
          </a:p>
          <a:p>
            <a:r>
              <a:rPr lang="hu-HU"/>
              <a:t>Lehet: </a:t>
            </a:r>
          </a:p>
          <a:p>
            <a:pPr lvl="1"/>
            <a:r>
              <a:rPr lang="hu-HU"/>
              <a:t>üveggyapot</a:t>
            </a:r>
          </a:p>
          <a:p>
            <a:pPr lvl="1"/>
            <a:r>
              <a:rPr lang="hu-HU"/>
              <a:t>kőzetgyapot</a:t>
            </a:r>
          </a:p>
          <a:p>
            <a:pPr lvl="1"/>
            <a:r>
              <a:rPr lang="hu-HU"/>
              <a:t>nyitott cellás hab</a:t>
            </a:r>
          </a:p>
          <a:p>
            <a:pPr lvl="1"/>
            <a:r>
              <a:rPr lang="hu-HU"/>
              <a:t>egyéb, speciális</a:t>
            </a:r>
            <a:endParaRPr lang="de-DE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1501247" y="1088673"/>
            <a:ext cx="4392612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1763713" y="1017236"/>
            <a:ext cx="3529012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4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Alkalmazási példák / 1</a:t>
            </a:r>
            <a:endParaRPr lang="de-DE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Kulisszás hangtompítók</a:t>
            </a:r>
            <a:endParaRPr lang="de-DE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1905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567531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Alkalmazási példák / 2</a:t>
            </a:r>
            <a:endParaRPr lang="de-DE"/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133600"/>
            <a:ext cx="3409950" cy="3068638"/>
          </a:xfrm>
          <a:noFill/>
          <a:ln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tx2"/>
                </a:solidFill>
              </a:rPr>
              <a:t>Csőhangtompító</a:t>
            </a:r>
            <a:endParaRPr lang="de-DE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Zajárnyékoló fal vasúti pálya mellett</a:t>
            </a:r>
            <a:endParaRPr lang="de-D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196975"/>
            <a:ext cx="7599363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(környezeti) zaj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8"/>
            <a:ext cx="8229600" cy="5218112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Zaj: zavaró, kellemetlen, nem kívánt vagy káros hangok gyűjtőneve</a:t>
            </a:r>
          </a:p>
          <a:p>
            <a:r>
              <a:rPr lang="hu-HU"/>
              <a:t>Meghatározása nem egyértelmű</a:t>
            </a:r>
          </a:p>
          <a:p>
            <a:pPr lvl="1"/>
            <a:r>
              <a:rPr lang="hu-HU"/>
              <a:t>csecsemősírás, rockzene, autómotor hangja lehet zaj, szórakozás vagy információforrás is</a:t>
            </a:r>
          </a:p>
          <a:p>
            <a:r>
              <a:rPr lang="hu-HU"/>
              <a:t>Összetétele: véletlen, tranziens és periodikus összetevők egyaránt vannak benne</a:t>
            </a:r>
          </a:p>
          <a:p>
            <a:r>
              <a:rPr lang="hu-HU"/>
              <a:t>Keletkezése: rezgési és áramlási folyamatok „mellékterméke”</a:t>
            </a:r>
          </a:p>
          <a:p>
            <a:r>
              <a:rPr lang="hu-HU"/>
              <a:t>Mérése: </a:t>
            </a:r>
          </a:p>
          <a:p>
            <a:pPr lvl="1"/>
            <a:r>
              <a:rPr lang="hu-HU"/>
              <a:t>hangnyomásszintmérő és A-szűrő használatával</a:t>
            </a:r>
          </a:p>
          <a:p>
            <a:pPr lvl="1"/>
            <a:r>
              <a:rPr lang="hu-HU"/>
              <a:t>frekvenciaelemzéssel (tercsávos, ill. oktávsávos)</a:t>
            </a:r>
          </a:p>
          <a:p>
            <a:pPr lvl="1"/>
            <a:r>
              <a:rPr lang="hu-HU"/>
              <a:t>a szubjektív érzetet jobban közelítő mértékek alkalmazásával: </a:t>
            </a:r>
          </a:p>
          <a:p>
            <a:pPr lvl="2"/>
            <a:r>
              <a:rPr lang="hu-HU"/>
              <a:t>hangosság (Zwicker, ill. Stevens phon)</a:t>
            </a:r>
          </a:p>
          <a:p>
            <a:pPr lvl="2"/>
            <a:r>
              <a:rPr lang="hu-HU"/>
              <a:t>élesség (sharpness), durvaság (roughness v. harshness), kellemetlenség (annoyance), …</a:t>
            </a:r>
          </a:p>
          <a:p>
            <a:pPr lvl="2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1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1836" y="0"/>
            <a:ext cx="8479542" cy="792163"/>
          </a:xfrm>
        </p:spPr>
        <p:txBody>
          <a:bodyPr>
            <a:noAutofit/>
          </a:bodyPr>
          <a:lstStyle/>
          <a:p>
            <a:r>
              <a:rPr lang="hu-HU" sz="2800" dirty="0"/>
              <a:t>Hangelnyelés és hangárnyékolás kombinációja</a:t>
            </a:r>
            <a:endParaRPr lang="de-DE" sz="2800" dirty="0"/>
          </a:p>
        </p:txBody>
      </p:sp>
      <p:pic>
        <p:nvPicPr>
          <p:cNvPr id="132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342710" y="437711"/>
            <a:ext cx="4521200" cy="64817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19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környezeti zaj hatásai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  <a:p>
            <a:r>
              <a:rPr lang="hu-HU"/>
              <a:t>a zaj az emberi szervezet számára információforrás és stresszor is</a:t>
            </a:r>
          </a:p>
          <a:p>
            <a:pPr lvl="1"/>
            <a:r>
              <a:rPr lang="hu-HU"/>
              <a:t>kis szinten: figyelemelvonás, vérnyomásnövekedés, idegi kifáradás,</a:t>
            </a:r>
          </a:p>
          <a:p>
            <a:pPr lvl="1"/>
            <a:r>
              <a:rPr lang="hu-HU"/>
              <a:t>közepes szinten pulzusnövekedés, ideiglenes hallásküszöbeltolódás, éjszakai alvászavarás</a:t>
            </a:r>
          </a:p>
          <a:p>
            <a:pPr lvl="1"/>
            <a:r>
              <a:rPr lang="hu-HU"/>
              <a:t>magas szinten halláskárosodás</a:t>
            </a:r>
          </a:p>
        </p:txBody>
      </p:sp>
    </p:spTree>
    <p:extLst>
      <p:ext uri="{BB962C8B-B14F-4D97-AF65-F5344CB8AC3E}">
        <p14:creationId xmlns:p14="http://schemas.microsoft.com/office/powerpoint/2010/main" val="34659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Zajcsökkentési lehetőségek</a:t>
            </a:r>
            <a:endParaRPr lang="de-DE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  <a:p>
            <a:r>
              <a:rPr lang="hu-HU"/>
              <a:t>Energiavisszaveréssel (reaktív csillapítás)</a:t>
            </a:r>
          </a:p>
          <a:p>
            <a:pPr lvl="1"/>
            <a:r>
              <a:rPr lang="hu-HU"/>
              <a:t>vastag, nehéz falak</a:t>
            </a:r>
          </a:p>
          <a:p>
            <a:pPr lvl="1"/>
            <a:r>
              <a:rPr lang="hu-HU"/>
              <a:t>reaktív hangtompítók</a:t>
            </a:r>
          </a:p>
          <a:p>
            <a:pPr lvl="1"/>
            <a:r>
              <a:rPr lang="hu-HU"/>
              <a:t>zajárnyékoló falak </a:t>
            </a:r>
          </a:p>
          <a:p>
            <a:pPr lvl="1"/>
            <a:endParaRPr lang="hu-HU"/>
          </a:p>
          <a:p>
            <a:endParaRPr lang="hu-HU"/>
          </a:p>
          <a:p>
            <a:r>
              <a:rPr lang="en-US"/>
              <a:t>Energiaeln</a:t>
            </a:r>
            <a:r>
              <a:rPr lang="hu-HU"/>
              <a:t>yeléssel (abszorpciós csillapítás)</a:t>
            </a:r>
          </a:p>
          <a:p>
            <a:pPr lvl="1"/>
            <a:r>
              <a:rPr lang="hu-HU"/>
              <a:t>hangelnyelő burkolatok</a:t>
            </a:r>
          </a:p>
          <a:p>
            <a:pPr lvl="1"/>
            <a:r>
              <a:rPr lang="hu-HU"/>
              <a:t>hangelnyelő anyaggal töltött hangtompítók</a:t>
            </a:r>
          </a:p>
          <a:p>
            <a:pPr lvl="1"/>
            <a:r>
              <a:rPr lang="hu-HU"/>
              <a:t>klf. rezonátorok</a:t>
            </a:r>
          </a:p>
          <a:p>
            <a:pPr lvl="1"/>
            <a:r>
              <a:rPr lang="hu-HU"/>
              <a:t>fémszivacsok, sűrű rácsok, mikropórusos anyagok</a:t>
            </a:r>
            <a:r>
              <a:rPr lang="en-US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7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Hangterjedés az épületekben</a:t>
            </a:r>
            <a:endParaRPr lang="de-DE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554037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</a:t>
            </a:r>
            <a:endParaRPr lang="de-DE"/>
          </a:p>
        </p:txBody>
      </p:sp>
      <p:pic>
        <p:nvPicPr>
          <p:cNvPr id="120839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981075"/>
            <a:ext cx="4968875" cy="2900363"/>
          </a:xfrm>
          <a:noFill/>
          <a:ln/>
        </p:spPr>
      </p:pic>
      <p:graphicFrame>
        <p:nvGraphicFramePr>
          <p:cNvPr id="12084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212850" y="4652963"/>
          <a:ext cx="57546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4356000" imgH="850680" progId="Equation.DSMT4">
                  <p:embed/>
                </p:oleObj>
              </mc:Choice>
              <mc:Fallback>
                <p:oleObj name="Equation" r:id="rId4" imgW="43560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652963"/>
                        <a:ext cx="57546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827088" y="400526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Merőleges beesésnél: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3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2</a:t>
            </a:r>
            <a:endParaRPr lang="de-DE"/>
          </a:p>
        </p:txBody>
      </p:sp>
      <p:pic>
        <p:nvPicPr>
          <p:cNvPr id="1218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28775"/>
            <a:ext cx="6121400" cy="4873625"/>
          </a:xfrm>
          <a:noFill/>
          <a:ln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Felületsúly, frekvencia és a hangbeesés irányának hatása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3</a:t>
            </a: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További befolyásoló tényezők:</a:t>
            </a:r>
          </a:p>
          <a:p>
            <a:pPr lvl="1"/>
            <a:r>
              <a:rPr lang="hu-HU"/>
              <a:t>mellékutas hangterjedések</a:t>
            </a:r>
          </a:p>
          <a:p>
            <a:pPr lvl="1"/>
            <a:r>
              <a:rPr lang="hu-HU"/>
              <a:t>koincidencia-hatás</a:t>
            </a:r>
          </a:p>
          <a:p>
            <a:pPr lvl="1"/>
            <a:endParaRPr lang="de-DE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6130">
            <a:off x="3861594" y="2253455"/>
            <a:ext cx="2425700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Zajcsökkentés falakkal / 4</a:t>
            </a:r>
            <a:endParaRPr lang="de-DE"/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268413"/>
            <a:ext cx="4867275" cy="52181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151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17</TotalTime>
  <Words>315</Words>
  <Application>Microsoft Office PowerPoint</Application>
  <PresentationFormat>Diavetítés a képernyőre (4:3 oldalarány)</PresentationFormat>
  <Paragraphs>76</Paragraphs>
  <Slides>20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HRSZ</vt:lpstr>
      <vt:lpstr>Equation</vt:lpstr>
      <vt:lpstr>A környezeti zaj Keletkezés, terjedés és csökkentés</vt:lpstr>
      <vt:lpstr>A (környezeti) zaj</vt:lpstr>
      <vt:lpstr>A környezeti zaj hatásai</vt:lpstr>
      <vt:lpstr>Zajcsökkentési lehetőségek</vt:lpstr>
      <vt:lpstr>Hangterjedés az épületekben</vt:lpstr>
      <vt:lpstr>Zajcsökkentés falakkal</vt:lpstr>
      <vt:lpstr>Zajcsökkentés falakkal / 2</vt:lpstr>
      <vt:lpstr>Zajcsökkentés falakkal / 3</vt:lpstr>
      <vt:lpstr>Zajcsökkentés falakkal / 4</vt:lpstr>
      <vt:lpstr>Zajcsökkentés falakkal / 5</vt:lpstr>
      <vt:lpstr>Zajcsökkentés árnyékolással</vt:lpstr>
      <vt:lpstr>Zajárnyékolás zárt térben</vt:lpstr>
      <vt:lpstr>Hangelnyelés rezonátorral / 1</vt:lpstr>
      <vt:lpstr>Hangelnyelés rezonátorral / 2</vt:lpstr>
      <vt:lpstr>Zajcsökkentés hangtompítóval</vt:lpstr>
      <vt:lpstr>Hangelnyelő anyagok</vt:lpstr>
      <vt:lpstr>Alkalmazási példák / 1</vt:lpstr>
      <vt:lpstr>Alkalmazási példák / 2</vt:lpstr>
      <vt:lpstr>Zajárnyékoló fal vasúti pálya mellett</vt:lpstr>
      <vt:lpstr>Hangelnyelés és hangárnyékolás kombinációja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8</cp:revision>
  <dcterms:created xsi:type="dcterms:W3CDTF">2013-02-08T13:47:53Z</dcterms:created>
  <dcterms:modified xsi:type="dcterms:W3CDTF">2013-02-19T10:24:43Z</dcterms:modified>
</cp:coreProperties>
</file>