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</a:t>
            </a:r>
            <a:r>
              <a:rPr lang="hu-HU" smtClean="0"/>
              <a:t/>
            </a:r>
            <a:br>
              <a:rPr lang="hu-HU" smtClean="0"/>
            </a:br>
            <a:r>
              <a:rPr lang="hu-HU" sz="27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Kondenzátor</a:t>
            </a:r>
            <a:endParaRPr lang="de-DE" smtClean="0"/>
          </a:p>
        </p:txBody>
      </p:sp>
      <p:pic>
        <p:nvPicPr>
          <p:cNvPr id="10243" name="Picture 4" descr="B&amp;K494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r="17601"/>
          <a:stretch>
            <a:fillRect/>
          </a:stretch>
        </p:blipFill>
        <p:spPr>
          <a:xfrm>
            <a:off x="468313" y="908050"/>
            <a:ext cx="2125662" cy="228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9753"/>
          <a:stretch>
            <a:fillRect/>
          </a:stretch>
        </p:blipFill>
        <p:spPr bwMode="auto">
          <a:xfrm>
            <a:off x="3059113" y="1196975"/>
            <a:ext cx="58197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394px-Oktava319-inte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17986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Irányérzékeny mikrofonok</a:t>
            </a:r>
            <a:endParaRPr lang="de-D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1268" name="Picture 4" descr="800px-Shotgun_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400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arabolic-micr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417671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Műfejes mikrofonok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Műfejek hangfelvételek és természethű mérések számára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5" t="15138" r="17638" b="20607"/>
          <a:stretch>
            <a:fillRect/>
          </a:stretch>
        </p:blipFill>
        <p:spPr bwMode="auto">
          <a:xfrm>
            <a:off x="5257800" y="1524000"/>
            <a:ext cx="29860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800px-Dummy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2000"/>
          <a:stretch>
            <a:fillRect/>
          </a:stretch>
        </p:blipFill>
        <p:spPr bwMode="auto">
          <a:xfrm>
            <a:off x="838200" y="1676400"/>
            <a:ext cx="3502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err="1" smtClean="0"/>
              <a:t>Binaurális</a:t>
            </a:r>
            <a:r>
              <a:rPr lang="hu-HU" dirty="0" smtClean="0"/>
              <a:t> felvevő – lejátszó rendszer</a:t>
            </a:r>
          </a:p>
        </p:txBody>
      </p:sp>
      <p:pic>
        <p:nvPicPr>
          <p:cNvPr id="13315" name="Picture 3" descr="Jacklin-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816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85838"/>
            <a:ext cx="8229600" cy="7397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Egy egyszerű rendszer: binaurális felvétel és visszajátszás</a:t>
            </a:r>
          </a:p>
        </p:txBody>
      </p:sp>
      <p:pic>
        <p:nvPicPr>
          <p:cNvPr id="13317" name="Picture 5" descr="09969_pr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7999"/>
          <a:stretch>
            <a:fillRect/>
          </a:stretch>
        </p:blipFill>
        <p:spPr bwMode="auto">
          <a:xfrm>
            <a:off x="5181600" y="16764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Egy dinamikus </a:t>
            </a:r>
            <a:r>
              <a:rPr lang="hu-HU" dirty="0" smtClean="0"/>
              <a:t>mikrofon szerkezete</a:t>
            </a:r>
            <a:endParaRPr lang="de-DE" dirty="0" smtClean="0"/>
          </a:p>
        </p:txBody>
      </p:sp>
      <p:pic>
        <p:nvPicPr>
          <p:cNvPr id="14340" name="Picture 4" descr="din_mikrofon_sé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/>
          <a:stretch/>
        </p:blipFill>
        <p:spPr bwMode="auto">
          <a:xfrm>
            <a:off x="298450" y="1343378"/>
            <a:ext cx="8545513" cy="500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54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Koncentrált paraméteres modell</a:t>
            </a:r>
            <a:endParaRPr lang="de-DE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5364" name="Picture 5" descr="mikrofono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16647" r="18593" b="63347"/>
          <a:stretch>
            <a:fillRect/>
          </a:stretch>
        </p:blipFill>
        <p:spPr bwMode="auto">
          <a:xfrm>
            <a:off x="2987675" y="3305175"/>
            <a:ext cx="51847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din_mikrofon_séma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53990" r="57570" b="6636"/>
          <a:stretch>
            <a:fillRect/>
          </a:stretch>
        </p:blipFill>
        <p:spPr bwMode="auto">
          <a:xfrm>
            <a:off x="827088" y="1412875"/>
            <a:ext cx="25209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27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Frekvenciamenet egyszerűsített modellből /1</a:t>
            </a:r>
            <a:endParaRPr lang="en-US" sz="2800" dirty="0" smtClean="0"/>
          </a:p>
        </p:txBody>
      </p:sp>
      <p:pic>
        <p:nvPicPr>
          <p:cNvPr id="16388" name="Picture 4" descr="DOC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52393" r="8783" b="8546"/>
          <a:stretch>
            <a:fillRect/>
          </a:stretch>
        </p:blipFill>
        <p:spPr bwMode="auto">
          <a:xfrm>
            <a:off x="827088" y="1155549"/>
            <a:ext cx="7165445" cy="49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3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Frekvenciamenet egyszerűsített modellből </a:t>
            </a:r>
            <a:r>
              <a:rPr lang="hu-HU" sz="2800" dirty="0" smtClean="0"/>
              <a:t>/2</a:t>
            </a:r>
            <a:endParaRPr lang="en-US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DOC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4095" r="8568" b="68170"/>
          <a:stretch>
            <a:fillRect/>
          </a:stretch>
        </p:blipFill>
        <p:spPr bwMode="auto">
          <a:xfrm>
            <a:off x="827088" y="1628775"/>
            <a:ext cx="74882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89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Egy kis stúdió rendszertechnika</a:t>
            </a:r>
            <a:endParaRPr lang="de-DE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98550"/>
            <a:ext cx="7620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5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lvl="3"/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Szénmikrofon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7445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/>
              <a:t>US Patent: „…an </a:t>
            </a:r>
            <a:r>
              <a:rPr lang="hu-HU" dirty="0" err="1" smtClean="0"/>
              <a:t>apparatus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transmitting</a:t>
            </a:r>
            <a:r>
              <a:rPr lang="hu-HU" dirty="0" smtClean="0"/>
              <a:t> </a:t>
            </a:r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r>
              <a:rPr lang="hu-HU" dirty="0" smtClean="0"/>
              <a:t> </a:t>
            </a:r>
            <a:r>
              <a:rPr lang="hu-HU" dirty="0" err="1" smtClean="0"/>
              <a:t>telegraphically</a:t>
            </a:r>
            <a:r>
              <a:rPr lang="hu-HU" dirty="0" smtClean="0"/>
              <a:t>„ (1876)</a:t>
            </a:r>
          </a:p>
        </p:txBody>
      </p:sp>
      <p:pic>
        <p:nvPicPr>
          <p:cNvPr id="3076" name="Picture 4" descr="Alexander_Graham_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6941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ell_tele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598863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029199" y="5607050"/>
            <a:ext cx="400191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Másolat 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hu-H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Musée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des </a:t>
            </a:r>
            <a:r>
              <a:rPr lang="hu-H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Arts</a:t>
            </a:r>
            <a:r>
              <a:rPr 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et </a:t>
            </a:r>
            <a:r>
              <a:rPr lang="hu-H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Métiers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Párizs</a:t>
            </a:r>
            <a:r>
              <a:rPr 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6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Alapelvek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1727200" cy="504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mtClean="0"/>
              <a:t>Dinamikus</a:t>
            </a:r>
          </a:p>
        </p:txBody>
      </p:sp>
      <p:pic>
        <p:nvPicPr>
          <p:cNvPr id="4100" name="Picture 4" descr="dy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2247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on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371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r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292600"/>
            <a:ext cx="12287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rib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860800"/>
            <a:ext cx="2562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635375" y="1025525"/>
            <a:ext cx="1727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/>
              <a:t>Kondenzátor</a:t>
            </a:r>
            <a:endParaRPr lang="hu-HU" sz="12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79613" y="4076700"/>
            <a:ext cx="10810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/>
              <a:t>Szalag</a:t>
            </a:r>
            <a:endParaRPr lang="hu-HU" sz="12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437188" y="4149725"/>
            <a:ext cx="24479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/>
              <a:t>Piezoelektromos</a:t>
            </a:r>
          </a:p>
        </p:txBody>
      </p:sp>
    </p:spTree>
    <p:extLst>
      <p:ext uri="{BB962C8B-B14F-4D97-AF65-F5344CB8AC3E}">
        <p14:creationId xmlns:p14="http://schemas.microsoft.com/office/powerpoint/2010/main" val="13826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80" grpId="0" build="p"/>
      <p:bldP spid="3081" grpId="0" build="p"/>
      <p:bldP spid="30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Jellemzők</a:t>
            </a:r>
            <a:endParaRPr lang="de-DE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 eaLnBrk="1" hangingPunct="1">
              <a:lnSpc>
                <a:spcPct val="90000"/>
              </a:lnSpc>
            </a:pPr>
            <a:r>
              <a:rPr lang="hu-HU" dirty="0" smtClean="0"/>
              <a:t>Érzékenység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b="1" dirty="0" err="1" smtClean="0"/>
              <a:t>mV</a:t>
            </a:r>
            <a:r>
              <a:rPr lang="hu-HU" b="1" dirty="0" smtClean="0"/>
              <a:t>/Pa,</a:t>
            </a:r>
            <a:r>
              <a:rPr lang="hu-HU" dirty="0" smtClean="0"/>
              <a:t> </a:t>
            </a:r>
            <a:r>
              <a:rPr lang="hu-HU" dirty="0" err="1" smtClean="0"/>
              <a:t>dBV</a:t>
            </a:r>
            <a:r>
              <a:rPr lang="hu-HU" dirty="0" smtClean="0"/>
              <a:t>/dB SPL,  stb. </a:t>
            </a:r>
            <a:r>
              <a:rPr lang="hu-HU" dirty="0" err="1" smtClean="0"/>
              <a:t>mV</a:t>
            </a:r>
            <a:r>
              <a:rPr lang="hu-HU" dirty="0" smtClean="0"/>
              <a:t>/20</a:t>
            </a:r>
            <a:r>
              <a:rPr lang="hu-HU" dirty="0" smtClean="0">
                <a:sym typeface="Symbol" pitchFamily="18" charset="2"/>
              </a:rPr>
              <a:t>Pa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hu-HU" dirty="0" smtClean="0"/>
              <a:t>Frekvenciamenet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b="1" dirty="0" err="1" smtClean="0"/>
              <a:t>dB</a:t>
            </a:r>
            <a:r>
              <a:rPr lang="hu-HU" dirty="0" err="1" smtClean="0"/>
              <a:t>-ben</a:t>
            </a:r>
            <a:r>
              <a:rPr lang="hu-HU" dirty="0" smtClean="0"/>
              <a:t> mért érzékenység a frekvencia függvényében,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smtClean="0"/>
              <a:t>mindig a mikrofon főtengelyében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hu-HU" dirty="0" err="1" smtClean="0"/>
              <a:t>Iránykarakterisztika</a:t>
            </a:r>
            <a:endParaRPr lang="hu-HU" dirty="0" smtClean="0"/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b="1" dirty="0" err="1" smtClean="0"/>
              <a:t>dB</a:t>
            </a:r>
            <a:r>
              <a:rPr lang="hu-HU" dirty="0" err="1" smtClean="0"/>
              <a:t>-ben</a:t>
            </a:r>
            <a:r>
              <a:rPr lang="hu-HU" dirty="0" smtClean="0"/>
              <a:t> mért érzékenység az irány függvényében,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smtClean="0"/>
              <a:t>paraméter a frekvencia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hu-HU" dirty="0" smtClean="0"/>
              <a:t>Torzítás v. dinamika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smtClean="0"/>
              <a:t>az eredeti, tiszta szinuszos hangra adott válaszban egyéb frekvencián megjelenő </a:t>
            </a:r>
            <a:r>
              <a:rPr lang="hu-HU" dirty="0" smtClean="0"/>
              <a:t>komponensek aránya, </a:t>
            </a:r>
            <a:r>
              <a:rPr lang="hu-HU" b="1" dirty="0" smtClean="0"/>
              <a:t>%</a:t>
            </a:r>
            <a:endParaRPr lang="hu-HU" b="1" dirty="0" smtClean="0"/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smtClean="0"/>
              <a:t>torzítás nélküli maximális és az alapzaj által meghatározott minimális kimenő feszültség viszonya </a:t>
            </a:r>
            <a:r>
              <a:rPr lang="hu-HU" b="1" dirty="0" err="1" smtClean="0"/>
              <a:t>dB</a:t>
            </a:r>
            <a:r>
              <a:rPr lang="hu-HU" dirty="0" err="1" smtClean="0"/>
              <a:t>-ben</a:t>
            </a: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414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3200" dirty="0" smtClean="0"/>
              <a:t>Iránykarakterisztikák</a:t>
            </a:r>
            <a:endParaRPr lang="de-DE" sz="3200" dirty="0" smtClean="0"/>
          </a:p>
        </p:txBody>
      </p:sp>
      <p:pic>
        <p:nvPicPr>
          <p:cNvPr id="6147" name="Picture 4" descr="600px-Polar_pattern_omnidire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600px-Polar_pattern_cardi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30972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olar_pattern_supercardi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776288"/>
            <a:ext cx="30972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lar_pattern_figure_e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893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lar_pattern_directio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893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3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Alkalmazások</a:t>
            </a:r>
            <a:endParaRPr lang="de-DE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endParaRPr lang="hu-HU" smtClean="0"/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műszaki jellemzők alapján</a:t>
            </a:r>
          </a:p>
          <a:p>
            <a:pPr eaLnBrk="1" hangingPunct="1">
              <a:lnSpc>
                <a:spcPct val="90000"/>
              </a:lnSpc>
            </a:pPr>
            <a:endParaRPr lang="hu-HU" smtClean="0"/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legnagyobb érzékenységű, de rossz frekvencia menetű: </a:t>
            </a:r>
            <a:r>
              <a:rPr lang="hu-HU" smtClean="0">
                <a:solidFill>
                  <a:srgbClr val="FF3300"/>
                </a:solidFill>
              </a:rPr>
              <a:t>piezo</a:t>
            </a:r>
            <a:br>
              <a:rPr lang="hu-HU" smtClean="0">
                <a:solidFill>
                  <a:srgbClr val="FF3300"/>
                </a:solidFill>
              </a:rPr>
            </a:br>
            <a:r>
              <a:rPr lang="hu-HU" smtClean="0"/>
              <a:t>(</a:t>
            </a:r>
            <a:r>
              <a:rPr lang="hu-HU" smtClean="0">
                <a:solidFill>
                  <a:srgbClr val="0000CC"/>
                </a:solidFill>
              </a:rPr>
              <a:t>hordozható eszközökben</a:t>
            </a:r>
            <a:r>
              <a:rPr lang="hu-HU" smtClean="0"/>
              <a:t>, sérülésre nem érzékeny)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közepes érzékenységű, igen jó frekvenciamenetű: </a:t>
            </a:r>
            <a:r>
              <a:rPr lang="hu-HU" smtClean="0">
                <a:solidFill>
                  <a:srgbClr val="FF3300"/>
                </a:solidFill>
              </a:rPr>
              <a:t>kondenzátor</a:t>
            </a:r>
            <a:br>
              <a:rPr lang="hu-HU" smtClean="0">
                <a:solidFill>
                  <a:srgbClr val="FF3300"/>
                </a:solidFill>
              </a:rPr>
            </a:br>
            <a:r>
              <a:rPr lang="hu-HU" smtClean="0">
                <a:solidFill>
                  <a:srgbClr val="0000CC"/>
                </a:solidFill>
              </a:rPr>
              <a:t>(mérésekre, stúdiótechnikában)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kis érzékenységű, de stabil, olcsó és elfogadható frekvenciamenetű:</a:t>
            </a:r>
            <a:br>
              <a:rPr lang="hu-HU" smtClean="0"/>
            </a:br>
            <a:r>
              <a:rPr lang="hu-HU" smtClean="0"/>
              <a:t>	</a:t>
            </a:r>
            <a:r>
              <a:rPr lang="hu-HU" smtClean="0">
                <a:solidFill>
                  <a:srgbClr val="FF3300"/>
                </a:solidFill>
              </a:rPr>
              <a:t>dinamikus </a:t>
            </a:r>
            <a:r>
              <a:rPr lang="hu-HU" smtClean="0">
                <a:solidFill>
                  <a:srgbClr val="0000CC"/>
                </a:solidFill>
              </a:rPr>
              <a:t>(ének, beszéd, általános felhasználásra)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speciális iránykarakterisztikájú, kellemes hangú: </a:t>
            </a:r>
            <a:r>
              <a:rPr lang="hu-HU" smtClean="0">
                <a:solidFill>
                  <a:srgbClr val="FF3300"/>
                </a:solidFill>
              </a:rPr>
              <a:t>szalag</a:t>
            </a:r>
            <a:br>
              <a:rPr lang="hu-HU" smtClean="0">
                <a:solidFill>
                  <a:srgbClr val="FF3300"/>
                </a:solidFill>
              </a:rPr>
            </a:br>
            <a:r>
              <a:rPr lang="hu-HU" smtClean="0">
                <a:solidFill>
                  <a:srgbClr val="0000CC"/>
                </a:solidFill>
              </a:rPr>
              <a:t>hangszeres zene és ének, stúdiótechnikai</a:t>
            </a:r>
          </a:p>
          <a:p>
            <a:pPr lvl="1" eaLnBrk="1" hangingPunct="1">
              <a:lnSpc>
                <a:spcPct val="90000"/>
              </a:lnSpc>
            </a:pPr>
            <a:endParaRPr lang="hu-HU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Ár alapján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stúdiótechnikában kondenzátor, szalag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mobil eszközökben piezo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méréstechnikában kondenzátor </a:t>
            </a:r>
            <a:endParaRPr lang="de-DE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2463" y="0"/>
            <a:ext cx="5584648" cy="792163"/>
          </a:xfrm>
        </p:spPr>
        <p:txBody>
          <a:bodyPr/>
          <a:lstStyle/>
          <a:p>
            <a:pPr eaLnBrk="1" hangingPunct="1"/>
            <a:r>
              <a:rPr lang="hu-HU" dirty="0" smtClean="0"/>
              <a:t>Dinamikus mikrofon</a:t>
            </a:r>
            <a:endParaRPr lang="de-DE" dirty="0" smtClean="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6" y="1027288"/>
            <a:ext cx="1437634" cy="53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62499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Dinamikus / 2</a:t>
            </a:r>
            <a:endParaRPr lang="de-DE" smtClean="0"/>
          </a:p>
        </p:txBody>
      </p:sp>
      <p:pic>
        <p:nvPicPr>
          <p:cNvPr id="9219" name="Picture 4" descr="site_image_super_55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r="28329"/>
          <a:stretch>
            <a:fillRect/>
          </a:stretch>
        </p:blipFill>
        <p:spPr bwMode="auto">
          <a:xfrm>
            <a:off x="539750" y="1628775"/>
            <a:ext cx="23034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site_img_us_rc_55sh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5327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4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45</TotalTime>
  <Words>176</Words>
  <Application>Microsoft Office PowerPoint</Application>
  <PresentationFormat>Diavetítés a képernyőre (4:3 oldalarány)</PresentationFormat>
  <Paragraphs>59</Paragraphs>
  <Slides>18</Slides>
  <Notes>0</Notes>
  <HiddenSlides>4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HRSZ</vt:lpstr>
      <vt:lpstr>A H</vt:lpstr>
      <vt:lpstr>PowerPoint bemutató</vt:lpstr>
      <vt:lpstr>Szénmikrofon</vt:lpstr>
      <vt:lpstr>Alapelvek</vt:lpstr>
      <vt:lpstr>Jellemzők</vt:lpstr>
      <vt:lpstr>Iránykarakterisztikák</vt:lpstr>
      <vt:lpstr>Alkalmazások</vt:lpstr>
      <vt:lpstr>Dinamikus mikrofon</vt:lpstr>
      <vt:lpstr>Dinamikus / 2</vt:lpstr>
      <vt:lpstr>Kondenzátor</vt:lpstr>
      <vt:lpstr>Irányérzékeny mikrofonok</vt:lpstr>
      <vt:lpstr>Műfejes mikrofonok</vt:lpstr>
      <vt:lpstr>Binaurális felvevő – lejátszó rendszer</vt:lpstr>
      <vt:lpstr>Egy dinamikus mikrofon szerkezete</vt:lpstr>
      <vt:lpstr>Koncentrált paraméteres modell</vt:lpstr>
      <vt:lpstr>Frekvenciamenet egyszerűsített modellből /1</vt:lpstr>
      <vt:lpstr>Frekvenciamenet egyszerűsített modellből /2</vt:lpstr>
      <vt:lpstr>Egy kis stúdió rendszertechnika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15</cp:revision>
  <dcterms:created xsi:type="dcterms:W3CDTF">2013-02-08T13:47:53Z</dcterms:created>
  <dcterms:modified xsi:type="dcterms:W3CDTF">2013-02-19T10:17:53Z</dcterms:modified>
</cp:coreProperties>
</file>