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2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0"/>
    <a:srgbClr val="FFFFFF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43" y="-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bemutatott képeken a terek jellemző méretét a működési frekvenciatartomány középértékéből számított hullámhosszhoz viszonyítva beszélhetünk kis térről (stúdió), nagy teremről (hangversenyterem) vagy lapos, hosszú teremről (ipari csarnok). </a:t>
            </a:r>
          </a:p>
          <a:p>
            <a:endParaRPr lang="hu-HU" smtClean="0"/>
          </a:p>
          <a:p>
            <a:r>
              <a:rPr lang="hu-HU" smtClean="0"/>
              <a:t>A teremakusztika a kis terekre hullámelméleti módszereket, a nagy terekre statisztikus elméletet alkalmaz, a hosszú terekre különböző tapasztalati közelítéseket használhatunk. Kis terekben a terem sajátfrekvenciái (</a:t>
            </a:r>
            <a:r>
              <a:rPr lang="hu-HU" smtClean="0">
                <a:sym typeface="Symbol" pitchFamily="18" charset="2"/>
              </a:rPr>
              <a:t>rezonanciái) fontos szerepet játszanak,. Nagy termekben a sok visszaverődés miatt sajátfrekvenciákat nemigen figyelhetünk meg, a számos visszaverődés a hangenergia nagyjából egyenletes térbeli eloszlását eredményezi – az ilyen teret diffúznak nevezzük.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hangvisszaverődések energianyelő szerepet játszanak, az elveszett energiát a hangforrás(ok) pótolják. Idővel a tér energiával töltődik fel, a betáplált és elnyelt energia péedig egyensúlyba kerül, amit egy tartályba befolyó és onnan kifolyó vízzel szemléltethetünk.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Ha a hangforrást kikapcsoljuk, a térben felhalmozódott energia lassan elfogy: ez a folyamat az</a:t>
            </a:r>
            <a:r>
              <a:rPr lang="hu-HU" i="1" smtClean="0"/>
              <a:t> utózengés</a:t>
            </a:r>
            <a:r>
              <a:rPr lang="hu-HU" smtClean="0"/>
              <a:t>. Az utózengési folyamat már nem függ a gerjesztéstől (hangforrásoktól), csak a terem tulajdonságaitól, ezért – viszonylag - jól használható a terem jellemzésére. Mérése minden teremakusztikai vizsgálat alapját képezi, de a termek részletes minősítéséhez nem elegendő. Mérése mesterséges hangimpulzussal (riasztópisztoly, szikraköz), véletlen zajjal, sepert szinusszal vagy álvéletlen jelsorozattal történhet.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modern teremakusztika megalapítója, Sabine nagyon egyszerű eszközökkel: orgonasípokkal és stopperórával jutott el az utózengési idő számítására alkalmas első összefüggéshez, amit a Fogg-előadóterem nagyon rossz akusztikájának vizsgálata és javítása kapcsán ismert fel.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Az R teremállandó kis átlagos hangelnyelési fok esetén a határoló felületek összege és az átlagos hangelnyelési fok szorzatával egyenlő, amit egyenértékű elnyelő felületnek is nevezhetünk (valahány m</a:t>
            </a:r>
            <a:r>
              <a:rPr lang="hu-HU" baseline="30000" smtClean="0"/>
              <a:t>2 </a:t>
            </a:r>
            <a:r>
              <a:rPr lang="hu-HU" smtClean="0"/>
              <a:t>–nyi, 100 %-os elnyelés). Az átlagos hangelnyelési fok a különböző elnyelési fokkal rendelkező anyagok frekvenciafüggő jellemzőiből, a felülettel súlyozva számítható.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visszaverődések helyett ma egyre inkább az impulzusválaszt szokás mérni, mert abból sok információt nyerhetünk: számítható az utózengési idő, a frekvenciaátviteli függvény, és következtetni lehet a terem esetleges akusztikai hibáira is (zavaró többszörös visszhangok, belengési jelenségek a lecsengési folyamatban stb.)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bemutatott, valóságos körülmények között mért impulzusválaszt egy völgyben fekvő község (Sajóbábony) két pontja között mértük. Szemléltetés kedvéért az abszcisszát nem s-ban, hanem m-ben skáláztuk, így könnyebb felismerni a völgyet határoló két domboldal okozta visszaverődéseket.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hangminta egy merev falakkal határolt, nagy méretű és az árkádok mögött csatolt akusztikai tereket is magában foglaló terem impulzusválasza.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Egy másik teremben mért, egymástól jól elkülönülő visszhangokat mutató impulzusválasz példája.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Az echogramot (ETC = Energy time Curve) az impulzusválasz négyzetre emelésével és logaritmálásával kapjuk. Termek akusztikai minőségének megítélésére különösen alkalmas. (A bemutatott echogram nem túl kedvező képet mutat: a visszaverődések nem egyenletesek, néhány kiemelkedő visszhang között nagy űr tátong, ami az egyes visszhangokat jól hallhatóvá és feltehetőleg zavaróvá teszi.)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Az egye visszaverődések ezen az ábrán tisztán azonosíthatók.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Zárt terekben a merev falakon történő visszaverődések a hanghullámok irányát és fázisát változtatják meg, és mindig energiavesztéssel járnak, amit hangelnyelésnek nevezünk.  </a:t>
            </a:r>
          </a:p>
          <a:p>
            <a:endParaRPr lang="hu-HU" smtClean="0"/>
          </a:p>
          <a:p>
            <a:r>
              <a:rPr lang="hu-HU" smtClean="0"/>
              <a:t>A visszaverő felületek úgy viselkednek, mintha mögöttük egy-egy tükörforrás működne. Az egyes visszaverődésekkel létrejövő hangutak hossza egyre nő, ezért a hullámok amplitúdója csökken.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mesterséges zengetés azon az elven alapszik, hogy a termek impulzusválaszának Fourier-transzformálásával a bemenő és kimenő jelek spektruma igen egyszerű kapcsolatba hozható. A mért vagy szimulált impulzusválaszt és a „száraz”, visszhangmentes bemenő jelet transzformálva, összeszorozva és a kapott választ visszatranszformálva megkapjuk azt az időfüggvényt, amit az adott száraz hangesemény kisugárzásakor észlelnénk az impulzusválasszal jellemzett térben vagy teremben.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Példa a fertőrákosi kőfejtőben végzett méréssel mesterségesen megzengetett vers-előadásra.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Ha egy teremben elhelyezünk egy hangforrást és azt működtetjük, az energiaegyensúlyi állapot bekövetkezése után a teremben kétféle hangteret különböztethetünk meg: a forrás közelében a közvetlen hangtér, távolban pedig a diffúz hangtér lesz uralkodó. A kétféle hangtér szintje a forrástól mért távolság logaritmusának függvényében egy ferde és egy vízszintes egyenessel szemléltethető, ami a fenti egyenletben a logaritmuson belüli két törtnek felel meg. A kétféle hangnyomás eredője a teremállandóval paraméterezve a jobb oldali görbeseregen látható. </a:t>
            </a:r>
          </a:p>
          <a:p>
            <a:endParaRPr lang="hu-H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teremakusztikai modellezés lehet egydimenziós és térbeli, a terjedést lehet optikai módszerekkel szemléltetni és valóságos, de a modell léptékének megfelelő arányban frekvenciában feltranszformált hangjelekkel, akusztikai módszerekkel vizsgálni.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mai, korszerű teremakusztikai elemzéseket számítógéppel segített, a hangsugarak visszaverődését tükörforrások bevezetésével követő szimulációs módszerrel végezzük. Az ábra a Papp László sportaréna modelljét mutatja, a külsönböző színek különböző hangelnyelési fokkal rendelkező anyagokat, ill. felületrészeket jelképeznek.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Sugárkövetéssel meghatározott hangutak egy mozi nézőterén.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Az egyes visszaverődésekhez időben egyre később beérkező és – a gömbhullámok 1/</a:t>
            </a:r>
            <a:r>
              <a:rPr lang="hu-HU" i="1" smtClean="0"/>
              <a:t>r</a:t>
            </a:r>
            <a:r>
              <a:rPr lang="hu-HU" smtClean="0"/>
              <a:t> terjedési törvénye miatt – egyre csökkenő amplitúdójú hullámok tartoznak, amit az impulzusválasznak nevezett függvény (egységnyi energiatartalmú, elvben végtelen rövid időtartamú gerjesztő impulzusra adott válasz) jellemez.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visszaverődéseket már az antik színházépítők is ismerték és ki is használták. A bemutatott kép a</a:t>
            </a:r>
            <a:r>
              <a:rPr lang="hu-HU" i="1" smtClean="0"/>
              <a:t>z athéni Dionüszosz-színházat eredeti állapotában mutatja, egy XIX: századi szerző feltételezése alapján (Forrás: Pierers Konversationslexikon, herausg. von J. Kürschner. 7. Auflage, Deutsche Verlagsgesellschaft, Stuttgart, 1891). </a:t>
            </a:r>
          </a:p>
          <a:p>
            <a:endParaRPr lang="hu-HU" i="1" smtClean="0"/>
          </a:p>
          <a:p>
            <a:r>
              <a:rPr lang="hu-HU" smtClean="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Ugyanaz, mai állapotában.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Az ókori görög színházakban a játék más volt, mint a mai színházakban. A színészek alig mozogtak, szerepeiket álló helyzetben, a Logeion-nak nevezett építményen („ahol beszélnek”) mondták el, és itt helyezkedett el a beszédkórus is. A logeion mögé épített szerkezet eredetileg egy öltözősátor volt (szkéné = sátor), amit később épített szerkezettel helyettesítettek, hogy az arról visszaverődő hangokat is hasznosítsák.  Fontos akusztikai szerepe van még a középen elhelyezkedő kör alakú térnek (orkhésztra – „ahol táncolnak”) is, ami egyébként a táncosok számára szolgált.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nézőtér folyamatosan emelkedik, hogy mindenki lássa a színészeket, ki tudják használni az emelkedő felület mellett felfelé áramló meleg levegő hangerősítő hatását és további visszaveréseket vigyenek be a hangterjedés útjába.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Négy, viszonylag jó állapotban fennmaradt antik színház: a priénéi, a delfi, az epidauruszi és az athéni színház mai állapotban.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mtClean="0"/>
              <a:t>A görög színészek vagy tragikus, vagy komikus szerepeket alakítottak. A nagyméretű színházakban a mimika eszköztárát nem használhatták, ezért a játszott karaktert maszkkal fejezték ki. A maszkok papírmaséból vagy fafaragással készültek, és a szemléltetésen kívül fontos akusztikai erősítő szerepük is volt a száj körül kialakított tölcsér révén.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2013. február 19.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CB9-1EA8-4558-981F-673F5A9C51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2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media" Target="../media/media2.wav"/><Relationship Id="rId7" Type="http://schemas.openxmlformats.org/officeDocument/2006/relationships/image" Target="../media/image32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wmf"/><Relationship Id="rId10" Type="http://schemas.openxmlformats.org/officeDocument/2006/relationships/image" Target="../media/image42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microsoft.com/office/2007/relationships/media" Target="file:///D:\Publik&#225;ci&#243;k\MagyarRendezv&#233;nyek\OPAKFI75\AdyEndre-GogesMagogfiavagyoken_FRK.wav" TargetMode="External"/><Relationship Id="rId7" Type="http://schemas.openxmlformats.org/officeDocument/2006/relationships/image" Target="../media/image44.jpeg"/><Relationship Id="rId2" Type="http://schemas.openxmlformats.org/officeDocument/2006/relationships/audio" Target="file:///D:\Publik&#225;ci&#243;k\MagyarRendezv&#233;nyek\OPAKFI75\AdyEndre-GogesMagogfiavagyoken.wav" TargetMode="External"/><Relationship Id="rId1" Type="http://schemas.microsoft.com/office/2007/relationships/media" Target="file:///D:\Publik&#225;ci&#243;k\MagyarRendezv&#233;nyek\OPAKFI75\AdyEndre-GogesMagogfiavagyoken.wav" TargetMode="Externa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6.png"/><Relationship Id="rId4" Type="http://schemas.openxmlformats.org/officeDocument/2006/relationships/audio" Target="file:///D:\Publik&#225;ci&#243;k\MagyarRendezv&#233;nyek\OPAKFI75\AdyEndre-GogesMagogfiavagyoken_FRK.wav" TargetMode="External"/><Relationship Id="rId9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emf"/><Relationship Id="rId5" Type="http://schemas.openxmlformats.org/officeDocument/2006/relationships/image" Target="../media/image47.wmf"/><Relationship Id="rId4" Type="http://schemas.openxmlformats.org/officeDocument/2006/relationships/oleObject" Target="../embeddings/oleObject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5.png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6" Type="http://schemas.openxmlformats.org/officeDocument/2006/relationships/image" Target="../media/image54.jpeg"/><Relationship Id="rId5" Type="http://schemas.openxmlformats.org/officeDocument/2006/relationships/image" Target="../media/image53.wmf"/><Relationship Id="rId4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202113"/>
            <a:ext cx="6870700" cy="88106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Segédlet a Kommunikáció-akusztika tanulásához</a:t>
            </a:r>
          </a:p>
          <a:p>
            <a:r>
              <a:rPr lang="hu-HU" dirty="0" smtClean="0"/>
              <a:t>VIHIAV 035</a:t>
            </a: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181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dirty="0" smtClean="0"/>
              <a:t>A terem- és térakusztika alapjai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sz="27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i="0" kern="0" dirty="0" smtClean="0">
                <a:latin typeface="+mn-lt"/>
              </a:rPr>
              <a:t>Augusztinovicz Fülöp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docens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BME </a:t>
            </a:r>
            <a:r>
              <a:rPr lang="hu-HU" sz="1600" i="0" kern="0" dirty="0">
                <a:latin typeface="+mn-lt"/>
              </a:rPr>
              <a:t>Hálózati Rendszerek és Szolgáltatások Tanszék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fulop</a:t>
            </a:r>
            <a:r>
              <a:rPr lang="hu-HU" sz="1600" i="0" kern="0" dirty="0" smtClean="0">
                <a:latin typeface="+mn-lt"/>
              </a:rPr>
              <a:t>@</a:t>
            </a:r>
            <a:r>
              <a:rPr lang="hu-HU" sz="1600" i="0" kern="0" dirty="0" err="1" smtClean="0">
                <a:latin typeface="+mn-lt"/>
              </a:rPr>
              <a:t>hit.bme.hu</a:t>
            </a: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Nézőtér (theatron) </a:t>
            </a:r>
            <a:r>
              <a:rPr lang="hu-HU" sz="1600" smtClean="0"/>
              <a:t>[hangelhajlás, -elnyelés]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26627" name="Picture 5" descr="epidaurus_theatron"/>
          <p:cNvPicPr>
            <a:picLocks noChangeAspect="1" noChangeArrowheads="1"/>
          </p:cNvPicPr>
          <p:nvPr/>
        </p:nvPicPr>
        <p:blipFill>
          <a:blip r:embed="rId3"/>
          <a:srcRect b="15915"/>
          <a:stretch>
            <a:fillRect/>
          </a:stretch>
        </p:blipFill>
        <p:spPr bwMode="auto">
          <a:xfrm>
            <a:off x="1030288" y="1628775"/>
            <a:ext cx="698023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27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Nézőtér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52513"/>
            <a:ext cx="8229600" cy="431800"/>
          </a:xfrm>
        </p:spPr>
        <p:txBody>
          <a:bodyPr>
            <a:normAutofit lnSpcReduction="10000"/>
          </a:bodyPr>
          <a:lstStyle/>
          <a:p>
            <a:r>
              <a:rPr lang="hu-HU" smtClean="0"/>
              <a:t>Orkhésztra (a táncosok helye): talajvisszaverés!</a:t>
            </a:r>
          </a:p>
        </p:txBody>
      </p:sp>
      <p:pic>
        <p:nvPicPr>
          <p:cNvPr id="27651" name="Picture 4" descr="orchestra_priene"/>
          <p:cNvPicPr>
            <a:picLocks noChangeAspect="1" noChangeArrowheads="1"/>
          </p:cNvPicPr>
          <p:nvPr/>
        </p:nvPicPr>
        <p:blipFill>
          <a:blip r:embed="rId3"/>
          <a:srcRect b="39879"/>
          <a:stretch>
            <a:fillRect/>
          </a:stretch>
        </p:blipFill>
        <p:spPr bwMode="auto">
          <a:xfrm>
            <a:off x="755650" y="1841500"/>
            <a:ext cx="7848600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455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Maszk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9461"/>
            <a:ext cx="8229600" cy="504825"/>
          </a:xfrm>
        </p:spPr>
        <p:txBody>
          <a:bodyPr/>
          <a:lstStyle/>
          <a:p>
            <a:r>
              <a:rPr lang="hu-HU" dirty="0" smtClean="0"/>
              <a:t>maszk: hangerősítő, </a:t>
            </a:r>
            <a:r>
              <a:rPr lang="hu-HU" dirty="0" err="1" smtClean="0"/>
              <a:t>impedanciaillesztő</a:t>
            </a:r>
            <a:r>
              <a:rPr lang="hu-HU" dirty="0" smtClean="0"/>
              <a:t> elem </a:t>
            </a:r>
          </a:p>
        </p:txBody>
      </p:sp>
      <p:pic>
        <p:nvPicPr>
          <p:cNvPr id="35843" name="Picture 4" descr="TragicComicMasksHadriansVillamosa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8902" y="1519591"/>
            <a:ext cx="64897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83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visszaverődések leírása / 1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749300"/>
          </a:xfrm>
        </p:spPr>
        <p:txBody>
          <a:bodyPr>
            <a:normAutofit lnSpcReduction="10000"/>
          </a:bodyPr>
          <a:lstStyle/>
          <a:p>
            <a:pPr lvl="1">
              <a:buFontTx/>
              <a:buNone/>
            </a:pPr>
            <a:r>
              <a:rPr lang="hu-HU" smtClean="0"/>
              <a:t>Energiaviszonyok figyelembevétele: a forrás energiával tölti a rendszert, a falak elnyelése pedig energiát von ki belőle </a:t>
            </a:r>
          </a:p>
        </p:txBody>
      </p:sp>
      <p:sp>
        <p:nvSpPr>
          <p:cNvPr id="4" name="Szabadkézi sokszög 3"/>
          <p:cNvSpPr/>
          <p:nvPr/>
        </p:nvSpPr>
        <p:spPr>
          <a:xfrm>
            <a:off x="539750" y="3176588"/>
            <a:ext cx="3409950" cy="2197100"/>
          </a:xfrm>
          <a:custGeom>
            <a:avLst/>
            <a:gdLst>
              <a:gd name="connsiteX0" fmla="*/ 0 w 4920343"/>
              <a:gd name="connsiteY0" fmla="*/ 2220685 h 2220685"/>
              <a:gd name="connsiteX1" fmla="*/ 0 w 4920343"/>
              <a:gd name="connsiteY1" fmla="*/ 2220685 h 2220685"/>
              <a:gd name="connsiteX2" fmla="*/ 979715 w 4920343"/>
              <a:gd name="connsiteY2" fmla="*/ 0 h 2220685"/>
              <a:gd name="connsiteX3" fmla="*/ 3929743 w 4920343"/>
              <a:gd name="connsiteY3" fmla="*/ 228600 h 2220685"/>
              <a:gd name="connsiteX4" fmla="*/ 4920343 w 4920343"/>
              <a:gd name="connsiteY4" fmla="*/ 2122714 h 2220685"/>
              <a:gd name="connsiteX5" fmla="*/ 43543 w 4920343"/>
              <a:gd name="connsiteY5" fmla="*/ 2177142 h 222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0343" h="2220685">
                <a:moveTo>
                  <a:pt x="0" y="2220685"/>
                </a:moveTo>
                <a:lnTo>
                  <a:pt x="0" y="2220685"/>
                </a:lnTo>
                <a:lnTo>
                  <a:pt x="979715" y="0"/>
                </a:lnTo>
                <a:lnTo>
                  <a:pt x="3929743" y="228600"/>
                </a:lnTo>
                <a:lnTo>
                  <a:pt x="4920343" y="2122714"/>
                </a:lnTo>
                <a:lnTo>
                  <a:pt x="43543" y="2177142"/>
                </a:lnTo>
              </a:path>
            </a:pathLst>
          </a:cu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5" name="Felhő 24"/>
          <p:cNvSpPr/>
          <p:nvPr/>
        </p:nvSpPr>
        <p:spPr>
          <a:xfrm>
            <a:off x="1116013" y="3875088"/>
            <a:ext cx="1439862" cy="974725"/>
          </a:xfrm>
          <a:prstGeom prst="cloud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1701800" y="4300538"/>
            <a:ext cx="136525" cy="1365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2779713" y="3738563"/>
            <a:ext cx="136525" cy="136525"/>
          </a:xfrm>
          <a:prstGeom prst="ellipse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8" name="Egyenes összekötő nyíllal 7"/>
          <p:cNvCxnSpPr>
            <a:stCxn id="5" idx="7"/>
            <a:endCxn id="6" idx="3"/>
          </p:cNvCxnSpPr>
          <p:nvPr/>
        </p:nvCxnSpPr>
        <p:spPr>
          <a:xfrm flipV="1">
            <a:off x="1817688" y="3856038"/>
            <a:ext cx="982662" cy="4635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Csoportba foglalás 2"/>
          <p:cNvGrpSpPr>
            <a:grpSpLocks/>
          </p:cNvGrpSpPr>
          <p:nvPr/>
        </p:nvGrpSpPr>
        <p:grpSpPr bwMode="auto">
          <a:xfrm>
            <a:off x="4572000" y="2928938"/>
            <a:ext cx="3600450" cy="1920875"/>
            <a:chOff x="4572000" y="2928938"/>
            <a:chExt cx="3600450" cy="1920875"/>
          </a:xfrm>
        </p:grpSpPr>
        <p:sp>
          <p:nvSpPr>
            <p:cNvPr id="15" name="Szabadkézi sokszög 14"/>
            <p:cNvSpPr/>
            <p:nvPr/>
          </p:nvSpPr>
          <p:spPr>
            <a:xfrm>
              <a:off x="4676775" y="2928938"/>
              <a:ext cx="879475" cy="520700"/>
            </a:xfrm>
            <a:custGeom>
              <a:avLst/>
              <a:gdLst>
                <a:gd name="connsiteX0" fmla="*/ 879676 w 879676"/>
                <a:gd name="connsiteY0" fmla="*/ 0 h 520861"/>
                <a:gd name="connsiteX1" fmla="*/ 879676 w 879676"/>
                <a:gd name="connsiteY1" fmla="*/ 509286 h 520861"/>
                <a:gd name="connsiteX2" fmla="*/ 0 w 879676"/>
                <a:gd name="connsiteY2" fmla="*/ 520861 h 52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9676" h="520861">
                  <a:moveTo>
                    <a:pt x="879676" y="0"/>
                  </a:moveTo>
                  <a:lnTo>
                    <a:pt x="879676" y="509286"/>
                  </a:lnTo>
                  <a:lnTo>
                    <a:pt x="0" y="520861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6" name="Szabadkézi sokszög 15"/>
            <p:cNvSpPr/>
            <p:nvPr/>
          </p:nvSpPr>
          <p:spPr>
            <a:xfrm>
              <a:off x="4652963" y="3576638"/>
              <a:ext cx="3322637" cy="1273175"/>
            </a:xfrm>
            <a:custGeom>
              <a:avLst/>
              <a:gdLst>
                <a:gd name="connsiteX0" fmla="*/ 0 w 3321934"/>
                <a:gd name="connsiteY0" fmla="*/ 11575 h 1273215"/>
                <a:gd name="connsiteX1" fmla="*/ 891250 w 3321934"/>
                <a:gd name="connsiteY1" fmla="*/ 0 h 1273215"/>
                <a:gd name="connsiteX2" fmla="*/ 891250 w 3321934"/>
                <a:gd name="connsiteY2" fmla="*/ 1226917 h 1273215"/>
                <a:gd name="connsiteX3" fmla="*/ 2523281 w 3321934"/>
                <a:gd name="connsiteY3" fmla="*/ 1273215 h 1273215"/>
                <a:gd name="connsiteX4" fmla="*/ 2534855 w 3321934"/>
                <a:gd name="connsiteY4" fmla="*/ 868101 h 1273215"/>
                <a:gd name="connsiteX5" fmla="*/ 3321934 w 3321934"/>
                <a:gd name="connsiteY5" fmla="*/ 891251 h 127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1934" h="1273215">
                  <a:moveTo>
                    <a:pt x="0" y="11575"/>
                  </a:moveTo>
                  <a:lnTo>
                    <a:pt x="891250" y="0"/>
                  </a:lnTo>
                  <a:lnTo>
                    <a:pt x="891250" y="1226917"/>
                  </a:lnTo>
                  <a:lnTo>
                    <a:pt x="2523281" y="1273215"/>
                  </a:lnTo>
                  <a:lnTo>
                    <a:pt x="2534855" y="868101"/>
                  </a:lnTo>
                  <a:lnTo>
                    <a:pt x="3321934" y="891251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7" name="Szabadkézi sokszög 16"/>
            <p:cNvSpPr/>
            <p:nvPr/>
          </p:nvSpPr>
          <p:spPr>
            <a:xfrm>
              <a:off x="7177088" y="3009900"/>
              <a:ext cx="809625" cy="1330325"/>
            </a:xfrm>
            <a:custGeom>
              <a:avLst/>
              <a:gdLst>
                <a:gd name="connsiteX0" fmla="*/ 810228 w 810228"/>
                <a:gd name="connsiteY0" fmla="*/ 1331088 h 1331088"/>
                <a:gd name="connsiteX1" fmla="*/ 0 w 810228"/>
                <a:gd name="connsiteY1" fmla="*/ 1319514 h 1331088"/>
                <a:gd name="connsiteX2" fmla="*/ 23149 w 810228"/>
                <a:gd name="connsiteY2" fmla="*/ 0 h 133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0228" h="1331088">
                  <a:moveTo>
                    <a:pt x="810228" y="1331088"/>
                  </a:moveTo>
                  <a:lnTo>
                    <a:pt x="0" y="1319514"/>
                  </a:lnTo>
                  <a:lnTo>
                    <a:pt x="23149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cxnSp>
          <p:nvCxnSpPr>
            <p:cNvPr id="19" name="Egyenes összekötő nyíllal 18"/>
            <p:cNvCxnSpPr/>
            <p:nvPr/>
          </p:nvCxnSpPr>
          <p:spPr>
            <a:xfrm>
              <a:off x="4572000" y="3500438"/>
              <a:ext cx="122396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églalap 1"/>
            <p:cNvSpPr/>
            <p:nvPr/>
          </p:nvSpPr>
          <p:spPr>
            <a:xfrm>
              <a:off x="5556250" y="3806825"/>
              <a:ext cx="1601788" cy="9985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cxnSp>
          <p:nvCxnSpPr>
            <p:cNvPr id="24" name="Egyenes összekötő nyíllal 23"/>
            <p:cNvCxnSpPr/>
            <p:nvPr/>
          </p:nvCxnSpPr>
          <p:spPr>
            <a:xfrm>
              <a:off x="7019925" y="4398963"/>
              <a:ext cx="1152525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>
            <a:xfrm>
              <a:off x="5556250" y="3806825"/>
              <a:ext cx="1620838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384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7111" y="121180"/>
            <a:ext cx="8229600" cy="702909"/>
          </a:xfrm>
        </p:spPr>
        <p:txBody>
          <a:bodyPr/>
          <a:lstStyle/>
          <a:p>
            <a:r>
              <a:rPr lang="hu-HU" dirty="0" smtClean="0"/>
              <a:t>A visszaverődések leírása / 2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985" y="2712330"/>
            <a:ext cx="65563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Csoportba foglalás 1"/>
          <p:cNvGrpSpPr>
            <a:grpSpLocks/>
          </p:cNvGrpSpPr>
          <p:nvPr/>
        </p:nvGrpSpPr>
        <p:grpSpPr bwMode="auto">
          <a:xfrm>
            <a:off x="1423110" y="3694992"/>
            <a:ext cx="7088188" cy="935038"/>
            <a:chOff x="971550" y="3943350"/>
            <a:chExt cx="7087581" cy="935038"/>
          </a:xfrm>
        </p:grpSpPr>
        <p:cxnSp>
          <p:nvCxnSpPr>
            <p:cNvPr id="3" name="Egyenes összekötő 2"/>
            <p:cNvCxnSpPr/>
            <p:nvPr/>
          </p:nvCxnSpPr>
          <p:spPr>
            <a:xfrm>
              <a:off x="971550" y="3943350"/>
              <a:ext cx="552402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971550" y="4878388"/>
              <a:ext cx="552402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églalap 7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012160" y="4041996"/>
              <a:ext cx="2046971" cy="666529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hu-HU">
                  <a:noFill/>
                  <a:cs typeface="+mn-cs"/>
                </a:rPr>
                <a:t> </a:t>
              </a:r>
            </a:p>
          </p:txBody>
        </p:sp>
      </p:grpSp>
      <p:sp>
        <p:nvSpPr>
          <p:cNvPr id="30724" name="Szövegdoboz 3"/>
          <p:cNvSpPr txBox="1">
            <a:spLocks noChangeArrowheads="1"/>
          </p:cNvSpPr>
          <p:nvPr/>
        </p:nvSpPr>
        <p:spPr bwMode="auto">
          <a:xfrm>
            <a:off x="644525" y="1210028"/>
            <a:ext cx="79216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/>
              <a:t>Az utózengési idő fogalma: az az időtartam, ami alatt a hangtér energiatartalma milliomodrészére csökken. Ez hangnyomásszintben kifejezve 60 dB-es csökkenésnek felel meg. </a:t>
            </a:r>
          </a:p>
        </p:txBody>
      </p:sp>
    </p:spTree>
    <p:extLst>
      <p:ext uri="{BB962C8B-B14F-4D97-AF65-F5344CB8AC3E}">
        <p14:creationId xmlns:p14="http://schemas.microsoft.com/office/powerpoint/2010/main" val="366235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A modern teremakusztika megalapítója</a:t>
            </a:r>
          </a:p>
        </p:txBody>
      </p:sp>
      <p:pic>
        <p:nvPicPr>
          <p:cNvPr id="31746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700213"/>
            <a:ext cx="4641850" cy="3313112"/>
          </a:xfrm>
        </p:spPr>
      </p:pic>
      <p:pic>
        <p:nvPicPr>
          <p:cNvPr id="31747" name="Kép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1700213"/>
            <a:ext cx="34544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Szövegdoboz 5"/>
          <p:cNvSpPr txBox="1">
            <a:spLocks noChangeArrowheads="1"/>
          </p:cNvSpPr>
          <p:nvPr/>
        </p:nvSpPr>
        <p:spPr bwMode="auto">
          <a:xfrm>
            <a:off x="2146300" y="5922963"/>
            <a:ext cx="2952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W. C. Sabine (1868-1919)</a:t>
            </a:r>
          </a:p>
        </p:txBody>
      </p:sp>
      <p:sp>
        <p:nvSpPr>
          <p:cNvPr id="31749" name="Szövegdoboz 6"/>
          <p:cNvSpPr txBox="1">
            <a:spLocks noChangeArrowheads="1"/>
          </p:cNvSpPr>
          <p:nvPr/>
        </p:nvSpPr>
        <p:spPr bwMode="auto">
          <a:xfrm>
            <a:off x="287338" y="5157788"/>
            <a:ext cx="3384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Fogg-előadóterem</a:t>
            </a:r>
          </a:p>
        </p:txBody>
      </p:sp>
    </p:spTree>
    <p:extLst>
      <p:ext uri="{BB962C8B-B14F-4D97-AF65-F5344CB8AC3E}">
        <p14:creationId xmlns:p14="http://schemas.microsoft.com/office/powerpoint/2010/main" val="6177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Utózengési idő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24400"/>
            <a:ext cx="8291512" cy="1512888"/>
          </a:xfrm>
        </p:spPr>
        <p:txBody>
          <a:bodyPr>
            <a:normAutofit lnSpcReduction="10000"/>
          </a:bodyPr>
          <a:lstStyle/>
          <a:p>
            <a:r>
              <a:rPr lang="hu-HU" smtClean="0"/>
              <a:t>Befolyásoló paraméterek:</a:t>
            </a:r>
          </a:p>
          <a:p>
            <a:pPr lvl="1"/>
            <a:r>
              <a:rPr lang="hu-HU" smtClean="0"/>
              <a:t>egyenes arányossággal: terem </a:t>
            </a:r>
            <a:r>
              <a:rPr lang="hu-HU" i="1" smtClean="0"/>
              <a:t>V</a:t>
            </a:r>
            <a:r>
              <a:rPr lang="hu-HU" smtClean="0"/>
              <a:t> térfogata</a:t>
            </a:r>
          </a:p>
          <a:p>
            <a:pPr lvl="1"/>
            <a:r>
              <a:rPr lang="hu-HU" smtClean="0"/>
              <a:t>fordított arányossággal: átlagos hangelnyelési fok,     és a határoló felületek összege, </a:t>
            </a:r>
            <a:r>
              <a:rPr lang="hu-HU" i="1" smtClean="0">
                <a:latin typeface="Times New Roman" pitchFamily="18" charset="0"/>
              </a:rPr>
              <a:t>A</a:t>
            </a:r>
          </a:p>
          <a:p>
            <a:pPr lvl="1">
              <a:buFontTx/>
              <a:buNone/>
            </a:pPr>
            <a:endParaRPr lang="hu-HU" i="1" smtClean="0">
              <a:latin typeface="Times New Roman" pitchFamily="18" charset="0"/>
            </a:endParaRPr>
          </a:p>
        </p:txBody>
      </p:sp>
      <p:graphicFrame>
        <p:nvGraphicFramePr>
          <p:cNvPr id="14359" name="Object 23"/>
          <p:cNvGraphicFramePr>
            <a:graphicFrameLocks noChangeAspect="1"/>
          </p:cNvGraphicFramePr>
          <p:nvPr/>
        </p:nvGraphicFramePr>
        <p:xfrm>
          <a:off x="2116138" y="1412875"/>
          <a:ext cx="4533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4" imgW="4533900" imgH="558800" progId="Equation.DSMT4">
                  <p:embed/>
                </p:oleObj>
              </mc:Choice>
              <mc:Fallback>
                <p:oleObj name="Equation" r:id="rId4" imgW="45339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1412875"/>
                        <a:ext cx="45339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0" name="Object 24"/>
          <p:cNvGraphicFramePr>
            <a:graphicFrameLocks noChangeAspect="1"/>
          </p:cNvGraphicFramePr>
          <p:nvPr/>
        </p:nvGraphicFramePr>
        <p:xfrm>
          <a:off x="6991350" y="5632450"/>
          <a:ext cx="1905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6" imgW="190417" imgH="190417" progId="Equation.DSMT4">
                  <p:embed/>
                </p:oleObj>
              </mc:Choice>
              <mc:Fallback>
                <p:oleObj name="Equation" r:id="rId6" imgW="190417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5632450"/>
                        <a:ext cx="1905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1" name="Object 25"/>
          <p:cNvGraphicFramePr>
            <a:graphicFrameLocks noChangeAspect="1"/>
          </p:cNvGraphicFramePr>
          <p:nvPr/>
        </p:nvGraphicFramePr>
        <p:xfrm>
          <a:off x="2771775" y="2105025"/>
          <a:ext cx="35560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8" imgW="3555720" imgH="1333440" progId="Equation.DSMT4">
                  <p:embed/>
                </p:oleObj>
              </mc:Choice>
              <mc:Fallback>
                <p:oleObj name="Equation" r:id="rId8" imgW="3555720" imgH="1333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105025"/>
                        <a:ext cx="3556000" cy="133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6" name="Object 30"/>
          <p:cNvGraphicFramePr>
            <a:graphicFrameLocks noChangeAspect="1"/>
          </p:cNvGraphicFramePr>
          <p:nvPr/>
        </p:nvGraphicFramePr>
        <p:xfrm>
          <a:off x="4470400" y="3327400"/>
          <a:ext cx="203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10" imgW="203040" imgH="203040" progId="Equation.DSMT4">
                  <p:embed/>
                </p:oleObj>
              </mc:Choice>
              <mc:Fallback>
                <p:oleObj name="Equation" r:id="rId10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3327400"/>
                        <a:ext cx="2032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7" name="Object 31"/>
          <p:cNvGraphicFramePr>
            <a:graphicFrameLocks noChangeAspect="1"/>
          </p:cNvGraphicFramePr>
          <p:nvPr/>
        </p:nvGraphicFramePr>
        <p:xfrm>
          <a:off x="3708400" y="3644900"/>
          <a:ext cx="1435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12" imgW="1434960" imgH="558720" progId="Equation.DSMT4">
                  <p:embed/>
                </p:oleObj>
              </mc:Choice>
              <mc:Fallback>
                <p:oleObj name="Equation" r:id="rId12" imgW="143496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3644900"/>
                        <a:ext cx="14351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Teremállandó</a:t>
            </a:r>
            <a:endParaRPr lang="de-DE" smtClean="0"/>
          </a:p>
        </p:txBody>
      </p:sp>
      <p:pic>
        <p:nvPicPr>
          <p:cNvPr id="28685" name="Picture 4" descr="teremállandók"/>
          <p:cNvPicPr>
            <a:picLocks noChangeAspect="1" noChangeArrowheads="1"/>
          </p:cNvPicPr>
          <p:nvPr/>
        </p:nvPicPr>
        <p:blipFill>
          <a:blip r:embed="rId3"/>
          <a:srcRect l="10818" t="10362" r="7133"/>
          <a:stretch>
            <a:fillRect/>
          </a:stretch>
        </p:blipFill>
        <p:spPr bwMode="auto">
          <a:xfrm>
            <a:off x="2987675" y="1268413"/>
            <a:ext cx="5329238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6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965119"/>
              </p:ext>
            </p:extLst>
          </p:nvPr>
        </p:nvGraphicFramePr>
        <p:xfrm>
          <a:off x="704319" y="3299884"/>
          <a:ext cx="1993724" cy="78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4" imgW="1282700" imgH="508000" progId="Equation.DSMT4">
                  <p:embed/>
                </p:oleObj>
              </mc:Choice>
              <mc:Fallback>
                <p:oleObj name="Equation" r:id="rId4" imgW="12827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319" y="3299884"/>
                        <a:ext cx="1993724" cy="7895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6" name="Text Box 6"/>
          <p:cNvSpPr txBox="1">
            <a:spLocks noChangeArrowheads="1"/>
          </p:cNvSpPr>
          <p:nvPr/>
        </p:nvSpPr>
        <p:spPr bwMode="auto">
          <a:xfrm>
            <a:off x="900112" y="2636838"/>
            <a:ext cx="17979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dirty="0"/>
              <a:t>Teremállandó: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79335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4" y="76200"/>
            <a:ext cx="7992000" cy="702733"/>
          </a:xfrm>
        </p:spPr>
        <p:txBody>
          <a:bodyPr>
            <a:normAutofit/>
          </a:bodyPr>
          <a:lstStyle/>
          <a:p>
            <a:pPr algn="l"/>
            <a:r>
              <a:rPr lang="hu-HU" sz="3200" dirty="0" smtClean="0"/>
              <a:t>Elnyelési fokok értékei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400" dirty="0" err="1" smtClean="0"/>
              <a:t>Tarnóczy</a:t>
            </a:r>
            <a:r>
              <a:rPr lang="hu-HU" sz="1400" dirty="0" smtClean="0"/>
              <a:t>: Teremakusztika </a:t>
            </a:r>
            <a:br>
              <a:rPr lang="hu-HU" sz="1400" dirty="0" smtClean="0"/>
            </a:br>
            <a:r>
              <a:rPr lang="hu-HU" sz="1400" dirty="0" smtClean="0"/>
              <a:t>Műszaki Könyvkiadó, 1964.</a:t>
            </a:r>
          </a:p>
        </p:txBody>
      </p:sp>
      <p:pic>
        <p:nvPicPr>
          <p:cNvPr id="36867" name="Picture 4" descr="elnyelésifokok"/>
          <p:cNvPicPr>
            <a:picLocks noChangeAspect="1" noChangeArrowheads="1"/>
          </p:cNvPicPr>
          <p:nvPr/>
        </p:nvPicPr>
        <p:blipFill>
          <a:blip r:embed="rId2"/>
          <a:srcRect l="13834" t="6023" r="4916" b="9737"/>
          <a:stretch>
            <a:fillRect/>
          </a:stretch>
        </p:blipFill>
        <p:spPr bwMode="auto">
          <a:xfrm>
            <a:off x="3691467" y="903111"/>
            <a:ext cx="4822296" cy="560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12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visszaverődések leírása / 2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Az utózengési idő problémája: </a:t>
            </a:r>
          </a:p>
          <a:p>
            <a:pPr lvl="1"/>
            <a:r>
              <a:rPr lang="hu-HU" smtClean="0"/>
              <a:t>nem írja le helyesen az utózengési folyamat részleteit (csak makroszintű jellemző)</a:t>
            </a:r>
          </a:p>
          <a:p>
            <a:pPr lvl="1"/>
            <a:r>
              <a:rPr lang="hu-HU" smtClean="0"/>
              <a:t>mérése éppen ezért nem megbízható</a:t>
            </a:r>
          </a:p>
          <a:p>
            <a:pPr lvl="1"/>
            <a:endParaRPr lang="hu-HU" smtClean="0"/>
          </a:p>
          <a:p>
            <a:r>
              <a:rPr lang="hu-HU" smtClean="0"/>
              <a:t>Helyette: </a:t>
            </a:r>
          </a:p>
          <a:p>
            <a:pPr lvl="1"/>
            <a:r>
              <a:rPr lang="hu-HU" smtClean="0"/>
              <a:t>impulzusválasz (impulse response, Impulsantwort) v. súlyfüggvény</a:t>
            </a:r>
          </a:p>
          <a:p>
            <a:pPr lvl="1">
              <a:buFontTx/>
              <a:buNone/>
            </a:pPr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9214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de-DE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6100" y="1068388"/>
            <a:ext cx="8597900" cy="5367337"/>
          </a:xfrm>
        </p:spPr>
        <p:txBody>
          <a:bodyPr/>
          <a:lstStyle/>
          <a:p>
            <a:pPr eaLnBrk="1" hangingPunct="1"/>
            <a:endParaRPr lang="hu-HU" dirty="0" smtClean="0"/>
          </a:p>
          <a:p>
            <a:pPr lvl="3"/>
            <a:endParaRPr lang="de-DE" dirty="0" smtClean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Augusztinovicz Fülöp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25" y="6562725"/>
            <a:ext cx="2684463" cy="2952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Kommunikáció-akusztika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202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Impulzusválasz</a:t>
            </a:r>
            <a:endParaRPr lang="hu-HU" dirty="0" smtClean="0"/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Fogalma: Dirac-impulzusra adott válasz</a:t>
            </a:r>
          </a:p>
          <a:p>
            <a:r>
              <a:rPr lang="hu-HU" smtClean="0"/>
              <a:t>Mérése</a:t>
            </a:r>
          </a:p>
          <a:p>
            <a:pPr lvl="1"/>
            <a:r>
              <a:rPr lang="hu-HU" smtClean="0"/>
              <a:t>(régebben) pisztollyal</a:t>
            </a:r>
          </a:p>
          <a:p>
            <a:pPr lvl="1"/>
            <a:r>
              <a:rPr lang="hu-HU" smtClean="0"/>
              <a:t>szikraforrással</a:t>
            </a:r>
          </a:p>
          <a:p>
            <a:pPr lvl="1"/>
            <a:r>
              <a:rPr lang="hu-HU" smtClean="0"/>
              <a:t>véletlen zajjal</a:t>
            </a:r>
          </a:p>
          <a:p>
            <a:pPr lvl="1"/>
            <a:r>
              <a:rPr lang="hu-HU" smtClean="0"/>
              <a:t>sepert szinusszal</a:t>
            </a:r>
          </a:p>
          <a:p>
            <a:pPr lvl="1"/>
            <a:endParaRPr lang="hu-HU" smtClean="0"/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2710" y="3681775"/>
            <a:ext cx="7200900" cy="2747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43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Impulzusválasz / 3</a:t>
            </a:r>
          </a:p>
        </p:txBody>
      </p:sp>
      <p:pic>
        <p:nvPicPr>
          <p:cNvPr id="39938" name="Picture 4" descr="Saa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2988" y="1268413"/>
            <a:ext cx="72739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rcadia-5m fromm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Hall01 - mid-3m-denoised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73550" y="4615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5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9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Mért impulzusválasz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2420938"/>
            <a:ext cx="72866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93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Echogram</a:t>
            </a:r>
          </a:p>
        </p:txBody>
      </p:sp>
      <p:sp>
        <p:nvSpPr>
          <p:cNvPr id="41986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mtClean="0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773238"/>
            <a:ext cx="85058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64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Echogram / 2</a:t>
            </a:r>
          </a:p>
        </p:txBody>
      </p:sp>
      <p:sp>
        <p:nvSpPr>
          <p:cNvPr id="4301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mtClean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0900" y="2519363"/>
            <a:ext cx="23622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1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Zengetés</a:t>
            </a:r>
          </a:p>
        </p:txBody>
      </p:sp>
      <p:grpSp>
        <p:nvGrpSpPr>
          <p:cNvPr id="22546" name="Group 18"/>
          <p:cNvGrpSpPr>
            <a:grpSpLocks/>
          </p:cNvGrpSpPr>
          <p:nvPr/>
        </p:nvGrpSpPr>
        <p:grpSpPr bwMode="auto">
          <a:xfrm>
            <a:off x="971550" y="2781300"/>
            <a:ext cx="7272338" cy="1223963"/>
            <a:chOff x="521" y="1071"/>
            <a:chExt cx="4581" cy="771"/>
          </a:xfrm>
        </p:grpSpPr>
        <p:sp>
          <p:nvSpPr>
            <p:cNvPr id="22553" name="Rectangle 12"/>
            <p:cNvSpPr>
              <a:spLocks noChangeArrowheads="1"/>
            </p:cNvSpPr>
            <p:nvPr/>
          </p:nvSpPr>
          <p:spPr bwMode="auto">
            <a:xfrm>
              <a:off x="2064" y="1071"/>
              <a:ext cx="1406" cy="7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2554" name="Line 13"/>
            <p:cNvSpPr>
              <a:spLocks noChangeShapeType="1"/>
            </p:cNvSpPr>
            <p:nvPr/>
          </p:nvSpPr>
          <p:spPr bwMode="auto">
            <a:xfrm>
              <a:off x="1244" y="1459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55" name="Line 14"/>
            <p:cNvSpPr>
              <a:spLocks noChangeShapeType="1"/>
            </p:cNvSpPr>
            <p:nvPr/>
          </p:nvSpPr>
          <p:spPr bwMode="auto">
            <a:xfrm>
              <a:off x="3470" y="1434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556" name="Text Box 15"/>
            <p:cNvSpPr txBox="1">
              <a:spLocks noChangeArrowheads="1"/>
            </p:cNvSpPr>
            <p:nvPr/>
          </p:nvSpPr>
          <p:spPr bwMode="auto">
            <a:xfrm>
              <a:off x="521" y="1207"/>
              <a:ext cx="8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/>
                <a:t>„száraz felvétel”</a:t>
              </a:r>
            </a:p>
          </p:txBody>
        </p:sp>
        <p:sp>
          <p:nvSpPr>
            <p:cNvPr id="22557" name="Text Box 16"/>
            <p:cNvSpPr txBox="1">
              <a:spLocks noChangeArrowheads="1"/>
            </p:cNvSpPr>
            <p:nvPr/>
          </p:nvSpPr>
          <p:spPr bwMode="auto">
            <a:xfrm>
              <a:off x="4286" y="1207"/>
              <a:ext cx="8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/>
                <a:t>zengetett hang</a:t>
              </a:r>
            </a:p>
          </p:txBody>
        </p:sp>
        <p:graphicFrame>
          <p:nvGraphicFramePr>
            <p:cNvPr id="22544" name="Object 16"/>
            <p:cNvGraphicFramePr>
              <a:graphicFrameLocks noChangeAspect="1"/>
            </p:cNvGraphicFramePr>
            <p:nvPr/>
          </p:nvGraphicFramePr>
          <p:xfrm>
            <a:off x="2653" y="1389"/>
            <a:ext cx="264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Equation" r:id="rId4" imgW="418918" imgH="253890" progId="Equation.DSMT4">
                    <p:embed/>
                  </p:oleObj>
                </mc:Choice>
                <mc:Fallback>
                  <p:oleObj name="Equation" r:id="rId4" imgW="418918" imgH="25389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3" y="1389"/>
                          <a:ext cx="264" cy="1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Szövegdoboz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44092" y="4460473"/>
            <a:ext cx="2834815" cy="710003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  <a:cs typeface="+mn-cs"/>
              </a:rPr>
              <a:t> </a:t>
            </a:r>
          </a:p>
        </p:txBody>
      </p:sp>
      <p:sp>
        <p:nvSpPr>
          <p:cNvPr id="4" name="Szövegdoboz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87815" y="5409443"/>
            <a:ext cx="2165273" cy="369332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  <a:cs typeface="+mn-cs"/>
              </a:rPr>
              <a:t> </a:t>
            </a:r>
          </a:p>
        </p:txBody>
      </p:sp>
      <p:sp>
        <p:nvSpPr>
          <p:cNvPr id="5" name="Szövegdoboz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59185" y="2633702"/>
            <a:ext cx="720130" cy="369332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  <a:cs typeface="+mn-cs"/>
              </a:rPr>
              <a:t> </a:t>
            </a:r>
          </a:p>
        </p:txBody>
      </p:sp>
      <p:sp>
        <p:nvSpPr>
          <p:cNvPr id="14" name="Szövegdoboz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236123" y="2616366"/>
            <a:ext cx="720130" cy="369332"/>
          </a:xfrm>
          <a:prstGeom prst="rect">
            <a:avLst/>
          </a:prstGeom>
          <a:blipFill rotWithShape="1">
            <a:blip r:embed="rId9"/>
            <a:stretch>
              <a:fillRect b="-6557"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  <a:cs typeface="+mn-cs"/>
              </a:rPr>
              <a:t> </a:t>
            </a:r>
          </a:p>
        </p:txBody>
      </p:sp>
      <p:sp>
        <p:nvSpPr>
          <p:cNvPr id="6" name="Szövegdoboz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79714" y="3694773"/>
            <a:ext cx="1296591" cy="369332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  <a:cs typeface="+mn-cs"/>
              </a:rPr>
              <a:t> </a:t>
            </a:r>
          </a:p>
        </p:txBody>
      </p:sp>
      <p:sp>
        <p:nvSpPr>
          <p:cNvPr id="16" name="Szövegdoboz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47297" y="3694773"/>
            <a:ext cx="1296591" cy="369332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7460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Szöveg zengetése</a:t>
            </a:r>
          </a:p>
        </p:txBody>
      </p:sp>
      <p:pic>
        <p:nvPicPr>
          <p:cNvPr id="46082" name="Picture 4" descr="fertorako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1775" y="2349500"/>
            <a:ext cx="539908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7" descr="LZ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7088" y="2492375"/>
            <a:ext cx="1173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32687" y="983686"/>
            <a:ext cx="1003010" cy="100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6516216" y="98368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320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hangtér részei</a:t>
            </a:r>
          </a:p>
        </p:txBody>
      </p:sp>
      <p:sp>
        <p:nvSpPr>
          <p:cNvPr id="245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491288" cy="892175"/>
          </a:xfrm>
        </p:spPr>
        <p:txBody>
          <a:bodyPr/>
          <a:lstStyle/>
          <a:p>
            <a:r>
              <a:rPr lang="hu-HU" smtClean="0">
                <a:solidFill>
                  <a:srgbClr val="FF3300"/>
                </a:solidFill>
              </a:rPr>
              <a:t>Közvetlen hangtér</a:t>
            </a:r>
            <a:r>
              <a:rPr lang="hu-HU" smtClean="0"/>
              <a:t> és </a:t>
            </a:r>
            <a:r>
              <a:rPr lang="hu-HU" smtClean="0">
                <a:solidFill>
                  <a:srgbClr val="0066FF"/>
                </a:solidFill>
              </a:rPr>
              <a:t>zengőtér</a:t>
            </a:r>
          </a:p>
        </p:txBody>
      </p:sp>
      <p:graphicFrame>
        <p:nvGraphicFramePr>
          <p:cNvPr id="24589" name="Object 13"/>
          <p:cNvGraphicFramePr>
            <a:graphicFrameLocks noChangeAspect="1"/>
          </p:cNvGraphicFramePr>
          <p:nvPr/>
        </p:nvGraphicFramePr>
        <p:xfrm>
          <a:off x="930275" y="2498725"/>
          <a:ext cx="2438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4" imgW="2438280" imgH="571320" progId="Equation.DSMT4">
                  <p:embed/>
                </p:oleObj>
              </mc:Choice>
              <mc:Fallback>
                <p:oleObj name="Equation" r:id="rId4" imgW="24382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2498725"/>
                        <a:ext cx="24384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9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838" y="2492375"/>
            <a:ext cx="487203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600" name="Group 24"/>
          <p:cNvGrpSpPr>
            <a:grpSpLocks/>
          </p:cNvGrpSpPr>
          <p:nvPr/>
        </p:nvGrpSpPr>
        <p:grpSpPr bwMode="auto">
          <a:xfrm>
            <a:off x="539750" y="3789363"/>
            <a:ext cx="2879725" cy="2136775"/>
            <a:chOff x="340" y="2387"/>
            <a:chExt cx="1814" cy="1346"/>
          </a:xfrm>
        </p:grpSpPr>
        <p:cxnSp>
          <p:nvCxnSpPr>
            <p:cNvPr id="3" name="Egyenes összekötő nyíllal 2"/>
            <p:cNvCxnSpPr/>
            <p:nvPr/>
          </p:nvCxnSpPr>
          <p:spPr>
            <a:xfrm>
              <a:off x="521" y="3521"/>
              <a:ext cx="1406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gyenes összekötő nyíllal 4"/>
            <p:cNvCxnSpPr/>
            <p:nvPr/>
          </p:nvCxnSpPr>
          <p:spPr>
            <a:xfrm flipV="1">
              <a:off x="612" y="2478"/>
              <a:ext cx="0" cy="117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6"/>
            <p:cNvCxnSpPr/>
            <p:nvPr/>
          </p:nvCxnSpPr>
          <p:spPr>
            <a:xfrm>
              <a:off x="657" y="3067"/>
              <a:ext cx="1316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703" y="2750"/>
              <a:ext cx="952" cy="6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8" name="Text Box 22"/>
            <p:cNvSpPr txBox="1">
              <a:spLocks noChangeArrowheads="1"/>
            </p:cNvSpPr>
            <p:nvPr/>
          </p:nvSpPr>
          <p:spPr bwMode="auto">
            <a:xfrm>
              <a:off x="1701" y="3521"/>
              <a:ext cx="45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600" i="1">
                  <a:latin typeface="Times New Roman" pitchFamily="18" charset="0"/>
                </a:rPr>
                <a:t>log r</a:t>
              </a:r>
            </a:p>
          </p:txBody>
        </p:sp>
        <p:sp>
          <p:nvSpPr>
            <p:cNvPr id="24599" name="Text Box 23"/>
            <p:cNvSpPr txBox="1">
              <a:spLocks noChangeArrowheads="1"/>
            </p:cNvSpPr>
            <p:nvPr/>
          </p:nvSpPr>
          <p:spPr bwMode="auto">
            <a:xfrm>
              <a:off x="340" y="2387"/>
              <a:ext cx="45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600" i="1">
                  <a:latin typeface="Times New Roman" pitchFamily="18" charset="0"/>
                </a:rPr>
                <a:t>L</a:t>
              </a:r>
              <a:r>
                <a:rPr lang="hu-HU" sz="1600" i="1" baseline="-25000">
                  <a:latin typeface="Times New Roman" pitchFamily="18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361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Teremakusztikai modellezés</a:t>
            </a:r>
          </a:p>
        </p:txBody>
      </p:sp>
      <p:pic>
        <p:nvPicPr>
          <p:cNvPr id="4915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125538"/>
            <a:ext cx="5400675" cy="1271587"/>
          </a:xfrm>
        </p:spPr>
      </p:pic>
      <p:pic>
        <p:nvPicPr>
          <p:cNvPr id="4915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141663"/>
            <a:ext cx="352742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2420938"/>
            <a:ext cx="3052763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11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Számítógépes modellezés</a:t>
            </a:r>
            <a:endParaRPr lang="de-DE" smtClean="0"/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50179" name="Picture 4" descr="budapest_are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628775"/>
            <a:ext cx="7786687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5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Főbb témakörök</a:t>
            </a:r>
            <a:endParaRPr lang="hu-HU" dirty="0" smtClean="0"/>
          </a:p>
        </p:txBody>
      </p:sp>
      <p:sp>
        <p:nvSpPr>
          <p:cNvPr id="19458" name="Tartalom helye 2"/>
          <p:cNvSpPr>
            <a:spLocks noGrp="1"/>
          </p:cNvSpPr>
          <p:nvPr>
            <p:ph idx="1"/>
          </p:nvPr>
        </p:nvSpPr>
        <p:spPr>
          <a:xfrm>
            <a:off x="252941" y="2513366"/>
            <a:ext cx="8597900" cy="2216679"/>
          </a:xfrm>
        </p:spPr>
        <p:txBody>
          <a:bodyPr/>
          <a:lstStyle/>
          <a:p>
            <a:pPr eaLnBrk="1" hangingPunct="1"/>
            <a:r>
              <a:rPr lang="hu-HU" dirty="0" smtClean="0"/>
              <a:t>A (hullámhosszhoz viszonyított) kis és nagy terek fogalma</a:t>
            </a:r>
          </a:p>
          <a:p>
            <a:pPr eaLnBrk="1" hangingPunct="1"/>
            <a:r>
              <a:rPr lang="hu-HU" dirty="0" smtClean="0"/>
              <a:t>Közvetlen és diffúz hangtér</a:t>
            </a:r>
          </a:p>
          <a:p>
            <a:pPr eaLnBrk="1" hangingPunct="1"/>
            <a:r>
              <a:rPr lang="hu-HU" dirty="0" smtClean="0"/>
              <a:t>Utózengés fogalma és jellemzői</a:t>
            </a:r>
          </a:p>
          <a:p>
            <a:pPr eaLnBrk="1" hangingPunct="1"/>
            <a:r>
              <a:rPr lang="hu-HU" dirty="0" smtClean="0"/>
              <a:t>A hangelnyelés és utózengés összefüggései</a:t>
            </a:r>
          </a:p>
          <a:p>
            <a:pPr eaLnBrk="1" hangingPunct="1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0360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Számítógépes modellezés</a:t>
            </a:r>
          </a:p>
        </p:txBody>
      </p:sp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484313"/>
            <a:ext cx="165735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5" descr="mozi_latke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3159125"/>
            <a:ext cx="56388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mozi2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27784" y="1268760"/>
            <a:ext cx="6034087" cy="4525963"/>
          </a:xfrm>
        </p:spPr>
      </p:pic>
    </p:spTree>
    <p:extLst>
      <p:ext uri="{BB962C8B-B14F-4D97-AF65-F5344CB8AC3E}">
        <p14:creationId xmlns:p14="http://schemas.microsoft.com/office/powerpoint/2010/main" val="376452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DSC_29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620838"/>
            <a:ext cx="4122737" cy="26495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/>
        </p:spPr>
      </p:pic>
      <p:pic>
        <p:nvPicPr>
          <p:cNvPr id="4100" name="Picture 11" descr="DSC_29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557338"/>
            <a:ext cx="4122737" cy="26495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/>
        </p:spPr>
      </p:pic>
      <p:sp>
        <p:nvSpPr>
          <p:cNvPr id="2048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Mi a kicsi, és mi a nagy?</a:t>
            </a:r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339975" y="2420938"/>
            <a:ext cx="6413500" cy="4071937"/>
          </a:xfr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152525"/>
            <a:ext cx="52387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284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Visszaverődések</a:t>
            </a:r>
          </a:p>
        </p:txBody>
      </p:sp>
      <p:sp>
        <p:nvSpPr>
          <p:cNvPr id="2" name="Szabadkézi sokszög 1"/>
          <p:cNvSpPr/>
          <p:nvPr/>
        </p:nvSpPr>
        <p:spPr>
          <a:xfrm>
            <a:off x="1970088" y="1916113"/>
            <a:ext cx="5410200" cy="3457575"/>
          </a:xfrm>
          <a:custGeom>
            <a:avLst/>
            <a:gdLst>
              <a:gd name="connsiteX0" fmla="*/ 0 w 4920343"/>
              <a:gd name="connsiteY0" fmla="*/ 2220685 h 2220685"/>
              <a:gd name="connsiteX1" fmla="*/ 0 w 4920343"/>
              <a:gd name="connsiteY1" fmla="*/ 2220685 h 2220685"/>
              <a:gd name="connsiteX2" fmla="*/ 979715 w 4920343"/>
              <a:gd name="connsiteY2" fmla="*/ 0 h 2220685"/>
              <a:gd name="connsiteX3" fmla="*/ 3929743 w 4920343"/>
              <a:gd name="connsiteY3" fmla="*/ 228600 h 2220685"/>
              <a:gd name="connsiteX4" fmla="*/ 4920343 w 4920343"/>
              <a:gd name="connsiteY4" fmla="*/ 2122714 h 2220685"/>
              <a:gd name="connsiteX5" fmla="*/ 43543 w 4920343"/>
              <a:gd name="connsiteY5" fmla="*/ 2177142 h 222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0343" h="2220685">
                <a:moveTo>
                  <a:pt x="0" y="2220685"/>
                </a:moveTo>
                <a:lnTo>
                  <a:pt x="0" y="2220685"/>
                </a:lnTo>
                <a:lnTo>
                  <a:pt x="979715" y="0"/>
                </a:lnTo>
                <a:lnTo>
                  <a:pt x="3929743" y="228600"/>
                </a:lnTo>
                <a:lnTo>
                  <a:pt x="4920343" y="2122714"/>
                </a:lnTo>
                <a:lnTo>
                  <a:pt x="43543" y="2177142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" name="Ellipszis 2"/>
          <p:cNvSpPr/>
          <p:nvPr/>
        </p:nvSpPr>
        <p:spPr>
          <a:xfrm>
            <a:off x="3132138" y="4221163"/>
            <a:ext cx="215900" cy="215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" name="Ellipszis 3"/>
          <p:cNvSpPr/>
          <p:nvPr/>
        </p:nvSpPr>
        <p:spPr>
          <a:xfrm>
            <a:off x="5508625" y="3068638"/>
            <a:ext cx="215900" cy="215900"/>
          </a:xfrm>
          <a:prstGeom prst="ellipse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" name="Szabadkézi sokszög 12"/>
          <p:cNvSpPr/>
          <p:nvPr/>
        </p:nvSpPr>
        <p:spPr>
          <a:xfrm>
            <a:off x="3319463" y="3287713"/>
            <a:ext cx="2200275" cy="1992312"/>
          </a:xfrm>
          <a:custGeom>
            <a:avLst/>
            <a:gdLst>
              <a:gd name="connsiteX0" fmla="*/ 0 w 2198914"/>
              <a:gd name="connsiteY0" fmla="*/ 1153885 h 1992085"/>
              <a:gd name="connsiteX1" fmla="*/ 598714 w 2198914"/>
              <a:gd name="connsiteY1" fmla="*/ 1992085 h 1992085"/>
              <a:gd name="connsiteX2" fmla="*/ 653143 w 2198914"/>
              <a:gd name="connsiteY2" fmla="*/ 1915885 h 1992085"/>
              <a:gd name="connsiteX3" fmla="*/ 2198914 w 2198914"/>
              <a:gd name="connsiteY3" fmla="*/ 0 h 199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8914" h="1992085">
                <a:moveTo>
                  <a:pt x="0" y="1153885"/>
                </a:moveTo>
                <a:lnTo>
                  <a:pt x="598714" y="1992085"/>
                </a:lnTo>
                <a:lnTo>
                  <a:pt x="653143" y="1915885"/>
                </a:lnTo>
                <a:lnTo>
                  <a:pt x="2198914" y="0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5" name="Egyenes összekötő nyíllal 14"/>
          <p:cNvCxnSpPr>
            <a:stCxn id="3" idx="7"/>
          </p:cNvCxnSpPr>
          <p:nvPr/>
        </p:nvCxnSpPr>
        <p:spPr>
          <a:xfrm flipV="1">
            <a:off x="3316288" y="3284538"/>
            <a:ext cx="2192337" cy="9683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abadkézi sokszög 16"/>
          <p:cNvSpPr/>
          <p:nvPr/>
        </p:nvSpPr>
        <p:spPr>
          <a:xfrm>
            <a:off x="2590800" y="3222625"/>
            <a:ext cx="2786063" cy="1011238"/>
          </a:xfrm>
          <a:custGeom>
            <a:avLst/>
            <a:gdLst>
              <a:gd name="connsiteX0" fmla="*/ 576943 w 2786743"/>
              <a:gd name="connsiteY0" fmla="*/ 1012372 h 1012372"/>
              <a:gd name="connsiteX1" fmla="*/ 0 w 2786743"/>
              <a:gd name="connsiteY1" fmla="*/ 359229 h 1012372"/>
              <a:gd name="connsiteX2" fmla="*/ 2786743 w 2786743"/>
              <a:gd name="connsiteY2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6743" h="1012372">
                <a:moveTo>
                  <a:pt x="576943" y="1012372"/>
                </a:moveTo>
                <a:lnTo>
                  <a:pt x="0" y="359229"/>
                </a:lnTo>
                <a:lnTo>
                  <a:pt x="2786743" y="0"/>
                </a:lnTo>
              </a:path>
            </a:pathLst>
          </a:custGeom>
          <a:noFill/>
          <a:ln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" name="Szabadkézi sokszög 17"/>
          <p:cNvSpPr/>
          <p:nvPr/>
        </p:nvSpPr>
        <p:spPr>
          <a:xfrm>
            <a:off x="3395663" y="3211513"/>
            <a:ext cx="3321050" cy="2046287"/>
          </a:xfrm>
          <a:custGeom>
            <a:avLst/>
            <a:gdLst>
              <a:gd name="connsiteX0" fmla="*/ 0 w 3320143"/>
              <a:gd name="connsiteY0" fmla="*/ 1143000 h 2046514"/>
              <a:gd name="connsiteX1" fmla="*/ 1687286 w 3320143"/>
              <a:gd name="connsiteY1" fmla="*/ 2046514 h 2046514"/>
              <a:gd name="connsiteX2" fmla="*/ 3320143 w 3320143"/>
              <a:gd name="connsiteY2" fmla="*/ 272143 h 2046514"/>
              <a:gd name="connsiteX3" fmla="*/ 2383971 w 3320143"/>
              <a:gd name="connsiteY3" fmla="*/ 0 h 204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0143" h="2046514">
                <a:moveTo>
                  <a:pt x="0" y="1143000"/>
                </a:moveTo>
                <a:lnTo>
                  <a:pt x="1687286" y="2046514"/>
                </a:lnTo>
                <a:lnTo>
                  <a:pt x="3320143" y="272143"/>
                </a:lnTo>
                <a:lnTo>
                  <a:pt x="2383971" y="0"/>
                </a:lnTo>
              </a:path>
            </a:pathLst>
          </a:custGeom>
          <a:noFill/>
          <a:ln w="19050">
            <a:solidFill>
              <a:schemeClr val="tx1"/>
            </a:solidFill>
            <a:prstDash val="dash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" name="Ellipszis 18"/>
          <p:cNvSpPr/>
          <p:nvPr/>
        </p:nvSpPr>
        <p:spPr>
          <a:xfrm>
            <a:off x="2268538" y="3287713"/>
            <a:ext cx="647700" cy="646112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4" name="Ellipszis 23"/>
          <p:cNvSpPr/>
          <p:nvPr/>
        </p:nvSpPr>
        <p:spPr>
          <a:xfrm>
            <a:off x="6392863" y="3160713"/>
            <a:ext cx="647700" cy="646112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5" name="Ellipszis 24"/>
          <p:cNvSpPr/>
          <p:nvPr/>
        </p:nvSpPr>
        <p:spPr>
          <a:xfrm>
            <a:off x="4732338" y="4935538"/>
            <a:ext cx="647700" cy="644525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6" name="Ellipszis 25"/>
          <p:cNvSpPr/>
          <p:nvPr/>
        </p:nvSpPr>
        <p:spPr>
          <a:xfrm>
            <a:off x="3548063" y="4935538"/>
            <a:ext cx="647700" cy="644525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1476375" y="3573463"/>
            <a:ext cx="10795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1331913" y="36449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1479550" y="3759200"/>
            <a:ext cx="1579563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3133725" y="607218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 flipH="1">
            <a:off x="3276600" y="5300663"/>
            <a:ext cx="6477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3203575" y="4508500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3635375" y="37163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i="1">
                <a:latin typeface="Times New Roman" pitchFamily="18" charset="0"/>
              </a:rPr>
              <a:t>l</a:t>
            </a:r>
            <a:r>
              <a:rPr lang="hu-HU" sz="1400" i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4500563" y="393382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i="1">
                <a:latin typeface="Times New Roman" pitchFamily="18" charset="0"/>
              </a:rPr>
              <a:t>l</a:t>
            </a:r>
            <a:r>
              <a:rPr lang="hu-HU" sz="1400" i="1" baseline="-25000">
                <a:latin typeface="Times New Roman" pitchFamily="18" charset="0"/>
              </a:rPr>
              <a:t>3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5867400" y="436562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i="1">
                <a:latin typeface="Times New Roman" pitchFamily="18" charset="0"/>
              </a:rPr>
              <a:t>l</a:t>
            </a:r>
            <a:r>
              <a:rPr lang="hu-HU" sz="1400" i="1" baseline="-25000">
                <a:latin typeface="Times New Roman" pitchFamily="18" charset="0"/>
              </a:rPr>
              <a:t>4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3419475" y="30686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i="1">
                <a:latin typeface="Times New Roman" pitchFamily="18" charset="0"/>
              </a:rPr>
              <a:t>l</a:t>
            </a:r>
            <a:r>
              <a:rPr lang="hu-HU" sz="1400" i="1" baseline="-25000">
                <a:latin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763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Leíró legfőbb jellemző: impulzusválasz</a:t>
            </a:r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1116013" y="5373688"/>
            <a:ext cx="662463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flipV="1">
            <a:off x="1268413" y="1916113"/>
            <a:ext cx="0" cy="36814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0" name="Szövegdoboz 8"/>
          <p:cNvSpPr txBox="1">
            <a:spLocks noChangeArrowheads="1"/>
          </p:cNvSpPr>
          <p:nvPr/>
        </p:nvSpPr>
        <p:spPr bwMode="auto">
          <a:xfrm>
            <a:off x="7764463" y="5121275"/>
            <a:ext cx="576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sym typeface="Symbol" pitchFamily="18" charset="2"/>
              </a:rPr>
              <a:t></a:t>
            </a:r>
            <a:endParaRPr lang="hu-HU" sz="2400"/>
          </a:p>
        </p:txBody>
      </p:sp>
      <p:sp>
        <p:nvSpPr>
          <p:cNvPr id="45061" name="Szövegdoboz 10"/>
          <p:cNvSpPr txBox="1">
            <a:spLocks noChangeArrowheads="1"/>
          </p:cNvSpPr>
          <p:nvPr/>
        </p:nvSpPr>
        <p:spPr bwMode="auto">
          <a:xfrm>
            <a:off x="1052513" y="1533525"/>
            <a:ext cx="43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p</a:t>
            </a:r>
          </a:p>
        </p:txBody>
      </p:sp>
      <p:sp>
        <p:nvSpPr>
          <p:cNvPr id="12" name="Szabadkézi sokszög 11"/>
          <p:cNvSpPr/>
          <p:nvPr/>
        </p:nvSpPr>
        <p:spPr>
          <a:xfrm>
            <a:off x="1284288" y="2192338"/>
            <a:ext cx="6226175" cy="3214687"/>
          </a:xfrm>
          <a:custGeom>
            <a:avLst/>
            <a:gdLst>
              <a:gd name="connsiteX0" fmla="*/ 0 w 6226629"/>
              <a:gd name="connsiteY0" fmla="*/ 3163589 h 3215479"/>
              <a:gd name="connsiteX1" fmla="*/ 424543 w 6226629"/>
              <a:gd name="connsiteY1" fmla="*/ 3174475 h 3215479"/>
              <a:gd name="connsiteX2" fmla="*/ 424543 w 6226629"/>
              <a:gd name="connsiteY2" fmla="*/ 3163589 h 3215479"/>
              <a:gd name="connsiteX3" fmla="*/ 892629 w 6226629"/>
              <a:gd name="connsiteY3" fmla="*/ 3174475 h 3215479"/>
              <a:gd name="connsiteX4" fmla="*/ 1208315 w 6226629"/>
              <a:gd name="connsiteY4" fmla="*/ 3163589 h 3215479"/>
              <a:gd name="connsiteX5" fmla="*/ 1382486 w 6226629"/>
              <a:gd name="connsiteY5" fmla="*/ 2749932 h 3215479"/>
              <a:gd name="connsiteX6" fmla="*/ 1426029 w 6226629"/>
              <a:gd name="connsiteY6" fmla="*/ 463932 h 3215479"/>
              <a:gd name="connsiteX7" fmla="*/ 1513115 w 6226629"/>
              <a:gd name="connsiteY7" fmla="*/ 6732 h 3215479"/>
              <a:gd name="connsiteX8" fmla="*/ 1545772 w 6226629"/>
              <a:gd name="connsiteY8" fmla="*/ 616332 h 3215479"/>
              <a:gd name="connsiteX9" fmla="*/ 1578429 w 6226629"/>
              <a:gd name="connsiteY9" fmla="*/ 2521332 h 3215479"/>
              <a:gd name="connsiteX10" fmla="*/ 1632857 w 6226629"/>
              <a:gd name="connsiteY10" fmla="*/ 3109161 h 3215479"/>
              <a:gd name="connsiteX11" fmla="*/ 1872343 w 6226629"/>
              <a:gd name="connsiteY11" fmla="*/ 3196247 h 3215479"/>
              <a:gd name="connsiteX12" fmla="*/ 2166257 w 6226629"/>
              <a:gd name="connsiteY12" fmla="*/ 3207132 h 3215479"/>
              <a:gd name="connsiteX13" fmla="*/ 2536372 w 6226629"/>
              <a:gd name="connsiteY13" fmla="*/ 3163589 h 3215479"/>
              <a:gd name="connsiteX14" fmla="*/ 3004457 w 6226629"/>
              <a:gd name="connsiteY14" fmla="*/ 3174475 h 3215479"/>
              <a:gd name="connsiteX15" fmla="*/ 3135086 w 6226629"/>
              <a:gd name="connsiteY15" fmla="*/ 2978532 h 3215479"/>
              <a:gd name="connsiteX16" fmla="*/ 3233057 w 6226629"/>
              <a:gd name="connsiteY16" fmla="*/ 2129447 h 3215479"/>
              <a:gd name="connsiteX17" fmla="*/ 3222172 w 6226629"/>
              <a:gd name="connsiteY17" fmla="*/ 1421875 h 3215479"/>
              <a:gd name="connsiteX18" fmla="*/ 3254829 w 6226629"/>
              <a:gd name="connsiteY18" fmla="*/ 1313018 h 3215479"/>
              <a:gd name="connsiteX19" fmla="*/ 3298372 w 6226629"/>
              <a:gd name="connsiteY19" fmla="*/ 1410989 h 3215479"/>
              <a:gd name="connsiteX20" fmla="*/ 3374572 w 6226629"/>
              <a:gd name="connsiteY20" fmla="*/ 2456018 h 3215479"/>
              <a:gd name="connsiteX21" fmla="*/ 3461657 w 6226629"/>
              <a:gd name="connsiteY21" fmla="*/ 3130932 h 3215479"/>
              <a:gd name="connsiteX22" fmla="*/ 3614057 w 6226629"/>
              <a:gd name="connsiteY22" fmla="*/ 3174475 h 3215479"/>
              <a:gd name="connsiteX23" fmla="*/ 3962400 w 6226629"/>
              <a:gd name="connsiteY23" fmla="*/ 3196247 h 3215479"/>
              <a:gd name="connsiteX24" fmla="*/ 4125686 w 6226629"/>
              <a:gd name="connsiteY24" fmla="*/ 3185361 h 3215479"/>
              <a:gd name="connsiteX25" fmla="*/ 4245429 w 6226629"/>
              <a:gd name="connsiteY25" fmla="*/ 3065618 h 3215479"/>
              <a:gd name="connsiteX26" fmla="*/ 4256315 w 6226629"/>
              <a:gd name="connsiteY26" fmla="*/ 2793475 h 3215479"/>
              <a:gd name="connsiteX27" fmla="*/ 4256315 w 6226629"/>
              <a:gd name="connsiteY27" fmla="*/ 2401589 h 3215479"/>
              <a:gd name="connsiteX28" fmla="*/ 4299857 w 6226629"/>
              <a:gd name="connsiteY28" fmla="*/ 1737561 h 3215479"/>
              <a:gd name="connsiteX29" fmla="*/ 4365172 w 6226629"/>
              <a:gd name="connsiteY29" fmla="*/ 1889961 h 3215479"/>
              <a:gd name="connsiteX30" fmla="*/ 4397829 w 6226629"/>
              <a:gd name="connsiteY30" fmla="*/ 2760818 h 3215479"/>
              <a:gd name="connsiteX31" fmla="*/ 4452257 w 6226629"/>
              <a:gd name="connsiteY31" fmla="*/ 3065618 h 3215479"/>
              <a:gd name="connsiteX32" fmla="*/ 4582886 w 6226629"/>
              <a:gd name="connsiteY32" fmla="*/ 3163589 h 3215479"/>
              <a:gd name="connsiteX33" fmla="*/ 4996543 w 6226629"/>
              <a:gd name="connsiteY33" fmla="*/ 3185361 h 3215479"/>
              <a:gd name="connsiteX34" fmla="*/ 5279572 w 6226629"/>
              <a:gd name="connsiteY34" fmla="*/ 3141818 h 3215479"/>
              <a:gd name="connsiteX35" fmla="*/ 5344886 w 6226629"/>
              <a:gd name="connsiteY35" fmla="*/ 2662847 h 3215479"/>
              <a:gd name="connsiteX36" fmla="*/ 5464629 w 6226629"/>
              <a:gd name="connsiteY36" fmla="*/ 2630189 h 3215479"/>
              <a:gd name="connsiteX37" fmla="*/ 5649686 w 6226629"/>
              <a:gd name="connsiteY37" fmla="*/ 3163589 h 3215479"/>
              <a:gd name="connsiteX38" fmla="*/ 5758543 w 6226629"/>
              <a:gd name="connsiteY38" fmla="*/ 3196247 h 3215479"/>
              <a:gd name="connsiteX39" fmla="*/ 5976257 w 6226629"/>
              <a:gd name="connsiteY39" fmla="*/ 3174475 h 3215479"/>
              <a:gd name="connsiteX40" fmla="*/ 6226629 w 6226629"/>
              <a:gd name="connsiteY40" fmla="*/ 3163589 h 321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226629" h="3215479">
                <a:moveTo>
                  <a:pt x="0" y="3163589"/>
                </a:moveTo>
                <a:lnTo>
                  <a:pt x="424543" y="3174475"/>
                </a:lnTo>
                <a:cubicBezTo>
                  <a:pt x="495300" y="3174475"/>
                  <a:pt x="346529" y="3163589"/>
                  <a:pt x="424543" y="3163589"/>
                </a:cubicBezTo>
                <a:cubicBezTo>
                  <a:pt x="502557" y="3163589"/>
                  <a:pt x="762000" y="3174475"/>
                  <a:pt x="892629" y="3174475"/>
                </a:cubicBezTo>
                <a:cubicBezTo>
                  <a:pt x="1023258" y="3174475"/>
                  <a:pt x="1126672" y="3234346"/>
                  <a:pt x="1208315" y="3163589"/>
                </a:cubicBezTo>
                <a:cubicBezTo>
                  <a:pt x="1289958" y="3092832"/>
                  <a:pt x="1346200" y="3199875"/>
                  <a:pt x="1382486" y="2749932"/>
                </a:cubicBezTo>
                <a:cubicBezTo>
                  <a:pt x="1418772" y="2299989"/>
                  <a:pt x="1404258" y="921132"/>
                  <a:pt x="1426029" y="463932"/>
                </a:cubicBezTo>
                <a:cubicBezTo>
                  <a:pt x="1447801" y="6732"/>
                  <a:pt x="1493158" y="-18668"/>
                  <a:pt x="1513115" y="6732"/>
                </a:cubicBezTo>
                <a:cubicBezTo>
                  <a:pt x="1533072" y="32132"/>
                  <a:pt x="1534886" y="197232"/>
                  <a:pt x="1545772" y="616332"/>
                </a:cubicBezTo>
                <a:cubicBezTo>
                  <a:pt x="1556658" y="1035432"/>
                  <a:pt x="1563915" y="2105861"/>
                  <a:pt x="1578429" y="2521332"/>
                </a:cubicBezTo>
                <a:cubicBezTo>
                  <a:pt x="1592943" y="2936803"/>
                  <a:pt x="1583871" y="2996675"/>
                  <a:pt x="1632857" y="3109161"/>
                </a:cubicBezTo>
                <a:cubicBezTo>
                  <a:pt x="1681843" y="3221647"/>
                  <a:pt x="1783443" y="3179919"/>
                  <a:pt x="1872343" y="3196247"/>
                </a:cubicBezTo>
                <a:cubicBezTo>
                  <a:pt x="1961243" y="3212575"/>
                  <a:pt x="2055586" y="3212575"/>
                  <a:pt x="2166257" y="3207132"/>
                </a:cubicBezTo>
                <a:cubicBezTo>
                  <a:pt x="2276928" y="3201689"/>
                  <a:pt x="2396672" y="3169032"/>
                  <a:pt x="2536372" y="3163589"/>
                </a:cubicBezTo>
                <a:cubicBezTo>
                  <a:pt x="2676072" y="3158146"/>
                  <a:pt x="2904671" y="3205318"/>
                  <a:pt x="3004457" y="3174475"/>
                </a:cubicBezTo>
                <a:cubicBezTo>
                  <a:pt x="3104243" y="3143632"/>
                  <a:pt x="3096986" y="3152703"/>
                  <a:pt x="3135086" y="2978532"/>
                </a:cubicBezTo>
                <a:cubicBezTo>
                  <a:pt x="3173186" y="2804361"/>
                  <a:pt x="3218543" y="2388890"/>
                  <a:pt x="3233057" y="2129447"/>
                </a:cubicBezTo>
                <a:cubicBezTo>
                  <a:pt x="3247571" y="1870004"/>
                  <a:pt x="3218543" y="1557946"/>
                  <a:pt x="3222172" y="1421875"/>
                </a:cubicBezTo>
                <a:cubicBezTo>
                  <a:pt x="3225801" y="1285804"/>
                  <a:pt x="3242129" y="1314832"/>
                  <a:pt x="3254829" y="1313018"/>
                </a:cubicBezTo>
                <a:cubicBezTo>
                  <a:pt x="3267529" y="1311204"/>
                  <a:pt x="3278415" y="1220489"/>
                  <a:pt x="3298372" y="1410989"/>
                </a:cubicBezTo>
                <a:cubicBezTo>
                  <a:pt x="3318329" y="1601489"/>
                  <a:pt x="3347358" y="2169361"/>
                  <a:pt x="3374572" y="2456018"/>
                </a:cubicBezTo>
                <a:cubicBezTo>
                  <a:pt x="3401786" y="2742675"/>
                  <a:pt x="3421743" y="3011189"/>
                  <a:pt x="3461657" y="3130932"/>
                </a:cubicBezTo>
                <a:cubicBezTo>
                  <a:pt x="3501571" y="3250675"/>
                  <a:pt x="3530600" y="3163589"/>
                  <a:pt x="3614057" y="3174475"/>
                </a:cubicBezTo>
                <a:cubicBezTo>
                  <a:pt x="3697514" y="3185361"/>
                  <a:pt x="3877129" y="3194433"/>
                  <a:pt x="3962400" y="3196247"/>
                </a:cubicBezTo>
                <a:cubicBezTo>
                  <a:pt x="4047672" y="3198061"/>
                  <a:pt x="4078515" y="3207132"/>
                  <a:pt x="4125686" y="3185361"/>
                </a:cubicBezTo>
                <a:cubicBezTo>
                  <a:pt x="4172857" y="3163590"/>
                  <a:pt x="4223658" y="3130932"/>
                  <a:pt x="4245429" y="3065618"/>
                </a:cubicBezTo>
                <a:cubicBezTo>
                  <a:pt x="4267200" y="3000304"/>
                  <a:pt x="4254501" y="2904146"/>
                  <a:pt x="4256315" y="2793475"/>
                </a:cubicBezTo>
                <a:cubicBezTo>
                  <a:pt x="4258129" y="2682804"/>
                  <a:pt x="4249058" y="2577575"/>
                  <a:pt x="4256315" y="2401589"/>
                </a:cubicBezTo>
                <a:cubicBezTo>
                  <a:pt x="4263572" y="2225603"/>
                  <a:pt x="4281714" y="1822832"/>
                  <a:pt x="4299857" y="1737561"/>
                </a:cubicBezTo>
                <a:cubicBezTo>
                  <a:pt x="4318000" y="1652290"/>
                  <a:pt x="4348843" y="1719418"/>
                  <a:pt x="4365172" y="1889961"/>
                </a:cubicBezTo>
                <a:cubicBezTo>
                  <a:pt x="4381501" y="2060504"/>
                  <a:pt x="4383315" y="2564875"/>
                  <a:pt x="4397829" y="2760818"/>
                </a:cubicBezTo>
                <a:cubicBezTo>
                  <a:pt x="4412343" y="2956761"/>
                  <a:pt x="4421414" y="2998490"/>
                  <a:pt x="4452257" y="3065618"/>
                </a:cubicBezTo>
                <a:cubicBezTo>
                  <a:pt x="4483100" y="3132746"/>
                  <a:pt x="4492172" y="3143632"/>
                  <a:pt x="4582886" y="3163589"/>
                </a:cubicBezTo>
                <a:cubicBezTo>
                  <a:pt x="4673600" y="3183546"/>
                  <a:pt x="4880429" y="3188990"/>
                  <a:pt x="4996543" y="3185361"/>
                </a:cubicBezTo>
                <a:cubicBezTo>
                  <a:pt x="5112657" y="3181733"/>
                  <a:pt x="5221515" y="3228904"/>
                  <a:pt x="5279572" y="3141818"/>
                </a:cubicBezTo>
                <a:cubicBezTo>
                  <a:pt x="5337629" y="3054732"/>
                  <a:pt x="5314043" y="2748119"/>
                  <a:pt x="5344886" y="2662847"/>
                </a:cubicBezTo>
                <a:cubicBezTo>
                  <a:pt x="5375729" y="2577575"/>
                  <a:pt x="5413829" y="2546732"/>
                  <a:pt x="5464629" y="2630189"/>
                </a:cubicBezTo>
                <a:cubicBezTo>
                  <a:pt x="5515429" y="2713646"/>
                  <a:pt x="5600700" y="3069246"/>
                  <a:pt x="5649686" y="3163589"/>
                </a:cubicBezTo>
                <a:cubicBezTo>
                  <a:pt x="5698672" y="3257932"/>
                  <a:pt x="5704115" y="3194433"/>
                  <a:pt x="5758543" y="3196247"/>
                </a:cubicBezTo>
                <a:cubicBezTo>
                  <a:pt x="5812971" y="3198061"/>
                  <a:pt x="5898243" y="3179918"/>
                  <a:pt x="5976257" y="3174475"/>
                </a:cubicBezTo>
                <a:cubicBezTo>
                  <a:pt x="6054271" y="3169032"/>
                  <a:pt x="6140450" y="3166310"/>
                  <a:pt x="6226629" y="3163589"/>
                </a:cubicBezTo>
              </a:path>
            </a:pathLst>
          </a:cu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2555875" y="5589588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sym typeface="Symbol" pitchFamily="18" charset="2"/>
              </a:rPr>
              <a:t></a:t>
            </a:r>
            <a:r>
              <a:rPr lang="hu-HU" i="1" baseline="-25000">
                <a:sym typeface="Symbol" pitchFamily="18" charset="2"/>
              </a:rPr>
              <a:t>1</a:t>
            </a:r>
            <a:endParaRPr lang="hu-HU" i="1">
              <a:sym typeface="Symbol" pitchFamily="18" charset="2"/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6372225" y="5589588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sym typeface="Symbol" pitchFamily="18" charset="2"/>
              </a:rPr>
              <a:t></a:t>
            </a:r>
            <a:r>
              <a:rPr lang="hu-HU" i="1" baseline="-25000">
                <a:sym typeface="Symbol" pitchFamily="18" charset="2"/>
              </a:rPr>
              <a:t>4</a:t>
            </a:r>
            <a:endParaRPr lang="hu-HU" i="1">
              <a:sym typeface="Symbol" pitchFamily="18" charset="2"/>
            </a:endParaRP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5292725" y="5589588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sym typeface="Symbol" pitchFamily="18" charset="2"/>
              </a:rPr>
              <a:t></a:t>
            </a:r>
            <a:r>
              <a:rPr lang="hu-HU" i="1" baseline="-25000">
                <a:sym typeface="Symbol" pitchFamily="18" charset="2"/>
              </a:rPr>
              <a:t>3</a:t>
            </a:r>
            <a:endParaRPr lang="hu-HU" i="1">
              <a:sym typeface="Symbol" pitchFamily="18" charset="2"/>
            </a:endParaRP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4211638" y="5589588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sym typeface="Symbol" pitchFamily="18" charset="2"/>
              </a:rPr>
              <a:t></a:t>
            </a:r>
            <a:r>
              <a:rPr lang="hu-HU" i="1" baseline="-25000">
                <a:sym typeface="Symbol" pitchFamily="18" charset="2"/>
              </a:rPr>
              <a:t>2</a:t>
            </a:r>
            <a:endParaRPr lang="hu-HU" i="1">
              <a:sym typeface="Symbol" pitchFamily="18" charset="2"/>
            </a:endParaRPr>
          </a:p>
        </p:txBody>
      </p:sp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5867400" y="2133600"/>
          <a:ext cx="596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596880" imgH="571320" progId="Equation.DSMT4">
                  <p:embed/>
                </p:oleObj>
              </mc:Choice>
              <mc:Fallback>
                <p:oleObj name="Equation" r:id="rId4" imgW="5968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133600"/>
                        <a:ext cx="5969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585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000" y="0"/>
            <a:ext cx="7992000" cy="792163"/>
          </a:xfrm>
        </p:spPr>
        <p:txBody>
          <a:bodyPr>
            <a:noAutofit/>
          </a:bodyPr>
          <a:lstStyle/>
          <a:p>
            <a:r>
              <a:rPr lang="hu-HU" sz="2800" dirty="0" smtClean="0"/>
              <a:t>Visszaverődések szerepe az ókori színházakban: már a régi görögök is…</a:t>
            </a:r>
            <a:endParaRPr lang="de-DE" sz="2800" dirty="0" smtClean="0"/>
          </a:p>
        </p:txBody>
      </p:sp>
      <p:pic>
        <p:nvPicPr>
          <p:cNvPr id="23554" name="Kép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700213"/>
            <a:ext cx="6002338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3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Kép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812925"/>
            <a:ext cx="614521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000" y="0"/>
            <a:ext cx="7992000" cy="792163"/>
          </a:xfrm>
        </p:spPr>
        <p:txBody>
          <a:bodyPr>
            <a:noAutofit/>
          </a:bodyPr>
          <a:lstStyle/>
          <a:p>
            <a:r>
              <a:rPr lang="hu-HU" sz="2800" dirty="0" smtClean="0"/>
              <a:t>Visszaverődések szerepe az ókori színházakban: már a régi görögök is…</a:t>
            </a:r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7026845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A görög színházak elemei és szerepük</a:t>
            </a:r>
          </a:p>
        </p:txBody>
      </p:sp>
      <p:pic>
        <p:nvPicPr>
          <p:cNvPr id="25602" name="Picture 4" descr="greek_theatre"/>
          <p:cNvPicPr>
            <a:picLocks noChangeAspect="1" noChangeArrowheads="1"/>
          </p:cNvPicPr>
          <p:nvPr/>
        </p:nvPicPr>
        <p:blipFill>
          <a:blip r:embed="rId3"/>
          <a:srcRect t="38658" r="-9137" b="-294"/>
          <a:stretch>
            <a:fillRect/>
          </a:stretch>
        </p:blipFill>
        <p:spPr bwMode="auto">
          <a:xfrm>
            <a:off x="611188" y="2205038"/>
            <a:ext cx="83534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369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61</TotalTime>
  <Words>1416</Words>
  <Application>Microsoft Office PowerPoint</Application>
  <PresentationFormat>Diavetítés a képernyőre (4:3 oldalarány)</PresentationFormat>
  <Paragraphs>117</Paragraphs>
  <Slides>30</Slides>
  <Notes>25</Notes>
  <HiddenSlides>0</HiddenSlides>
  <MMClips>5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2" baseType="lpstr">
      <vt:lpstr>HRSZ</vt:lpstr>
      <vt:lpstr>Equation</vt:lpstr>
      <vt:lpstr>A terem- és térakusztika alapjai </vt:lpstr>
      <vt:lpstr>PowerPoint bemutató</vt:lpstr>
      <vt:lpstr>Főbb témakörök</vt:lpstr>
      <vt:lpstr>Mi a kicsi, és mi a nagy?</vt:lpstr>
      <vt:lpstr>Visszaverődések</vt:lpstr>
      <vt:lpstr>Leíró legfőbb jellemző: impulzusválasz</vt:lpstr>
      <vt:lpstr>Visszaverődések szerepe az ókori színházakban: már a régi görögök is…</vt:lpstr>
      <vt:lpstr>Visszaverődések szerepe az ókori színházakban: már a régi görögök is…</vt:lpstr>
      <vt:lpstr>A görög színházak elemei és szerepük</vt:lpstr>
      <vt:lpstr>Nézőtér (theatron) [hangelhajlás, -elnyelés]</vt:lpstr>
      <vt:lpstr>Nézőtér</vt:lpstr>
      <vt:lpstr>Maszk</vt:lpstr>
      <vt:lpstr>A visszaverődések leírása / 1</vt:lpstr>
      <vt:lpstr>A visszaverődések leírása / 2</vt:lpstr>
      <vt:lpstr>A modern teremakusztika megalapítója</vt:lpstr>
      <vt:lpstr>Utózengési idő</vt:lpstr>
      <vt:lpstr>Teremállandó</vt:lpstr>
      <vt:lpstr>Elnyelési fokok értékei</vt:lpstr>
      <vt:lpstr>A visszaverődések leírása / 2</vt:lpstr>
      <vt:lpstr>Impulzusválasz</vt:lpstr>
      <vt:lpstr>Impulzusválasz / 3</vt:lpstr>
      <vt:lpstr>Mért impulzusválasz</vt:lpstr>
      <vt:lpstr>Echogram</vt:lpstr>
      <vt:lpstr>Echogram / 2</vt:lpstr>
      <vt:lpstr>Zengetés</vt:lpstr>
      <vt:lpstr>Szöveg zengetése</vt:lpstr>
      <vt:lpstr>A hangtér részei</vt:lpstr>
      <vt:lpstr>Teremakusztikai modellezés</vt:lpstr>
      <vt:lpstr>Számítógépes modellezés</vt:lpstr>
      <vt:lpstr>Számítógépes modellezés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Augusztinovicz Fülöp</cp:lastModifiedBy>
  <cp:revision>16</cp:revision>
  <dcterms:created xsi:type="dcterms:W3CDTF">2013-02-08T13:47:53Z</dcterms:created>
  <dcterms:modified xsi:type="dcterms:W3CDTF">2013-02-19T10:11:45Z</dcterms:modified>
</cp:coreProperties>
</file>