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62" r:id="rId2"/>
    <p:sldId id="290" r:id="rId3"/>
    <p:sldId id="291" r:id="rId4"/>
    <p:sldId id="322" r:id="rId5"/>
    <p:sldId id="292" r:id="rId6"/>
    <p:sldId id="296" r:id="rId7"/>
    <p:sldId id="323" r:id="rId8"/>
    <p:sldId id="297" r:id="rId9"/>
    <p:sldId id="295" r:id="rId10"/>
    <p:sldId id="299" r:id="rId11"/>
    <p:sldId id="324" r:id="rId12"/>
    <p:sldId id="321" r:id="rId13"/>
    <p:sldId id="325" r:id="rId14"/>
    <p:sldId id="338" r:id="rId15"/>
    <p:sldId id="319" r:id="rId16"/>
    <p:sldId id="337" r:id="rId17"/>
    <p:sldId id="300" r:id="rId18"/>
    <p:sldId id="329" r:id="rId19"/>
    <p:sldId id="330" r:id="rId20"/>
    <p:sldId id="331" r:id="rId21"/>
    <p:sldId id="332" r:id="rId22"/>
    <p:sldId id="301" r:id="rId23"/>
    <p:sldId id="302" r:id="rId24"/>
    <p:sldId id="303" r:id="rId25"/>
    <p:sldId id="326" r:id="rId26"/>
    <p:sldId id="335" r:id="rId27"/>
    <p:sldId id="334" r:id="rId28"/>
    <p:sldId id="336" r:id="rId29"/>
    <p:sldId id="305" r:id="rId30"/>
    <p:sldId id="304" r:id="rId31"/>
    <p:sldId id="306" r:id="rId32"/>
    <p:sldId id="333" r:id="rId33"/>
    <p:sldId id="293" r:id="rId34"/>
    <p:sldId id="307" r:id="rId35"/>
    <p:sldId id="308" r:id="rId36"/>
    <p:sldId id="312" r:id="rId37"/>
    <p:sldId id="313" r:id="rId38"/>
    <p:sldId id="315" r:id="rId39"/>
    <p:sldId id="314" r:id="rId40"/>
    <p:sldId id="316" r:id="rId41"/>
    <p:sldId id="317" r:id="rId42"/>
    <p:sldId id="327" r:id="rId43"/>
  </p:sldIdLst>
  <p:sldSz cx="9144000" cy="6858000" type="screen4x3"/>
  <p:notesSz cx="7104063" cy="10234613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C0992A"/>
    <a:srgbClr val="E63700"/>
    <a:srgbClr val="FF66FF"/>
    <a:srgbClr val="AA0000"/>
    <a:srgbClr val="FFFFFF"/>
    <a:srgbClr val="D4D4D4"/>
    <a:srgbClr val="45658A"/>
    <a:srgbClr val="172C4F"/>
    <a:srgbClr val="9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94" autoAdjust="0"/>
    <p:restoredTop sz="94660"/>
  </p:normalViewPr>
  <p:slideViewPr>
    <p:cSldViewPr snapToGrid="0">
      <p:cViewPr varScale="1">
        <p:scale>
          <a:sx n="89" d="100"/>
          <a:sy n="89" d="100"/>
        </p:scale>
        <p:origin x="-114" y="-408"/>
      </p:cViewPr>
      <p:guideLst>
        <p:guide orient="horz" pos="2160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760"/>
    </p:cViewPr>
  </p:sorterViewPr>
  <p:notesViewPr>
    <p:cSldViewPr snapToGrid="0">
      <p:cViewPr varScale="1">
        <p:scale>
          <a:sx n="60" d="100"/>
          <a:sy n="60" d="100"/>
        </p:scale>
        <p:origin x="-1806" y="-78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428" cy="51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7" tIns="49534" rIns="99067" bIns="49534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992" y="0"/>
            <a:ext cx="3078428" cy="51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7" tIns="49534" rIns="99067" bIns="49534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42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107"/>
            <a:ext cx="3078428" cy="51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7" tIns="49534" rIns="99067" bIns="49534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42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992" y="9721107"/>
            <a:ext cx="3078428" cy="51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7" tIns="49534" rIns="99067" bIns="4953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C8417015-06C9-4494-BF31-9167DD82AE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282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428" cy="51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7" tIns="49534" rIns="99067" bIns="49534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992" y="0"/>
            <a:ext cx="3078428" cy="51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7" tIns="49534" rIns="99067" bIns="49534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6763"/>
            <a:ext cx="5119687" cy="3840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407" y="4861442"/>
            <a:ext cx="5683250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7" tIns="49534" rIns="99067" bIns="495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7"/>
            <a:ext cx="3078428" cy="51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7" tIns="49534" rIns="99067" bIns="49534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211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992" y="9721107"/>
            <a:ext cx="3078428" cy="51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7" tIns="49534" rIns="99067" bIns="4953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D7EFE144-0F6A-4A56-BD01-37F979C0EF0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18343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hu-HU" smtClean="0"/>
              <a:t>A bemutatott képeken a terek jellemző méretét a működési frekvenciatartomány középértékéből számított hullámhosszhoz viszonyítva beszélhetünk kis térről (stúdió), nagy teremről (hangversenyterem) vagy lapos, hosszú teremről (ipari csarnok). </a:t>
            </a:r>
          </a:p>
          <a:p>
            <a:endParaRPr lang="hu-HU" smtClean="0"/>
          </a:p>
          <a:p>
            <a:r>
              <a:rPr lang="hu-HU" smtClean="0"/>
              <a:t>A teremakusztika a kis terekre hullámelméleti módszereket, a nagy terekre statisztikus elméletet alkalmaz, a hosszú terekre különböző tapasztalati közelítéseket használhatunk. Kis terekben a terem sajátfrekvenciái (</a:t>
            </a:r>
            <a:r>
              <a:rPr lang="hu-HU" smtClean="0">
                <a:sym typeface="Symbol" pitchFamily="18" charset="2"/>
              </a:rPr>
              <a:t>rezonanciái) fontos szerepet játszanak,. Nagy termekben a sok visszaverődés miatt sajátfrekvenciákat nemigen figyelhetünk meg, a számos visszaverődés a hangenergia nagyjából egyenletes térbeli eloszlását eredményezi – az ilyen teret diffúznak nevezzük.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hu-HU" smtClean="0"/>
              <a:t>A hangvisszaverődések energianyelő szerepet játszanak, az elveszett energiát a hangforrás(ok) pótolják. Idővel a tér energiával töltődik fel, a betáplált és elnyelt energia péedig egyensúlyba kerül, amit egy tartályba befolyó és onnan kifolyó vízzel szemléltethetünk.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hu-HU" smtClean="0"/>
              <a:t>A hangvisszaverődések energianyelő szerepet játszanak, az elveszett energiát a hangforrás(ok) pótolják. Idővel a tér energiával töltődik fel, a betáplált és elnyelt energia péedig egyensúlyba kerül, amit egy tartályba befolyó és onnan kifolyó vízzel szemléltethetünk.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hu-HU" smtClean="0"/>
              <a:t>A hangvisszaverődések energianyelő szerepet játszanak, az elveszett energiát a hangforrás(ok) pótolják. Idővel a tér energiával töltődik fel, a betáplált és elnyelt energia péedig egyensúlyba kerül, amit egy tartályba befolyó és onnan kifolyó vízzel szemléltethetünk.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hu-HU" smtClean="0"/>
              <a:t>Ha a hangforrást kikapcsoljuk, a térben felhalmozódott energia lassan elfogy: ez a folyamat az</a:t>
            </a:r>
            <a:r>
              <a:rPr lang="hu-HU" i="1" smtClean="0"/>
              <a:t> utózengés</a:t>
            </a:r>
            <a:r>
              <a:rPr lang="hu-HU" smtClean="0"/>
              <a:t>. Az utózengési folyamat már nem függ a gerjesztéstől (hangforrásoktól), csak a terem tulajdonságaitól, ezért – viszonylag - jól használható a terem jellemzésére. Mérése minden teremakusztikai vizsgálat alapját képezi, de a termek részletes minősítéséhez nem elegendő. Mérése mesterséges hangimpulzussal (riasztópisztoly, szikraköz), véletlen zajjal, sepert szinusszal vagy álvéletlen jelsorozattal történhet.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hu-HU" smtClean="0"/>
              <a:t>A modern teremakusztika megalapítója, Sabine nagyon egyszerű eszközökkel: orgonasípokkal és stopperórával jutott el az utózengési idő számítására alkalmas első összefüggéshez, amit a Fogg-előadóterem nagyon rossz akusztikájának vizsgálata és javítása kapcsán ismert fel.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hu-HU" smtClean="0"/>
              <a:t>Az R teremállandó kis átlagos hangelnyelési fok esetén a határoló felületek összege és az átlagos hangelnyelési fok szorzatával egyenlő, amit egyenértékű elnyelő felületnek is nevezhetünk (valahány m</a:t>
            </a:r>
            <a:r>
              <a:rPr lang="hu-HU" baseline="30000" smtClean="0"/>
              <a:t>2 </a:t>
            </a:r>
            <a:r>
              <a:rPr lang="hu-HU" smtClean="0"/>
              <a:t>–nyi, 100 %-os elnyelés). Az átlagos hangelnyelési fok a különböző elnyelési fokkal rendelkező anyagok frekvenciafüggő jellemzőiből, a felülettel súlyozva számítható.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hu-HU" smtClean="0"/>
              <a:t>A visszaverődések helyett ma egyre inkább az impulzusválaszt szokás mérni, mert abból sok információt nyerhetünk: számítható az utózengési idő, a frekvenciaátviteli függvény, és következtetni lehet a terem esetleges akusztikai hibáira is (zavaró többszörös visszhangok, belengési jelenségek a lecsengési folyamatban stb.)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hu-HU" smtClean="0"/>
              <a:t>Zárt terekben a merev falakon történő visszaverődések a hanghullámok irányát és fázisát változtatják meg, és mindig energiavesztéssel járnak, amit hangelnyelésnek nevezünk.  </a:t>
            </a:r>
          </a:p>
          <a:p>
            <a:endParaRPr lang="hu-HU" smtClean="0"/>
          </a:p>
          <a:p>
            <a:r>
              <a:rPr lang="hu-HU" smtClean="0"/>
              <a:t>A visszaverő felületek úgy viselkednek, mintha mögöttük egy-egy tükörforrás működne. Az egyes visszaverődésekkel létrejövő hangutak hossza egyre nő, ezért a hullámok amplitúdója csökken.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hu-HU" smtClean="0"/>
              <a:t>Az egyes visszaverődésekhez időben egyre később beérkező és – a gömbhullámok 1/</a:t>
            </a:r>
            <a:r>
              <a:rPr lang="hu-HU" i="1" smtClean="0"/>
              <a:t>r</a:t>
            </a:r>
            <a:r>
              <a:rPr lang="hu-HU" smtClean="0"/>
              <a:t> terjedési törvénye miatt – egyre csökkenő amplitúdójú hullámok tartoznak, amit az impulzusválasznak nevezett függvény (egységnyi energiatartalmú, elvben végtelen rövid időtartamú gerjesztő impulzusra adott válasz) jellemez.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hu-HU" smtClean="0"/>
              <a:t>A bemutatott, valóságos körülmények között mért impulzusválaszt egy völgyben fekvő község (Sajóbábony) két pontja között mértük. Szemléltetés kedvéért az abszcisszát nem s-ban, hanem m-ben skáláztuk, így könnyebb felismerni a völgyet határoló két domboldal okozta visszaverődéseket.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hu-HU" smtClean="0"/>
              <a:t>Zárt terekben a merev falakon történő visszaverődések a hanghullámok irányát és fázisát változtatják meg, és mindig energiavesztéssel járnak, amit hangelnyelésnek nevezünk.  </a:t>
            </a:r>
          </a:p>
          <a:p>
            <a:endParaRPr lang="hu-HU" smtClean="0"/>
          </a:p>
          <a:p>
            <a:r>
              <a:rPr lang="hu-HU" smtClean="0"/>
              <a:t>A visszaverő felületek úgy viselkednek, mintha mögöttük egy-egy tükörforrás működne. Az egyes visszaverődésekkel létrejövő hangutak hossza egyre nő, ezért a hullámok amplitúdója csökken.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hu-HU" smtClean="0"/>
              <a:t>A hangminta egy merev falakkal határolt, nagy méretű és az árkádok mögött csatolt akusztikai tereket is magában foglaló terem impulzusválasza.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hu-HU" smtClean="0"/>
              <a:t>A mesterséges zengetés azon az elven alapszik, hogy a termek impulzusválaszának Fourier-transzformálásával a bemenő és kimenő jelek spektruma igen egyszerű kapcsolatba hozható. A mért vagy szimulált impulzusválaszt és a „száraz”, visszhangmentes bemenő jelet transzformálva, összeszorozva és a kapott választ visszatranszformálva megkapjuk azt az időfüggvényt, amit az adott száraz hangesemény kisugárzásakor észlelnénk az impulzusválasszal jellemzett térben vagy teremben.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hu-HU" smtClean="0"/>
              <a:t>Példa a fertőrákosi kőfejtőben végzett méréssel mesterségesen megzengetett vers-előadásra.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hu-HU" smtClean="0"/>
              <a:t>A teremakusztikai modellezés lehet egydimenziós és térbeli, a terjedést lehet optikai módszerekkel szemléltetni és valóságos, de a modell léptékének megfelelő arányban frekvenciában feltranszformált hangjelekkel, akusztikai módszerekkel vizsgálni. 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hu-HU" smtClean="0"/>
              <a:t>Ha egy teremben elhelyezünk egy hangforrást és azt működtetjük, az energiaegyensúlyi állapot bekövetkezése után a teremben kétféle hangteret különböztethetünk meg: a forrás közelében a közvetlen hangtér, távolban pedig a diffúz hangtér lesz uralkodó. A kétféle hangtér szintje a forrástól mért távolság logaritmusának függvényében egy ferde és egy vízszintes egyenessel szemléltethető, ami a fenti egyenletben a logaritmuson belüli két törtnek felel meg. A kétféle hangnyomás eredője a teremállandóval paraméterezve a jobb oldali görbeseregen látható. </a:t>
            </a:r>
          </a:p>
          <a:p>
            <a:endParaRPr lang="hu-H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hu-HU" smtClean="0"/>
              <a:t>A mai, korszerű teremakusztikai elemzéseket számítógéppel segített, a hangsugarak visszaverődését tükörforrások bevezetésével követő szimulációs módszerrel végezzük. Az ábra a Papp László sportaréna modelljét mutatja, a külsönböző színek különböző hangelnyelési fokkal rendelkező anyagokat, ill. felületrészeket jelképeznek. 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hu-HU" smtClean="0"/>
              <a:t>Sugárkövetéssel meghatározott hangutak egy mozi nézőterén.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hu-HU" smtClean="0"/>
              <a:t>Zárt terekben a merev falakon történő visszaverődések a hanghullámok irányát és fázisát változtatják meg, és mindig energiavesztéssel járnak, amit hangelnyelésnek nevezünk.  </a:t>
            </a:r>
          </a:p>
          <a:p>
            <a:endParaRPr lang="hu-HU" smtClean="0"/>
          </a:p>
          <a:p>
            <a:r>
              <a:rPr lang="hu-HU" smtClean="0"/>
              <a:t>A visszaverő felületek úgy viselkednek, mintha mögöttük egy-egy tükörforrás működne. Az egyes visszaverődésekkel létrejövő hangutak hossza egyre nő, ezért a hullámok amplitúdója csökken.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hu-HU" smtClean="0"/>
              <a:t>Az ókori görög színházakban a játék más volt, mint a mai színházakban. A színészek alig mozogtak, szerepeiket álló helyzetben, a Logeion-nak nevezett építményen („ahol beszélnek”) mondták el, és itt helyezkedett el a beszédkórus is. A logeion mögé épített szerkezet eredetileg egy öltözősátor volt (szkéné = sátor), amit később épített szerkezettel helyettesítettek, hogy az arról visszaverődő hangokat is hasznosítsák.  Fontos akusztikai szerepe van még a középen elhelyezkedő kör alakú térnek (orkhésztra – „ahol táncolnak”) is, ami egyébként a táncosok számára szolgált.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hu-HU" smtClean="0"/>
              <a:t>A nézőtér folyamatosan emelkedik, hogy mindenki lássa a színészeket, ki tudják használni az emelkedő felület mellett felfelé áramló meleg levegő hangerősítő hatását és további visszaveréseket vigyenek be a hangterjedés útjába.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hu-HU" smtClean="0"/>
              <a:t>Ugyanaz, mai állapotában.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hu-HU" smtClean="0"/>
              <a:t>A görög színészek vagy tragikus, vagy komikus szerepeket alakítottak. A nagyméretű színházakban a mimika eszköztárát nem használhatták, ezért a játszott karaktert maszkkal fejezték ki. A maszkok papírmaséból vagy fafaragással készültek, és a szemléltetésen kívül fontos akusztikai erősítő szerepük is volt a száj körül kialakított tölcsér révén.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hu-HU" smtClean="0"/>
              <a:t>A hangvisszaverődések energianyelő szerepet játszanak, az elveszett energiát a hangforrás(ok) pótolják. Idővel a tér energiával töltődik fel, a betáplált és elnyelt energia péedig egyensúlyba kerül, amit egy tartályba befolyó és onnan kifolyó vízzel szemléltethetünk.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hu-HU" smtClean="0"/>
              <a:t>A hangvisszaverődések energianyelő szerepet játszanak, az elveszett energiát a hangforrás(ok) pótolják. Idővel a tér energiával töltődik fel, a betáplált és elnyelt energia péedig egyensúlyba kerül, amit egy tartályba befolyó és onnan kifolyó vízzel szemléltethetünk.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8"/>
          <p:cNvSpPr>
            <a:spLocks noChangeArrowheads="1"/>
          </p:cNvSpPr>
          <p:nvPr userDrawn="1"/>
        </p:nvSpPr>
        <p:spPr bwMode="auto">
          <a:xfrm flipH="1">
            <a:off x="2051050" y="0"/>
            <a:ext cx="184150" cy="6862763"/>
          </a:xfrm>
          <a:prstGeom prst="rect">
            <a:avLst/>
          </a:prstGeom>
          <a:solidFill>
            <a:srgbClr val="4C4C4C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5" name="Rectangle 89"/>
          <p:cNvSpPr>
            <a:spLocks noChangeArrowheads="1"/>
          </p:cNvSpPr>
          <p:nvPr userDrawn="1"/>
        </p:nvSpPr>
        <p:spPr bwMode="auto">
          <a:xfrm flipH="1">
            <a:off x="2051050" y="0"/>
            <a:ext cx="184150" cy="6862763"/>
          </a:xfrm>
          <a:prstGeom prst="rect">
            <a:avLst/>
          </a:prstGeom>
          <a:solidFill>
            <a:srgbClr val="AA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6" name="Rectangle 21"/>
          <p:cNvSpPr>
            <a:spLocks noChangeArrowheads="1"/>
          </p:cNvSpPr>
          <p:nvPr userDrawn="1"/>
        </p:nvSpPr>
        <p:spPr bwMode="auto">
          <a:xfrm>
            <a:off x="0" y="0"/>
            <a:ext cx="2051050" cy="6858000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pic>
        <p:nvPicPr>
          <p:cNvPr id="7" name="Picture 23" descr="pp_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866775"/>
            <a:ext cx="2235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90"/>
          <p:cNvSpPr>
            <a:spLocks noChangeArrowheads="1"/>
          </p:cNvSpPr>
          <p:nvPr userDrawn="1"/>
        </p:nvSpPr>
        <p:spPr bwMode="auto">
          <a:xfrm flipH="1">
            <a:off x="2051050" y="4763"/>
            <a:ext cx="184150" cy="6858000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10" name="Line 10"/>
          <p:cNvSpPr>
            <a:spLocks noChangeShapeType="1"/>
          </p:cNvSpPr>
          <p:nvPr userDrawn="1"/>
        </p:nvSpPr>
        <p:spPr bwMode="auto">
          <a:xfrm>
            <a:off x="0" y="866775"/>
            <a:ext cx="91440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1" name="Line 9"/>
          <p:cNvSpPr>
            <a:spLocks noChangeShapeType="1"/>
          </p:cNvSpPr>
          <p:nvPr userDrawn="1"/>
        </p:nvSpPr>
        <p:spPr bwMode="auto">
          <a:xfrm>
            <a:off x="0" y="2543175"/>
            <a:ext cx="91440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pic>
        <p:nvPicPr>
          <p:cNvPr id="12" name="Picture 18" descr="pp_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66775"/>
            <a:ext cx="2235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Szövegdoboz 33"/>
          <p:cNvSpPr txBox="1"/>
          <p:nvPr userDrawn="1"/>
        </p:nvSpPr>
        <p:spPr>
          <a:xfrm>
            <a:off x="0" y="6262688"/>
            <a:ext cx="1938338" cy="595312"/>
          </a:xfrm>
          <a:prstGeom prst="rect">
            <a:avLst/>
          </a:prstGeom>
          <a:noFill/>
        </p:spPr>
        <p:txBody>
          <a:bodyPr>
            <a:normAutofit fontScale="92500"/>
          </a:bodyPr>
          <a:lstStyle/>
          <a:p>
            <a:pPr algn="r">
              <a:defRPr/>
            </a:pPr>
            <a:fld id="{37FC4F7E-35EC-4FC7-8FA3-17536175D1CD}" type="datetime4">
              <a:rPr lang="hu-HU" sz="1400">
                <a:solidFill>
                  <a:schemeClr val="bg1"/>
                </a:solidFill>
              </a:rPr>
              <a:pPr algn="r">
                <a:defRPr/>
              </a:pPr>
              <a:t>2013. szeptember 17.</a:t>
            </a:fld>
            <a:r>
              <a:rPr lang="hu-HU" sz="1400" dirty="0">
                <a:solidFill>
                  <a:schemeClr val="bg1"/>
                </a:solidFill>
              </a:rPr>
              <a:t>,</a:t>
            </a:r>
          </a:p>
          <a:p>
            <a:pPr algn="r">
              <a:defRPr/>
            </a:pPr>
            <a:r>
              <a:rPr lang="hu-HU" sz="1400" dirty="0">
                <a:solidFill>
                  <a:schemeClr val="bg1"/>
                </a:solidFill>
              </a:rPr>
              <a:t>Budapest</a:t>
            </a:r>
          </a:p>
          <a:p>
            <a:pPr algn="r">
              <a:defRPr/>
            </a:pPr>
            <a:endParaRPr lang="hu-HU" sz="1400" dirty="0">
              <a:solidFill>
                <a:schemeClr val="bg1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73300" y="4201900"/>
            <a:ext cx="6870700" cy="880739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i="1" baseline="0">
                <a:solidFill>
                  <a:srgbClr val="4C4C4C"/>
                </a:solidFill>
              </a:defRPr>
            </a:lvl1pPr>
          </a:lstStyle>
          <a:p>
            <a:r>
              <a:rPr lang="hu-HU" smtClean="0"/>
              <a:t>Alcím mintájának szerkesztése</a:t>
            </a:r>
            <a:endParaRPr lang="hu-HU" dirty="0" smtClean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68538" y="2816588"/>
            <a:ext cx="6875462" cy="1181100"/>
          </a:xfrm>
        </p:spPr>
        <p:txBody>
          <a:bodyPr/>
          <a:lstStyle>
            <a:lvl1pPr algn="ctr">
              <a:defRPr cap="small" baseline="0">
                <a:solidFill>
                  <a:schemeClr val="tx2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hu-HU" dirty="0"/>
          </a:p>
        </p:txBody>
      </p:sp>
      <p:pic>
        <p:nvPicPr>
          <p:cNvPr id="35" name="Kép 34" descr="muegyetem"/>
          <p:cNvPicPr/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0069" y="0"/>
            <a:ext cx="19335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 descr="C:\Documents and Settings\Horváth Zoltán\Asztal\MNL\Official\HIT-logo-smal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81563" y="871538"/>
            <a:ext cx="1685925" cy="1724025"/>
          </a:xfrm>
          <a:prstGeom prst="rect">
            <a:avLst/>
          </a:prstGeom>
          <a:noFill/>
        </p:spPr>
      </p:pic>
      <p:pic>
        <p:nvPicPr>
          <p:cNvPr id="16" name="Picture 3" descr="C:\Documents and Settings\Horváth Zoltán\Asztal\MNL\Official\HIT_ppt-sablon\HIT_ppt-sablon_mod_v6\ppt\media\image2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08800" y="868878"/>
            <a:ext cx="2235200" cy="167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ró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 userDrawn="1"/>
        </p:nvSpPr>
        <p:spPr>
          <a:xfrm>
            <a:off x="5035296" y="-219456"/>
            <a:ext cx="3462528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4400" dirty="0" smtClean="0">
                <a:solidFill>
                  <a:schemeClr val="bg1">
                    <a:lumMod val="95000"/>
                  </a:schemeClr>
                </a:solidFill>
              </a:rPr>
              <a:t>?</a:t>
            </a:r>
            <a:endParaRPr lang="hu-HU" sz="34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Előadás címe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C93EA3B-B5C4-42CD-BE31-5CF3E64B84E1}" type="slidenum">
              <a:rPr lang="hu-HU" smtClean="0"/>
              <a:pPr>
                <a:defRPr/>
              </a:pPr>
              <a:t>‹#›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©  Előadó Neve</a:t>
            </a:r>
            <a:br>
              <a:rPr lang="hu-HU" dirty="0" smtClean="0"/>
            </a:br>
            <a:r>
              <a:rPr lang="hu-HU" dirty="0" smtClean="0"/>
              <a:t>BME</a:t>
            </a:r>
            <a:r>
              <a:rPr lang="en-US" dirty="0" smtClean="0"/>
              <a:t> </a:t>
            </a:r>
            <a:r>
              <a:rPr lang="en-US" dirty="0" err="1" smtClean="0"/>
              <a:t>Hálózati</a:t>
            </a:r>
            <a:r>
              <a:rPr lang="en-US" dirty="0" smtClean="0"/>
              <a:t> </a:t>
            </a:r>
            <a:r>
              <a:rPr lang="en-US" dirty="0" err="1" smtClean="0"/>
              <a:t>Rendszerek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Szolgáltatások</a:t>
            </a:r>
            <a:r>
              <a:rPr lang="en-US" dirty="0" smtClean="0"/>
              <a:t> </a:t>
            </a:r>
            <a:r>
              <a:rPr lang="en-US" dirty="0" err="1" smtClean="0"/>
              <a:t>Tanszék</a:t>
            </a:r>
            <a:endParaRPr lang="hu-HU" dirty="0"/>
          </a:p>
        </p:txBody>
      </p:sp>
      <p:sp>
        <p:nvSpPr>
          <p:cNvPr id="6" name="Szövegdoboz 5"/>
          <p:cNvSpPr txBox="1"/>
          <p:nvPr userDrawn="1"/>
        </p:nvSpPr>
        <p:spPr>
          <a:xfrm>
            <a:off x="700644" y="1436914"/>
            <a:ext cx="3099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latin typeface="+mj-lt"/>
              </a:rPr>
              <a:t>Kérdések?</a:t>
            </a:r>
            <a:endParaRPr lang="hu-HU" sz="4000" dirty="0">
              <a:latin typeface="+mj-lt"/>
            </a:endParaRPr>
          </a:p>
        </p:txBody>
      </p:sp>
      <p:sp>
        <p:nvSpPr>
          <p:cNvPr id="7" name="Szövegdoboz 6"/>
          <p:cNvSpPr txBox="1"/>
          <p:nvPr userDrawn="1"/>
        </p:nvSpPr>
        <p:spPr>
          <a:xfrm>
            <a:off x="722098" y="2808990"/>
            <a:ext cx="7008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cap="small" baseline="0" dirty="0" smtClean="0">
                <a:solidFill>
                  <a:schemeClr val="tx2"/>
                </a:solidFill>
                <a:latin typeface="+mj-lt"/>
              </a:rPr>
              <a:t>Köszönöm a figyelmet!</a:t>
            </a:r>
            <a:endParaRPr lang="hu-HU" sz="4000" b="1" cap="small" baseline="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0" name="Picture 6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3867150"/>
            <a:ext cx="4356100" cy="121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Előadás címe</a:t>
            </a:r>
            <a:endParaRPr lang="hu-H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1BCB9-1EA8-4558-981F-673F5A9C514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2"/>
          </p:nvPr>
        </p:nvSpPr>
        <p:spPr>
          <a:xfrm>
            <a:off x="2974769" y="6567488"/>
            <a:ext cx="3194462" cy="2905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dirty="0" smtClean="0"/>
              <a:t>©  Előadó Neve</a:t>
            </a:r>
            <a:br>
              <a:rPr lang="hu-HU" dirty="0" smtClean="0"/>
            </a:br>
            <a:r>
              <a:rPr lang="hu-HU" dirty="0" smtClean="0"/>
              <a:t>BME</a:t>
            </a:r>
            <a:r>
              <a:rPr lang="en-US" dirty="0" smtClean="0"/>
              <a:t> </a:t>
            </a:r>
            <a:r>
              <a:rPr lang="en-US" dirty="0" err="1" smtClean="0"/>
              <a:t>Hálózati</a:t>
            </a:r>
            <a:r>
              <a:rPr lang="en-US" dirty="0" smtClean="0"/>
              <a:t> </a:t>
            </a:r>
            <a:r>
              <a:rPr lang="en-US" dirty="0" err="1" smtClean="0"/>
              <a:t>Rendszerek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Szolgáltatások</a:t>
            </a:r>
            <a:r>
              <a:rPr lang="en-US" dirty="0" smtClean="0"/>
              <a:t> </a:t>
            </a:r>
            <a:r>
              <a:rPr lang="en-US" dirty="0" err="1" smtClean="0"/>
              <a:t>Tanszék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Előadás címe</a:t>
            </a:r>
            <a:endParaRPr lang="hu-H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BE7E8-1E68-473B-B50A-C5A618FD44EB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dirty="0" smtClean="0"/>
              <a:t>©  Előadó Neve</a:t>
            </a:r>
            <a:br>
              <a:rPr lang="hu-HU" dirty="0" smtClean="0"/>
            </a:br>
            <a:r>
              <a:rPr lang="hu-HU" dirty="0" smtClean="0"/>
              <a:t>BME</a:t>
            </a:r>
            <a:r>
              <a:rPr lang="en-US" dirty="0" smtClean="0"/>
              <a:t> </a:t>
            </a:r>
            <a:r>
              <a:rPr lang="en-US" dirty="0" err="1" smtClean="0"/>
              <a:t>Hálózati</a:t>
            </a:r>
            <a:r>
              <a:rPr lang="en-US" dirty="0" smtClean="0"/>
              <a:t> </a:t>
            </a:r>
            <a:r>
              <a:rPr lang="en-US" dirty="0" err="1" smtClean="0"/>
              <a:t>Rendszerek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Szolgáltatások</a:t>
            </a:r>
            <a:r>
              <a:rPr lang="en-US" dirty="0" smtClean="0"/>
              <a:t> </a:t>
            </a:r>
            <a:r>
              <a:rPr lang="en-US" dirty="0" err="1" smtClean="0"/>
              <a:t>Tanszék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Előadás címe</a:t>
            </a:r>
            <a:endParaRPr lang="hu-H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709DC-CF32-43A5-B23D-AC096CB3964F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dirty="0" smtClean="0"/>
              <a:t>©  Előadó Neve</a:t>
            </a:r>
            <a:br>
              <a:rPr lang="hu-HU" dirty="0" smtClean="0"/>
            </a:br>
            <a:r>
              <a:rPr lang="hu-HU" dirty="0" smtClean="0"/>
              <a:t>BME</a:t>
            </a:r>
            <a:r>
              <a:rPr lang="en-US" dirty="0" smtClean="0"/>
              <a:t> </a:t>
            </a:r>
            <a:r>
              <a:rPr lang="en-US" dirty="0" err="1" smtClean="0"/>
              <a:t>Hálózati</a:t>
            </a:r>
            <a:r>
              <a:rPr lang="en-US" dirty="0" smtClean="0"/>
              <a:t> </a:t>
            </a:r>
            <a:r>
              <a:rPr lang="en-US" dirty="0" err="1" smtClean="0"/>
              <a:t>Rendszerek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Szolgáltatások</a:t>
            </a:r>
            <a:r>
              <a:rPr lang="en-US" dirty="0" smtClean="0"/>
              <a:t> </a:t>
            </a:r>
            <a:r>
              <a:rPr lang="en-US" dirty="0" err="1" smtClean="0"/>
              <a:t>Tanszék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4000" b="1" cap="small" baseline="0"/>
            </a:lvl1pPr>
          </a:lstStyle>
          <a:p>
            <a:r>
              <a:rPr lang="hu-HU" dirty="0" smtClean="0"/>
              <a:t>Elválasztó dia címe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dirty="0" smtClean="0"/>
              <a:t>Elválasztó dia (szakaszok elhatárolására) alcíme</a:t>
            </a:r>
          </a:p>
          <a:p>
            <a:pPr lvl="0"/>
            <a:r>
              <a:rPr lang="hu-HU" dirty="0" smtClean="0"/>
              <a:t>(efölé tehető valamilyen kép)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Előadás címe</a:t>
            </a: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723E1-A9B7-4755-8638-4A870D3F731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dirty="0" smtClean="0"/>
              <a:t>©  Előadó Neve</a:t>
            </a:r>
            <a:br>
              <a:rPr lang="hu-HU" dirty="0" smtClean="0"/>
            </a:br>
            <a:r>
              <a:rPr lang="hu-HU" dirty="0" smtClean="0"/>
              <a:t>BME</a:t>
            </a:r>
            <a:r>
              <a:rPr lang="en-US" dirty="0" smtClean="0"/>
              <a:t> </a:t>
            </a:r>
            <a:r>
              <a:rPr lang="en-US" dirty="0" err="1" smtClean="0"/>
              <a:t>Hálózati</a:t>
            </a:r>
            <a:r>
              <a:rPr lang="en-US" dirty="0" smtClean="0"/>
              <a:t> </a:t>
            </a:r>
            <a:r>
              <a:rPr lang="en-US" dirty="0" err="1" smtClean="0"/>
              <a:t>Rendszerek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Szolgáltatások</a:t>
            </a:r>
            <a:r>
              <a:rPr lang="en-US" dirty="0" smtClean="0"/>
              <a:t> </a:t>
            </a:r>
            <a:r>
              <a:rPr lang="en-US" dirty="0" err="1" smtClean="0"/>
              <a:t>Tanszék</a:t>
            </a:r>
            <a:endParaRPr lang="hu-H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320634" y="1069200"/>
            <a:ext cx="4175166" cy="53676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199" y="1069200"/>
            <a:ext cx="4163291" cy="536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Előadás címe</a:t>
            </a: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0A29E-A460-4F58-AE5D-8D1139A2DF9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7" name="Élőláb helye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dirty="0" smtClean="0"/>
              <a:t>©  Előadó Neve</a:t>
            </a:r>
            <a:br>
              <a:rPr lang="hu-HU" dirty="0" smtClean="0"/>
            </a:br>
            <a:r>
              <a:rPr lang="hu-HU" dirty="0" smtClean="0"/>
              <a:t>BME</a:t>
            </a:r>
            <a:r>
              <a:rPr lang="en-US" dirty="0" smtClean="0"/>
              <a:t> </a:t>
            </a:r>
            <a:r>
              <a:rPr lang="en-US" dirty="0" err="1" smtClean="0"/>
              <a:t>Hálózati</a:t>
            </a:r>
            <a:r>
              <a:rPr lang="en-US" dirty="0" smtClean="0"/>
              <a:t> </a:t>
            </a:r>
            <a:r>
              <a:rPr lang="en-US" dirty="0" err="1" smtClean="0"/>
              <a:t>Rendszerek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Szolgáltatások</a:t>
            </a:r>
            <a:r>
              <a:rPr lang="en-US" dirty="0" smtClean="0"/>
              <a:t> </a:t>
            </a:r>
            <a:r>
              <a:rPr lang="en-US" dirty="0" err="1" smtClean="0"/>
              <a:t>Tanszék</a:t>
            </a:r>
            <a:endParaRPr lang="hu-H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20400" y="1048238"/>
            <a:ext cx="421238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320400" y="1687999"/>
            <a:ext cx="4212380" cy="47365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7600" y="1048238"/>
            <a:ext cx="41902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7600" y="1687999"/>
            <a:ext cx="4190217" cy="47365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Előadás címe</a:t>
            </a:r>
            <a:endParaRPr lang="hu-H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EDBCA-A032-4691-83DF-D4F74510F53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1116014" y="76200"/>
            <a:ext cx="7992000" cy="7921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10" name="Élőláb helye 4"/>
          <p:cNvSpPr>
            <a:spLocks noGrp="1"/>
          </p:cNvSpPr>
          <p:nvPr>
            <p:ph type="ftr" sz="quarter" idx="12"/>
          </p:nvPr>
        </p:nvSpPr>
        <p:spPr>
          <a:xfrm>
            <a:off x="2974769" y="6567488"/>
            <a:ext cx="3194462" cy="2905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dirty="0" smtClean="0"/>
              <a:t>©  Előadó Neve</a:t>
            </a:r>
            <a:br>
              <a:rPr lang="hu-HU" dirty="0" smtClean="0"/>
            </a:br>
            <a:r>
              <a:rPr lang="hu-HU" dirty="0" smtClean="0"/>
              <a:t>BME</a:t>
            </a:r>
            <a:r>
              <a:rPr lang="en-US" dirty="0" smtClean="0"/>
              <a:t> </a:t>
            </a:r>
            <a:r>
              <a:rPr lang="en-US" dirty="0" err="1" smtClean="0"/>
              <a:t>Hálózati</a:t>
            </a:r>
            <a:r>
              <a:rPr lang="en-US" dirty="0" smtClean="0"/>
              <a:t> </a:t>
            </a:r>
            <a:r>
              <a:rPr lang="en-US" dirty="0" err="1" smtClean="0"/>
              <a:t>Rendszerek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Szolgáltatások</a:t>
            </a:r>
            <a:r>
              <a:rPr lang="en-US" dirty="0" smtClean="0"/>
              <a:t> </a:t>
            </a:r>
            <a:r>
              <a:rPr lang="en-US" dirty="0" err="1" smtClean="0"/>
              <a:t>Tanszék</a:t>
            </a:r>
            <a:endParaRPr lang="hu-H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Előadás címe</a:t>
            </a: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886E4-265E-41C3-8A06-6FA5678022F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2"/>
          </p:nvPr>
        </p:nvSpPr>
        <p:spPr>
          <a:xfrm>
            <a:off x="2974769" y="6567488"/>
            <a:ext cx="3194462" cy="2905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dirty="0" smtClean="0"/>
              <a:t>©  Előadó Neve</a:t>
            </a:r>
            <a:br>
              <a:rPr lang="hu-HU" dirty="0" smtClean="0"/>
            </a:br>
            <a:r>
              <a:rPr lang="hu-HU" dirty="0" smtClean="0"/>
              <a:t>BME</a:t>
            </a:r>
            <a:r>
              <a:rPr lang="en-US" dirty="0" smtClean="0"/>
              <a:t> </a:t>
            </a:r>
            <a:r>
              <a:rPr lang="en-US" dirty="0" err="1" smtClean="0"/>
              <a:t>Hálózati</a:t>
            </a:r>
            <a:r>
              <a:rPr lang="en-US" dirty="0" smtClean="0"/>
              <a:t> </a:t>
            </a:r>
            <a:r>
              <a:rPr lang="en-US" dirty="0" err="1" smtClean="0"/>
              <a:t>Rendszerek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Szolgáltatások</a:t>
            </a:r>
            <a:r>
              <a:rPr lang="en-US" dirty="0" smtClean="0"/>
              <a:t> </a:t>
            </a:r>
            <a:r>
              <a:rPr lang="en-US" dirty="0" err="1" smtClean="0"/>
              <a:t>Tanszék</a:t>
            </a:r>
            <a:endParaRPr lang="hu-H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szöveg a tartalom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Előadás címe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C93EA3B-B5C4-42CD-BE31-5CF3E64B84E1}" type="slidenum">
              <a:rPr lang="hu-HU" smtClean="0"/>
              <a:pPr>
                <a:defRPr/>
              </a:pPr>
              <a:t>‹#›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©  Előadó Neve</a:t>
            </a:r>
            <a:br>
              <a:rPr lang="hu-HU" dirty="0" smtClean="0"/>
            </a:br>
            <a:r>
              <a:rPr lang="hu-HU" dirty="0" smtClean="0"/>
              <a:t>BME</a:t>
            </a:r>
            <a:r>
              <a:rPr lang="en-US" dirty="0" smtClean="0"/>
              <a:t> </a:t>
            </a:r>
            <a:r>
              <a:rPr lang="en-US" dirty="0" err="1" smtClean="0"/>
              <a:t>Hálózati</a:t>
            </a:r>
            <a:r>
              <a:rPr lang="en-US" dirty="0" smtClean="0"/>
              <a:t> </a:t>
            </a:r>
            <a:r>
              <a:rPr lang="en-US" dirty="0" err="1" smtClean="0"/>
              <a:t>Rendszerek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Szolgáltatások</a:t>
            </a:r>
            <a:r>
              <a:rPr lang="en-US" dirty="0" smtClean="0"/>
              <a:t> </a:t>
            </a:r>
            <a:r>
              <a:rPr lang="en-US" dirty="0" err="1" smtClean="0"/>
              <a:t>Tanszék</a:t>
            </a:r>
            <a:endParaRPr lang="hu-HU" dirty="0"/>
          </a:p>
        </p:txBody>
      </p:sp>
      <p:sp>
        <p:nvSpPr>
          <p:cNvPr id="7" name="Szöveg helye 2"/>
          <p:cNvSpPr>
            <a:spLocks noGrp="1"/>
          </p:cNvSpPr>
          <p:nvPr>
            <p:ph type="body" sz="half" idx="1"/>
          </p:nvPr>
        </p:nvSpPr>
        <p:spPr>
          <a:xfrm>
            <a:off x="320399" y="1047599"/>
            <a:ext cx="8596800" cy="26280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8" name="Tartalom helye 3"/>
          <p:cNvSpPr>
            <a:spLocks noGrp="1"/>
          </p:cNvSpPr>
          <p:nvPr>
            <p:ph sz="half" idx="2"/>
          </p:nvPr>
        </p:nvSpPr>
        <p:spPr>
          <a:xfrm>
            <a:off x="320400" y="3819524"/>
            <a:ext cx="8596800" cy="26280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Előadás címe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C93EA3B-B5C4-42CD-BE31-5CF3E64B84E1}" type="slidenum">
              <a:rPr lang="hu-HU" smtClean="0"/>
              <a:pPr>
                <a:defRPr/>
              </a:pPr>
              <a:t>‹#›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©  Előadó Neve</a:t>
            </a:r>
            <a:br>
              <a:rPr lang="hu-HU" dirty="0" smtClean="0"/>
            </a:br>
            <a:r>
              <a:rPr lang="hu-HU" dirty="0" smtClean="0"/>
              <a:t>BME</a:t>
            </a:r>
            <a:r>
              <a:rPr lang="en-US" dirty="0" smtClean="0"/>
              <a:t> </a:t>
            </a:r>
            <a:r>
              <a:rPr lang="en-US" dirty="0" err="1" smtClean="0"/>
              <a:t>Hálózati</a:t>
            </a:r>
            <a:r>
              <a:rPr lang="en-US" dirty="0" smtClean="0"/>
              <a:t> </a:t>
            </a:r>
            <a:r>
              <a:rPr lang="en-US" dirty="0" err="1" smtClean="0"/>
              <a:t>Rendszerek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Szolgáltatások</a:t>
            </a:r>
            <a:r>
              <a:rPr lang="en-US" dirty="0" smtClean="0"/>
              <a:t> </a:t>
            </a:r>
            <a:r>
              <a:rPr lang="en-US" dirty="0" err="1" smtClean="0"/>
              <a:t>Tanszék</a:t>
            </a:r>
            <a:endParaRPr lang="hu-HU" dirty="0"/>
          </a:p>
        </p:txBody>
      </p:sp>
      <p:sp>
        <p:nvSpPr>
          <p:cNvPr id="6" name="Tartalom helye 2"/>
          <p:cNvSpPr>
            <a:spLocks noGrp="1"/>
          </p:cNvSpPr>
          <p:nvPr>
            <p:ph sz="half" idx="1"/>
          </p:nvPr>
        </p:nvSpPr>
        <p:spPr>
          <a:xfrm>
            <a:off x="320399" y="1047600"/>
            <a:ext cx="8596800" cy="26280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7" name="Szöveg helye 3"/>
          <p:cNvSpPr>
            <a:spLocks noGrp="1"/>
          </p:cNvSpPr>
          <p:nvPr>
            <p:ph type="body" sz="half" idx="2"/>
          </p:nvPr>
        </p:nvSpPr>
        <p:spPr>
          <a:xfrm>
            <a:off x="320400" y="3819600"/>
            <a:ext cx="8596800" cy="26280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C:\Documents and Settings\Horváth Zoltán\Asztal\MNL\Official\HIT_ppt-sablon\HIT_logo_smallest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5263" y="138113"/>
            <a:ext cx="828675" cy="847725"/>
          </a:xfrm>
          <a:prstGeom prst="rect">
            <a:avLst/>
          </a:prstGeom>
          <a:noFill/>
        </p:spPr>
      </p:pic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6570663"/>
            <a:ext cx="9144000" cy="287337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6570663"/>
            <a:ext cx="9144000" cy="142875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6014" y="76200"/>
            <a:ext cx="79920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hu-HU" smtClean="0"/>
              <a:t>Cím szerkesztése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0675" y="1068388"/>
            <a:ext cx="8597900" cy="536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562725"/>
            <a:ext cx="2684463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6800" rIns="91440" bIns="46800" numCol="1" anchor="ctr" anchorCtr="0" compatLnSpc="1">
            <a:prstTxWarp prst="textNoShape">
              <a:avLst/>
            </a:prstTxWarp>
            <a:normAutofit/>
          </a:bodyPr>
          <a:lstStyle>
            <a:lvl1pPr>
              <a:lnSpc>
                <a:spcPct val="100000"/>
              </a:lnSpc>
              <a:defRPr sz="95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hu-HU" smtClean="0"/>
              <a:t>Előadás címe</a:t>
            </a:r>
            <a:endParaRPr lang="hu-H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5025" y="6567488"/>
            <a:ext cx="6540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C93EA3B-B5C4-42CD-BE31-5CF3E64B84E1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  <p:sp>
        <p:nvSpPr>
          <p:cNvPr id="1044" name="Line 20"/>
          <p:cNvSpPr>
            <a:spLocks noChangeShapeType="1"/>
          </p:cNvSpPr>
          <p:nvPr/>
        </p:nvSpPr>
        <p:spPr bwMode="auto">
          <a:xfrm>
            <a:off x="0" y="808038"/>
            <a:ext cx="8542338" cy="0"/>
          </a:xfrm>
          <a:prstGeom prst="line">
            <a:avLst/>
          </a:prstGeom>
          <a:noFill/>
          <a:ln w="19050">
            <a:solidFill>
              <a:srgbClr val="D4D4D4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31" name="Élőláb helye 4"/>
          <p:cNvSpPr>
            <a:spLocks noGrp="1"/>
          </p:cNvSpPr>
          <p:nvPr>
            <p:ph type="ftr" sz="quarter" idx="3"/>
          </p:nvPr>
        </p:nvSpPr>
        <p:spPr>
          <a:xfrm>
            <a:off x="2974769" y="6567488"/>
            <a:ext cx="3194462" cy="29051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ctr">
              <a:defRPr lang="hu-HU" sz="950" b="1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hu-HU" dirty="0" smtClean="0"/>
              <a:t>©  Előadó Neve</a:t>
            </a:r>
            <a:br>
              <a:rPr lang="hu-HU" dirty="0" smtClean="0"/>
            </a:br>
            <a:r>
              <a:rPr lang="hu-HU" dirty="0" smtClean="0"/>
              <a:t>BME</a:t>
            </a:r>
            <a:r>
              <a:rPr lang="en-US" dirty="0" smtClean="0"/>
              <a:t> </a:t>
            </a:r>
            <a:r>
              <a:rPr lang="hu-HU" dirty="0" smtClean="0"/>
              <a:t>Hálózati Rendszerek és Szolgáltatások Tanszék</a:t>
            </a:r>
            <a:endParaRPr lang="hu-H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7" r:id="rId2"/>
    <p:sldLayoutId id="2147483744" r:id="rId3"/>
    <p:sldLayoutId id="2147483748" r:id="rId4"/>
    <p:sldLayoutId id="2147483749" r:id="rId5"/>
    <p:sldLayoutId id="2147483750" r:id="rId6"/>
    <p:sldLayoutId id="2147483751" r:id="rId7"/>
    <p:sldLayoutId id="2147483753" r:id="rId8"/>
    <p:sldLayoutId id="2147483754" r:id="rId9"/>
    <p:sldLayoutId id="2147483757" r:id="rId10"/>
    <p:sldLayoutId id="2147483752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A00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A00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A00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A00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•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rgbClr val="4C4C4C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rgbClr val="4C4C4C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rgbClr val="4C4C4C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rgbClr val="4C4C4C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microsoft.com/office/2007/relationships/hdphoto" Target="../media/hdphoto1.wdp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37.wm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4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6.wmf"/><Relationship Id="rId5" Type="http://schemas.openxmlformats.org/officeDocument/2006/relationships/image" Target="../media/image33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5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6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0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file:///\\last.hit.bme.hu\project\web-download\fulop\KommTech\Teremakusztika_ea3.pptx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8.wmf"/><Relationship Id="rId4" Type="http://schemas.openxmlformats.org/officeDocument/2006/relationships/oleObject" Target="../embeddings/oleObject8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0.wmf"/><Relationship Id="rId4" Type="http://schemas.openxmlformats.org/officeDocument/2006/relationships/oleObject" Target="../embeddings/oleObject9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media" Target="../media/media2.wav"/><Relationship Id="rId7" Type="http://schemas.openxmlformats.org/officeDocument/2006/relationships/image" Target="../media/image52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wmf"/><Relationship Id="rId10" Type="http://schemas.openxmlformats.org/officeDocument/2006/relationships/image" Target="../media/image59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microsoft.com/office/2007/relationships/media" Target="file:///D:\Publik&#225;ci&#243;k\MagyarRendezv&#233;nyek\OPAKFI75\AdyEndre-GogesMagogfiavagyoken_FRK.wav" TargetMode="External"/><Relationship Id="rId7" Type="http://schemas.openxmlformats.org/officeDocument/2006/relationships/image" Target="../media/image61.jpeg"/><Relationship Id="rId2" Type="http://schemas.openxmlformats.org/officeDocument/2006/relationships/audio" Target="file:///D:\Publik&#225;ci&#243;k\MagyarRendezv&#233;nyek\OPAKFI75\AdyEndre-GogesMagogfiavagyoken.wav" TargetMode="External"/><Relationship Id="rId1" Type="http://schemas.microsoft.com/office/2007/relationships/media" Target="file:///D:\Publik&#225;ci&#243;k\MagyarRendezv&#233;nyek\OPAKFI75\AdyEndre-GogesMagogfiavagyoken.wav" TargetMode="External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3.png"/><Relationship Id="rId4" Type="http://schemas.openxmlformats.org/officeDocument/2006/relationships/audio" Target="file:///D:\Publik&#225;ci&#243;k\MagyarRendezv&#233;nyek\OPAKFI75\AdyEndre-GogesMagogfiavagyoken_FRK.wav" TargetMode="External"/><Relationship Id="rId9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wmf"/><Relationship Id="rId4" Type="http://schemas.openxmlformats.org/officeDocument/2006/relationships/image" Target="../media/image65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8.emf"/><Relationship Id="rId5" Type="http://schemas.openxmlformats.org/officeDocument/2006/relationships/image" Target="../media/image67.wmf"/><Relationship Id="rId4" Type="http://schemas.openxmlformats.org/officeDocument/2006/relationships/oleObject" Target="../embeddings/oleObject11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2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71.jpeg"/><Relationship Id="rId5" Type="http://schemas.openxmlformats.org/officeDocument/2006/relationships/image" Target="../media/image70.wmf"/><Relationship Id="rId4" Type="http://schemas.openxmlformats.org/officeDocument/2006/relationships/notesSlide" Target="../notesSlides/notesSlide2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lcím 4"/>
          <p:cNvSpPr>
            <a:spLocks noGrp="1"/>
          </p:cNvSpPr>
          <p:nvPr>
            <p:ph type="subTitle" idx="1"/>
          </p:nvPr>
        </p:nvSpPr>
        <p:spPr>
          <a:xfrm>
            <a:off x="2273300" y="3649201"/>
            <a:ext cx="6870700" cy="1148578"/>
          </a:xfrm>
        </p:spPr>
        <p:txBody>
          <a:bodyPr>
            <a:normAutofit fontScale="92500" lnSpcReduction="10000"/>
          </a:bodyPr>
          <a:lstStyle/>
          <a:p>
            <a:r>
              <a:rPr lang="hu-HU" b="1" dirty="0" smtClean="0"/>
              <a:t>Kommunikáció-akusztika előadás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(A GTK Kommunikáció-technológia specializáció </a:t>
            </a:r>
          </a:p>
          <a:p>
            <a:r>
              <a:rPr lang="hu-HU" dirty="0" smtClean="0"/>
              <a:t>kötelezően választható tárgya, VIHIAV 035)</a:t>
            </a:r>
          </a:p>
        </p:txBody>
      </p:sp>
      <p:sp>
        <p:nvSpPr>
          <p:cNvPr id="4" name="Cím 3"/>
          <p:cNvSpPr>
            <a:spLocks noGrp="1"/>
          </p:cNvSpPr>
          <p:nvPr>
            <p:ph type="ctrTitle"/>
          </p:nvPr>
        </p:nvSpPr>
        <p:spPr>
          <a:xfrm>
            <a:off x="2268538" y="2659815"/>
            <a:ext cx="6875462" cy="11811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hu-HU" dirty="0" smtClean="0"/>
              <a:t>A teremakusztika alapelemei</a:t>
            </a:r>
            <a:br>
              <a:rPr lang="hu-HU" dirty="0" smtClean="0"/>
            </a:br>
            <a:endParaRPr lang="hu-HU" sz="27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73300" y="5287963"/>
            <a:ext cx="5018088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>
            <a:lvl1pPr marL="0" indent="0" algn="ctr">
              <a:buFont typeface="Wingdings" pitchFamily="2" charset="2"/>
              <a:buNone/>
              <a:defRPr i="1">
                <a:solidFill>
                  <a:srgbClr val="4C4C4C"/>
                </a:solidFill>
              </a:defRPr>
            </a:lvl1pPr>
          </a:lstStyle>
          <a:p>
            <a:pPr algn="r" eaLnBrk="0" hangingPunct="0">
              <a:spcBef>
                <a:spcPts val="300"/>
              </a:spcBef>
              <a:buClr>
                <a:schemeClr val="tx1"/>
              </a:buClr>
              <a:defRPr/>
            </a:pPr>
            <a:r>
              <a:rPr lang="hu-HU" i="0" kern="0" dirty="0" smtClean="0">
                <a:latin typeface="+mn-lt"/>
              </a:rPr>
              <a:t>Augusztinovicz Fülöp</a:t>
            </a:r>
          </a:p>
          <a:p>
            <a:pPr algn="r" eaLnBrk="0" hangingPunct="0">
              <a:spcBef>
                <a:spcPts val="300"/>
              </a:spcBef>
              <a:buClr>
                <a:schemeClr val="tx1"/>
              </a:buClr>
              <a:defRPr/>
            </a:pPr>
            <a:r>
              <a:rPr lang="hu-HU" sz="1600" i="0" kern="0" dirty="0" smtClean="0">
                <a:latin typeface="+mn-lt"/>
              </a:rPr>
              <a:t>docens</a:t>
            </a:r>
          </a:p>
          <a:p>
            <a:pPr algn="r" eaLnBrk="0" hangingPunct="0">
              <a:spcBef>
                <a:spcPts val="300"/>
              </a:spcBef>
              <a:buClr>
                <a:schemeClr val="tx1"/>
              </a:buClr>
              <a:defRPr/>
            </a:pPr>
            <a:r>
              <a:rPr lang="hu-HU" sz="1600" i="0" kern="0" dirty="0" smtClean="0">
                <a:latin typeface="+mn-lt"/>
              </a:rPr>
              <a:t>BME </a:t>
            </a:r>
            <a:r>
              <a:rPr lang="hu-HU" sz="1600" i="0" kern="0" dirty="0">
                <a:latin typeface="+mn-lt"/>
              </a:rPr>
              <a:t>Hálózati Rendszerek és Szolgáltatások Tanszék</a:t>
            </a:r>
            <a:endParaRPr lang="hu-HU" sz="1600" i="0" kern="0" dirty="0" smtClean="0">
              <a:latin typeface="+mn-lt"/>
            </a:endParaRPr>
          </a:p>
          <a:p>
            <a:pPr algn="r" eaLnBrk="0" hangingPunct="0">
              <a:spcBef>
                <a:spcPts val="300"/>
              </a:spcBef>
              <a:buClr>
                <a:schemeClr val="tx1"/>
              </a:buClr>
              <a:defRPr/>
            </a:pPr>
            <a:r>
              <a:rPr lang="hu-HU" sz="1600" i="0" kern="0" dirty="0" err="1" smtClean="0">
                <a:latin typeface="+mn-lt"/>
              </a:rPr>
              <a:t>fulop</a:t>
            </a:r>
            <a:r>
              <a:rPr lang="hu-HU" sz="1600" i="0" kern="0" dirty="0" smtClean="0">
                <a:latin typeface="+mn-lt"/>
              </a:rPr>
              <a:t>@</a:t>
            </a:r>
            <a:r>
              <a:rPr lang="hu-HU" sz="1600" i="0" kern="0" dirty="0" err="1" smtClean="0">
                <a:latin typeface="+mn-lt"/>
              </a:rPr>
              <a:t>hit.bme.hu</a:t>
            </a:r>
            <a:endParaRPr lang="hu-HU" sz="1600" i="0" kern="0" dirty="0" smtClean="0">
              <a:latin typeface="+mn-lt"/>
            </a:endParaRPr>
          </a:p>
        </p:txBody>
      </p:sp>
      <p:pic>
        <p:nvPicPr>
          <p:cNvPr id="7" name="Kép 6" descr="muegyete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0069" y="0"/>
            <a:ext cx="19335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434" y="4797779"/>
            <a:ext cx="1344612" cy="1792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Kiegészítő elemek: maszk, …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09461"/>
            <a:ext cx="8229600" cy="504825"/>
          </a:xfrm>
        </p:spPr>
        <p:txBody>
          <a:bodyPr>
            <a:normAutofit fontScale="92500"/>
          </a:bodyPr>
          <a:lstStyle/>
          <a:p>
            <a:r>
              <a:rPr lang="hu-HU" dirty="0" smtClean="0"/>
              <a:t>maszk: informáló és hangerősítő (</a:t>
            </a:r>
            <a:r>
              <a:rPr lang="hu-HU" dirty="0" err="1" smtClean="0"/>
              <a:t>impedanciaillesztő</a:t>
            </a:r>
            <a:r>
              <a:rPr lang="hu-HU" dirty="0" smtClean="0"/>
              <a:t>) elem </a:t>
            </a:r>
          </a:p>
        </p:txBody>
      </p:sp>
      <p:grpSp>
        <p:nvGrpSpPr>
          <p:cNvPr id="8" name="Csoportba foglalás 7"/>
          <p:cNvGrpSpPr/>
          <p:nvPr/>
        </p:nvGrpSpPr>
        <p:grpSpPr>
          <a:xfrm>
            <a:off x="162204" y="1443192"/>
            <a:ext cx="5922642" cy="4751223"/>
            <a:chOff x="162204" y="1443192"/>
            <a:chExt cx="5922642" cy="4751223"/>
          </a:xfrm>
        </p:grpSpPr>
        <p:pic>
          <p:nvPicPr>
            <p:cNvPr id="35843" name="Picture 4" descr="TragicComicMasksHadriansVillamosaic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6377" y="1443192"/>
              <a:ext cx="5818469" cy="4363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Szövegdoboz 3"/>
            <p:cNvSpPr txBox="1"/>
            <p:nvPr/>
          </p:nvSpPr>
          <p:spPr>
            <a:xfrm>
              <a:off x="162204" y="5855861"/>
              <a:ext cx="52681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dirty="0" smtClean="0"/>
                <a:t>Mozaik Hadrianus császár Róma melletti villájából</a:t>
              </a:r>
              <a:endParaRPr lang="hu-HU" sz="1600" dirty="0"/>
            </a:p>
          </p:txBody>
        </p:sp>
      </p:grpSp>
      <p:grpSp>
        <p:nvGrpSpPr>
          <p:cNvPr id="7" name="Csoportba foglalás 6"/>
          <p:cNvGrpSpPr/>
          <p:nvPr/>
        </p:nvGrpSpPr>
        <p:grpSpPr>
          <a:xfrm>
            <a:off x="5534526" y="1723426"/>
            <a:ext cx="3401130" cy="4592999"/>
            <a:chOff x="5534526" y="1723426"/>
            <a:chExt cx="3401130" cy="4592999"/>
          </a:xfrm>
        </p:grpSpPr>
        <p:grpSp>
          <p:nvGrpSpPr>
            <p:cNvPr id="3" name="Csoportba foglalás 2"/>
            <p:cNvGrpSpPr/>
            <p:nvPr/>
          </p:nvGrpSpPr>
          <p:grpSpPr>
            <a:xfrm>
              <a:off x="5534526" y="2081308"/>
              <a:ext cx="3312764" cy="4235117"/>
              <a:chOff x="4529891" y="1399275"/>
              <a:chExt cx="3976437" cy="4893243"/>
            </a:xfrm>
          </p:grpSpPr>
          <p:sp>
            <p:nvSpPr>
              <p:cNvPr id="2" name="Téglalap 1"/>
              <p:cNvSpPr/>
              <p:nvPr/>
            </p:nvSpPr>
            <p:spPr>
              <a:xfrm>
                <a:off x="4529891" y="1399275"/>
                <a:ext cx="2201779" cy="46044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pic>
            <p:nvPicPr>
              <p:cNvPr id="5" name="Tartalom helye 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92" t="2735" r="9937" b="12307"/>
              <a:stretch/>
            </p:blipFill>
            <p:spPr bwMode="auto">
              <a:xfrm>
                <a:off x="4957012" y="1732548"/>
                <a:ext cx="3549316" cy="45599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" name="Szövegdoboz 5"/>
            <p:cNvSpPr txBox="1"/>
            <p:nvPr/>
          </p:nvSpPr>
          <p:spPr>
            <a:xfrm>
              <a:off x="6451675" y="1723426"/>
              <a:ext cx="24839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sz="1600" dirty="0"/>
                <a:t>K</a:t>
              </a:r>
              <a:r>
                <a:rPr lang="hu-HU" sz="1600" dirty="0" smtClean="0"/>
                <a:t>erámia maszk az athéni Agora Múzeumból</a:t>
              </a:r>
              <a:endParaRPr lang="hu-H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483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…viselet és lábbeli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14407" y="1068388"/>
            <a:ext cx="3431809" cy="81504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hu-HU" sz="2600" b="1" dirty="0" err="1" smtClean="0"/>
              <a:t>khiton</a:t>
            </a:r>
            <a:r>
              <a:rPr lang="hu-HU" sz="2600" b="1" dirty="0"/>
              <a:t/>
            </a:r>
            <a:br>
              <a:rPr lang="hu-HU" sz="2600" b="1" dirty="0"/>
            </a:br>
            <a:r>
              <a:rPr lang="hu-HU" sz="2300" dirty="0" smtClean="0"/>
              <a:t>(tragédiában: fekete, komédiában: világos színű)</a:t>
            </a:r>
            <a:endParaRPr lang="hu-HU" sz="230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Előadás címe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CBE7E8-1E68-473B-B50A-C5A618FD44EB}" type="slidenum">
              <a:rPr lang="hu-HU" smtClean="0"/>
              <a:pPr>
                <a:defRPr/>
              </a:pPr>
              <a:t>11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©  Előadó Neve</a:t>
            </a:r>
            <a:br>
              <a:rPr lang="hu-HU" smtClean="0"/>
            </a:br>
            <a:r>
              <a:rPr lang="hu-HU" smtClean="0"/>
              <a:t>BME</a:t>
            </a:r>
            <a:r>
              <a:rPr lang="en-US" smtClean="0"/>
              <a:t> Hálózati Rendszerek és Szolgáltatások Tanszék</a:t>
            </a:r>
            <a:endParaRPr lang="hu-HU" dirty="0"/>
          </a:p>
        </p:txBody>
      </p:sp>
      <p:pic>
        <p:nvPicPr>
          <p:cNvPr id="9218" name="Picture 2" descr="Vaizdas:Buskin (PSF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120" y="2805484"/>
            <a:ext cx="2135187" cy="200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hiton: bronze charioteer, c. 470 B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958" y="1883430"/>
            <a:ext cx="2136070" cy="441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artalom helye 2"/>
          <p:cNvSpPr txBox="1">
            <a:spLocks/>
          </p:cNvSpPr>
          <p:nvPr/>
        </p:nvSpPr>
        <p:spPr bwMode="auto">
          <a:xfrm>
            <a:off x="4706406" y="2103349"/>
            <a:ext cx="2930525" cy="52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rgbClr val="4C4C4C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rgbClr val="4C4C4C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rgbClr val="4C4C4C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rgbClr val="4C4C4C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hu-HU" b="1" kern="0" dirty="0" err="1" smtClean="0"/>
              <a:t>koturnusz</a:t>
            </a:r>
            <a:r>
              <a:rPr lang="hu-HU" kern="0" dirty="0" smtClean="0"/>
              <a:t> </a:t>
            </a:r>
            <a:r>
              <a:rPr lang="hu-HU" sz="2300" kern="0" dirty="0" smtClean="0"/>
              <a:t>(tragédiában)</a:t>
            </a:r>
            <a:endParaRPr lang="hu-HU" sz="2300" kern="0" dirty="0"/>
          </a:p>
        </p:txBody>
      </p:sp>
    </p:spTree>
    <p:extLst>
      <p:ext uri="{BB962C8B-B14F-4D97-AF65-F5344CB8AC3E}">
        <p14:creationId xmlns:p14="http://schemas.microsoft.com/office/powerpoint/2010/main" val="254985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52000" y="0"/>
            <a:ext cx="7992000" cy="792163"/>
          </a:xfrm>
        </p:spPr>
        <p:txBody>
          <a:bodyPr/>
          <a:lstStyle/>
          <a:p>
            <a:r>
              <a:rPr lang="hu-HU" dirty="0" smtClean="0"/>
              <a:t>A görög örökség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Előadás címe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CBE7E8-1E68-473B-B50A-C5A618FD44EB}" type="slidenum">
              <a:rPr lang="hu-HU" smtClean="0"/>
              <a:pPr>
                <a:defRPr/>
              </a:pPr>
              <a:t>12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©  Előadó Neve</a:t>
            </a:r>
            <a:br>
              <a:rPr lang="hu-HU" smtClean="0"/>
            </a:br>
            <a:r>
              <a:rPr lang="hu-HU" smtClean="0"/>
              <a:t>BME</a:t>
            </a:r>
            <a:r>
              <a:rPr lang="en-US" smtClean="0"/>
              <a:t> Hálózati Rendszerek és Szolgáltatások Tanszék</a:t>
            </a:r>
            <a:endParaRPr lang="hu-H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234" y="1113557"/>
            <a:ext cx="2063990" cy="2063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Csoportba foglalás 7"/>
          <p:cNvGrpSpPr/>
          <p:nvPr/>
        </p:nvGrpSpPr>
        <p:grpSpPr>
          <a:xfrm>
            <a:off x="339372" y="3179183"/>
            <a:ext cx="2349789" cy="3244195"/>
            <a:chOff x="339372" y="3179183"/>
            <a:chExt cx="2349789" cy="3244195"/>
          </a:xfrm>
        </p:grpSpPr>
        <p:pic>
          <p:nvPicPr>
            <p:cNvPr id="6146" name="Picture 2" descr="http://www.szinhazaproszceniumpaholybol.hu/tarhely/szinpad/kepek/proszc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72" y="3650116"/>
              <a:ext cx="2077269" cy="2773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Szövegdoboz 6"/>
            <p:cNvSpPr txBox="1"/>
            <p:nvPr/>
          </p:nvSpPr>
          <p:spPr>
            <a:xfrm>
              <a:off x="339372" y="3179183"/>
              <a:ext cx="23497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smtClean="0"/>
                <a:t>proszcénium páholy</a:t>
              </a:r>
              <a:endParaRPr lang="hu-HU" dirty="0"/>
            </a:p>
          </p:txBody>
        </p:sp>
      </p:grpSp>
      <p:grpSp>
        <p:nvGrpSpPr>
          <p:cNvPr id="9" name="Csoportba foglalás 8"/>
          <p:cNvGrpSpPr/>
          <p:nvPr/>
        </p:nvGrpSpPr>
        <p:grpSpPr>
          <a:xfrm>
            <a:off x="3282599" y="3650116"/>
            <a:ext cx="4959252" cy="2773262"/>
            <a:chOff x="3282599" y="3650116"/>
            <a:chExt cx="4959252" cy="2773262"/>
          </a:xfrm>
        </p:grpSpPr>
        <p:pic>
          <p:nvPicPr>
            <p:cNvPr id="7172" name="Picture 4" descr="http://upload.wikimedia.org/wikipedia/hu/f/f6/Operah%C3%A1z_zenekari_%C3%A1rok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84" b="13666"/>
            <a:stretch/>
          </p:blipFill>
          <p:spPr bwMode="auto">
            <a:xfrm>
              <a:off x="3282599" y="4097867"/>
              <a:ext cx="4959252" cy="2325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Szövegdoboz 10"/>
            <p:cNvSpPr txBox="1"/>
            <p:nvPr/>
          </p:nvSpPr>
          <p:spPr>
            <a:xfrm>
              <a:off x="3446768" y="3650116"/>
              <a:ext cx="46309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smtClean="0"/>
                <a:t>s </a:t>
              </a:r>
              <a:r>
                <a:rPr lang="hu-HU" dirty="0" err="1" smtClean="0"/>
                <a:t>Orchester</a:t>
              </a:r>
              <a:r>
                <a:rPr lang="hu-HU" dirty="0" smtClean="0"/>
                <a:t>, </a:t>
              </a:r>
              <a:r>
                <a:rPr lang="hu-HU" dirty="0" err="1" smtClean="0"/>
                <a:t>orchestra</a:t>
              </a:r>
              <a:r>
                <a:rPr lang="hu-HU" dirty="0" smtClean="0"/>
                <a:t>…  &gt;   zenekari árok </a:t>
              </a:r>
              <a:endParaRPr lang="hu-HU" dirty="0"/>
            </a:p>
          </p:txBody>
        </p:sp>
      </p:grpSp>
      <p:pic>
        <p:nvPicPr>
          <p:cNvPr id="7174" name="Picture 6" descr="http://www.jegymester.hu/images/events/teatrum2013_3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99" y="1115193"/>
            <a:ext cx="2701923" cy="180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Csoportba foglalás 9"/>
          <p:cNvGrpSpPr/>
          <p:nvPr/>
        </p:nvGrpSpPr>
        <p:grpSpPr>
          <a:xfrm>
            <a:off x="5982383" y="1093170"/>
            <a:ext cx="2387066" cy="2086013"/>
            <a:chOff x="5982383" y="1093170"/>
            <a:chExt cx="2387066" cy="2086013"/>
          </a:xfrm>
        </p:grpSpPr>
        <p:pic>
          <p:nvPicPr>
            <p:cNvPr id="7176" name="Picture 8" descr="http://i679.photobucket.com/albums/vv159/giu-morgan/Koturnus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2275" y="1739501"/>
              <a:ext cx="1919576" cy="1439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Szövegdoboz 2"/>
            <p:cNvSpPr txBox="1"/>
            <p:nvPr/>
          </p:nvSpPr>
          <p:spPr>
            <a:xfrm>
              <a:off x="5982383" y="1093170"/>
              <a:ext cx="23870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 smtClean="0"/>
                <a:t>… és </a:t>
              </a:r>
              <a:r>
                <a:rPr lang="hu-HU" dirty="0" smtClean="0"/>
                <a:t>még </a:t>
              </a:r>
              <a:r>
                <a:rPr lang="hu-HU" dirty="0" smtClean="0"/>
                <a:t>a koturnus is tovább </a:t>
              </a:r>
              <a:r>
                <a:rPr lang="hu-HU" dirty="0" smtClean="0"/>
                <a:t>él:</a:t>
              </a:r>
              <a:endParaRPr lang="hu-HU" dirty="0"/>
            </a:p>
          </p:txBody>
        </p:sp>
      </p:grpSp>
    </p:spTree>
    <p:extLst>
      <p:ext uri="{BB962C8B-B14F-4D97-AF65-F5344CB8AC3E}">
        <p14:creationId xmlns:p14="http://schemas.microsoft.com/office/powerpoint/2010/main" val="171119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Az ókori görög színház „akusztikája”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Már maga a szó is görög eredetű: </a:t>
            </a:r>
            <a:r>
              <a:rPr lang="el-GR" b="1" dirty="0" smtClean="0"/>
              <a:t>ἄκουσις</a:t>
            </a:r>
            <a:r>
              <a:rPr lang="hu-HU" b="1" dirty="0" smtClean="0"/>
              <a:t> = hall</a:t>
            </a:r>
            <a:endParaRPr lang="el-GR" b="1" dirty="0"/>
          </a:p>
          <a:p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Előadás címe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CBE7E8-1E68-473B-B50A-C5A618FD44EB}" type="slidenum">
              <a:rPr lang="hu-HU" smtClean="0"/>
              <a:pPr>
                <a:defRPr/>
              </a:pPr>
              <a:t>13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©  Előadó Neve</a:t>
            </a:r>
            <a:br>
              <a:rPr lang="hu-HU" smtClean="0"/>
            </a:br>
            <a:r>
              <a:rPr lang="hu-HU" smtClean="0"/>
              <a:t>BME</a:t>
            </a:r>
            <a:r>
              <a:rPr lang="en-US" smtClean="0"/>
              <a:t> Hálózati Rendszerek és Szolgáltatások Tanszék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61" y="1903522"/>
            <a:ext cx="6470693" cy="2816260"/>
          </a:xfrm>
          <a:prstGeom prst="rect">
            <a:avLst/>
          </a:prstGeom>
        </p:spPr>
      </p:pic>
      <p:cxnSp>
        <p:nvCxnSpPr>
          <p:cNvPr id="9" name="Egyenes összekötő 8"/>
          <p:cNvCxnSpPr/>
          <p:nvPr/>
        </p:nvCxnSpPr>
        <p:spPr>
          <a:xfrm flipH="1" flipV="1">
            <a:off x="6548438" y="3848100"/>
            <a:ext cx="19050" cy="4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 flipH="1" flipV="1">
            <a:off x="3076575" y="2967038"/>
            <a:ext cx="3481388" cy="881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 flipH="1" flipV="1">
            <a:off x="2733675" y="2790825"/>
            <a:ext cx="3976688" cy="1000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 flipH="1" flipV="1">
            <a:off x="3309939" y="3119438"/>
            <a:ext cx="2328861" cy="990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 flipH="1">
            <a:off x="5791201" y="3819525"/>
            <a:ext cx="919162" cy="257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22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 smtClean="0"/>
              <a:t>Az ókor „zengetője”: a </a:t>
            </a:r>
            <a:r>
              <a:rPr lang="hu-HU" sz="2800" dirty="0" err="1" smtClean="0"/>
              <a:t>Vitruvius-féle</a:t>
            </a:r>
            <a:r>
              <a:rPr lang="hu-HU" sz="2800" dirty="0" smtClean="0"/>
              <a:t> vázák</a:t>
            </a: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Vitruvius</a:t>
            </a:r>
            <a:r>
              <a:rPr lang="hu-HU" dirty="0" smtClean="0"/>
              <a:t>, Marco </a:t>
            </a:r>
            <a:r>
              <a:rPr lang="hu-HU" dirty="0" err="1" smtClean="0"/>
              <a:t>Pollio</a:t>
            </a:r>
            <a:r>
              <a:rPr lang="hu-HU" dirty="0"/>
              <a:t>: </a:t>
            </a:r>
            <a:r>
              <a:rPr lang="hu-HU" dirty="0" smtClean="0"/>
              <a:t>építész, mérnök</a:t>
            </a:r>
            <a:r>
              <a:rPr lang="hu-HU" dirty="0"/>
              <a:t>, </a:t>
            </a:r>
            <a:r>
              <a:rPr lang="hu-HU" dirty="0" smtClean="0"/>
              <a:t>filozófus…</a:t>
            </a:r>
          </a:p>
          <a:p>
            <a:r>
              <a:rPr lang="hu-HU" dirty="0" smtClean="0"/>
              <a:t>Fő műve a </a:t>
            </a:r>
            <a:r>
              <a:rPr lang="hu-HU" i="1" dirty="0" smtClean="0"/>
              <a:t>De </a:t>
            </a:r>
            <a:r>
              <a:rPr lang="hu-HU" i="1" dirty="0" err="1" smtClean="0"/>
              <a:t>Architectura</a:t>
            </a:r>
            <a:r>
              <a:rPr lang="hu-HU" i="1" dirty="0" smtClean="0"/>
              <a:t> </a:t>
            </a:r>
            <a:r>
              <a:rPr lang="hu-HU" dirty="0" smtClean="0"/>
              <a:t>(10 kötet, kb. 27 i.e.) </a:t>
            </a:r>
            <a:endParaRPr lang="hu-HU" dirty="0"/>
          </a:p>
          <a:p>
            <a:pPr lvl="1"/>
            <a:r>
              <a:rPr lang="hu-HU" dirty="0" smtClean="0"/>
              <a:t>I. kötet: Építészeti alapelvek (az építészek oktatása)</a:t>
            </a:r>
            <a:br>
              <a:rPr lang="hu-HU" dirty="0" smtClean="0"/>
            </a:br>
            <a:r>
              <a:rPr lang="hu-HU" sz="1800" dirty="0" smtClean="0"/>
              <a:t>„ … A színházakban is találunk rézből készült vázákat, és ezeket az üléssorok alatti üregekben helyezik el… a görögök </a:t>
            </a:r>
            <a:r>
              <a:rPr lang="hu-HU" sz="1800" i="1" dirty="0" err="1" smtClean="0"/>
              <a:t>Echeia</a:t>
            </a:r>
            <a:r>
              <a:rPr lang="hu-HU" sz="1800" dirty="0" err="1" smtClean="0"/>
              <a:t>-nak</a:t>
            </a:r>
            <a:r>
              <a:rPr lang="hu-HU" sz="1800" dirty="0" smtClean="0"/>
              <a:t> nevezik… </a:t>
            </a:r>
            <a:br>
              <a:rPr lang="hu-HU" sz="1800" dirty="0" smtClean="0"/>
            </a:br>
            <a:r>
              <a:rPr lang="hu-HU" sz="1800" dirty="0" smtClean="0"/>
              <a:t>… amikor a színész hangja eléri </a:t>
            </a:r>
            <a:br>
              <a:rPr lang="hu-HU" sz="1800" dirty="0" smtClean="0"/>
            </a:br>
            <a:r>
              <a:rPr lang="hu-HU" sz="1800" dirty="0" smtClean="0"/>
              <a:t>az üléssorokat, a nézőkhöz érkező</a:t>
            </a:r>
            <a:br>
              <a:rPr lang="hu-HU" sz="1800" dirty="0" smtClean="0"/>
            </a:br>
            <a:r>
              <a:rPr lang="hu-HU" sz="1800" dirty="0" smtClean="0"/>
              <a:t> hang teljesebbé, gazdagabbá és </a:t>
            </a:r>
            <a:br>
              <a:rPr lang="hu-HU" sz="1800" dirty="0" smtClean="0"/>
            </a:br>
            <a:r>
              <a:rPr lang="hu-HU" sz="1800" dirty="0" smtClean="0"/>
              <a:t>édesebb hangzásúvá válik… „</a:t>
            </a:r>
            <a:endParaRPr lang="hu-HU" sz="180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Előadás címe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CBE7E8-1E68-473B-B50A-C5A618FD44EB}" type="slidenum">
              <a:rPr lang="hu-HU" smtClean="0"/>
              <a:pPr>
                <a:defRPr/>
              </a:pPr>
              <a:t>14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©  Előadó Neve</a:t>
            </a:r>
            <a:br>
              <a:rPr lang="hu-HU" smtClean="0"/>
            </a:br>
            <a:r>
              <a:rPr lang="hu-HU" smtClean="0"/>
              <a:t>BME</a:t>
            </a:r>
            <a:r>
              <a:rPr lang="en-US" smtClean="0"/>
              <a:t> Hálózati Rendszerek és Szolgáltatások Tanszék</a:t>
            </a:r>
            <a:endParaRPr lang="hu-H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5" t="63514" r="23417"/>
          <a:stretch/>
        </p:blipFill>
        <p:spPr bwMode="auto">
          <a:xfrm>
            <a:off x="5929953" y="3668032"/>
            <a:ext cx="2676645" cy="260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5854" y="4181932"/>
            <a:ext cx="5001835" cy="2164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10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 smtClean="0"/>
              <a:t>Későbbi korokban: zárt színházi épületek / 1</a:t>
            </a:r>
            <a:endParaRPr lang="hu-HU" sz="2800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284" y="1505783"/>
            <a:ext cx="6460957" cy="4845719"/>
          </a:xfrm>
        </p:spPr>
      </p:pic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Előadás címe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CBE7E8-1E68-473B-B50A-C5A618FD44EB}" type="slidenum">
              <a:rPr lang="hu-HU" smtClean="0"/>
              <a:pPr>
                <a:defRPr/>
              </a:pPr>
              <a:t>15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©  Előadó Neve</a:t>
            </a:r>
            <a:br>
              <a:rPr lang="hu-HU" smtClean="0"/>
            </a:br>
            <a:r>
              <a:rPr lang="hu-HU" smtClean="0"/>
              <a:t>BME</a:t>
            </a:r>
            <a:r>
              <a:rPr lang="en-US" smtClean="0"/>
              <a:t> Hálózati Rendszerek és Szolgáltatások Tanszék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517358" y="1046747"/>
            <a:ext cx="5420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Herodes</a:t>
            </a:r>
            <a:r>
              <a:rPr lang="hu-HU" dirty="0" smtClean="0"/>
              <a:t> </a:t>
            </a:r>
            <a:r>
              <a:rPr lang="hu-HU" dirty="0" err="1" smtClean="0"/>
              <a:t>Atticus</a:t>
            </a:r>
            <a:r>
              <a:rPr lang="hu-HU" dirty="0" smtClean="0"/>
              <a:t> </a:t>
            </a:r>
            <a:r>
              <a:rPr lang="hu-HU" dirty="0" err="1" smtClean="0"/>
              <a:t>odeionja</a:t>
            </a:r>
            <a:r>
              <a:rPr lang="hu-HU" dirty="0" smtClean="0"/>
              <a:t> Athénben (i.sz. 161)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6495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/>
              <a:t>Későbbi korokban: zárt színházi </a:t>
            </a:r>
            <a:r>
              <a:rPr lang="hu-HU" sz="2800" dirty="0" smtClean="0"/>
              <a:t>épületek / 2</a:t>
            </a: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43465" y="983481"/>
            <a:ext cx="8252179" cy="53673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1800" dirty="0" smtClean="0"/>
              <a:t>(Háromból) egy</a:t>
            </a:r>
            <a:r>
              <a:rPr lang="hu-HU" sz="1800" dirty="0" smtClean="0"/>
              <a:t> </a:t>
            </a:r>
            <a:r>
              <a:rPr lang="hu-HU" sz="1800" dirty="0" smtClean="0"/>
              <a:t>máig fennmaradt reneszánsz színházépület: </a:t>
            </a:r>
            <a:r>
              <a:rPr lang="hu-HU" sz="1800" dirty="0" err="1" smtClean="0"/>
              <a:t>Teatro</a:t>
            </a:r>
            <a:r>
              <a:rPr lang="hu-HU" sz="1800" dirty="0" smtClean="0"/>
              <a:t> </a:t>
            </a:r>
            <a:r>
              <a:rPr lang="hu-HU" sz="1800" dirty="0" err="1" smtClean="0"/>
              <a:t>Olimpico</a:t>
            </a:r>
            <a:r>
              <a:rPr lang="hu-HU" sz="1800" dirty="0" smtClean="0"/>
              <a:t> </a:t>
            </a:r>
            <a:br>
              <a:rPr lang="hu-HU" sz="1800" dirty="0" smtClean="0"/>
            </a:br>
            <a:r>
              <a:rPr lang="hu-HU" sz="1800" dirty="0" smtClean="0"/>
              <a:t>(</a:t>
            </a:r>
            <a:r>
              <a:rPr lang="hu-HU" sz="1800" dirty="0" err="1" smtClean="0"/>
              <a:t>Vicenza</a:t>
            </a:r>
            <a:r>
              <a:rPr lang="hu-HU" sz="1800" dirty="0" smtClean="0"/>
              <a:t>, Észak-Itália. Terv: A. </a:t>
            </a:r>
            <a:r>
              <a:rPr lang="hu-HU" sz="1800" dirty="0" err="1" smtClean="0"/>
              <a:t>Palladio</a:t>
            </a:r>
            <a:r>
              <a:rPr lang="hu-HU" sz="1800" dirty="0" smtClean="0"/>
              <a:t>, ép: 1580-1585) </a:t>
            </a:r>
            <a:endParaRPr lang="hu-HU" sz="180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Előadás címe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CBE7E8-1E68-473B-B50A-C5A618FD44EB}" type="slidenum">
              <a:rPr lang="hu-HU" smtClean="0"/>
              <a:pPr>
                <a:defRPr/>
              </a:pPr>
              <a:t>16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©  Előadó Neve</a:t>
            </a:r>
            <a:br>
              <a:rPr lang="hu-HU" smtClean="0"/>
            </a:br>
            <a:r>
              <a:rPr lang="hu-HU" smtClean="0"/>
              <a:t>BME</a:t>
            </a:r>
            <a:r>
              <a:rPr lang="en-US" smtClean="0"/>
              <a:t> Hálózati Rendszerek és Szolgáltatások Tanszék</a:t>
            </a:r>
            <a:endParaRPr lang="hu-HU" dirty="0"/>
          </a:p>
        </p:txBody>
      </p:sp>
      <p:pic>
        <p:nvPicPr>
          <p:cNvPr id="14338" name="Picture 2" descr="http://www.gbopera.it/wp-content/uploads/2010/05/Teatro_olimpico_vicenz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957" y="1746179"/>
            <a:ext cx="5398911" cy="460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09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A visszaverődések leírása / 1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557338"/>
            <a:ext cx="8229600" cy="749300"/>
          </a:xfrm>
        </p:spPr>
        <p:txBody>
          <a:bodyPr>
            <a:normAutofit lnSpcReduction="10000"/>
          </a:bodyPr>
          <a:lstStyle/>
          <a:p>
            <a:pPr lvl="1">
              <a:buFontTx/>
              <a:buNone/>
            </a:pPr>
            <a:r>
              <a:rPr lang="hu-HU" smtClean="0"/>
              <a:t>Energiaviszonyok figyelembevétele: a forrás energiával tölti a rendszert, a falak elnyelése pedig energiát von ki belőle </a:t>
            </a:r>
          </a:p>
        </p:txBody>
      </p:sp>
      <p:sp>
        <p:nvSpPr>
          <p:cNvPr id="4" name="Szabadkézi sokszög 3"/>
          <p:cNvSpPr/>
          <p:nvPr/>
        </p:nvSpPr>
        <p:spPr>
          <a:xfrm>
            <a:off x="539750" y="3176588"/>
            <a:ext cx="3409950" cy="2197100"/>
          </a:xfrm>
          <a:custGeom>
            <a:avLst/>
            <a:gdLst>
              <a:gd name="connsiteX0" fmla="*/ 0 w 4920343"/>
              <a:gd name="connsiteY0" fmla="*/ 2220685 h 2220685"/>
              <a:gd name="connsiteX1" fmla="*/ 0 w 4920343"/>
              <a:gd name="connsiteY1" fmla="*/ 2220685 h 2220685"/>
              <a:gd name="connsiteX2" fmla="*/ 979715 w 4920343"/>
              <a:gd name="connsiteY2" fmla="*/ 0 h 2220685"/>
              <a:gd name="connsiteX3" fmla="*/ 3929743 w 4920343"/>
              <a:gd name="connsiteY3" fmla="*/ 228600 h 2220685"/>
              <a:gd name="connsiteX4" fmla="*/ 4920343 w 4920343"/>
              <a:gd name="connsiteY4" fmla="*/ 2122714 h 2220685"/>
              <a:gd name="connsiteX5" fmla="*/ 43543 w 4920343"/>
              <a:gd name="connsiteY5" fmla="*/ 2177142 h 222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20343" h="2220685">
                <a:moveTo>
                  <a:pt x="0" y="2220685"/>
                </a:moveTo>
                <a:lnTo>
                  <a:pt x="0" y="2220685"/>
                </a:lnTo>
                <a:lnTo>
                  <a:pt x="979715" y="0"/>
                </a:lnTo>
                <a:lnTo>
                  <a:pt x="3929743" y="228600"/>
                </a:lnTo>
                <a:lnTo>
                  <a:pt x="4920343" y="2122714"/>
                </a:lnTo>
                <a:lnTo>
                  <a:pt x="43543" y="2177142"/>
                </a:lnTo>
              </a:path>
            </a:pathLst>
          </a:custGeom>
          <a:solidFill>
            <a:schemeClr val="accent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5" name="Felhő 24"/>
          <p:cNvSpPr/>
          <p:nvPr/>
        </p:nvSpPr>
        <p:spPr>
          <a:xfrm>
            <a:off x="1116013" y="3875088"/>
            <a:ext cx="1439862" cy="974725"/>
          </a:xfrm>
          <a:prstGeom prst="cloud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5" name="Ellipszis 4"/>
          <p:cNvSpPr/>
          <p:nvPr/>
        </p:nvSpPr>
        <p:spPr>
          <a:xfrm>
            <a:off x="1701800" y="4300538"/>
            <a:ext cx="136525" cy="1365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2779713" y="3738563"/>
            <a:ext cx="136525" cy="136525"/>
          </a:xfrm>
          <a:prstGeom prst="ellipse">
            <a:avLst/>
          </a:prstGeom>
          <a:solidFill>
            <a:schemeClr val="accent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cxnSp>
        <p:nvCxnSpPr>
          <p:cNvPr id="8" name="Egyenes összekötő nyíllal 7"/>
          <p:cNvCxnSpPr>
            <a:stCxn id="5" idx="7"/>
            <a:endCxn id="6" idx="3"/>
          </p:cNvCxnSpPr>
          <p:nvPr/>
        </p:nvCxnSpPr>
        <p:spPr>
          <a:xfrm flipV="1">
            <a:off x="1817688" y="3856038"/>
            <a:ext cx="982662" cy="4635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704" name="Csoportba foglalás 29703"/>
          <p:cNvGrpSpPr/>
          <p:nvPr/>
        </p:nvGrpSpPr>
        <p:grpSpPr>
          <a:xfrm>
            <a:off x="4880685" y="3418985"/>
            <a:ext cx="2660294" cy="1868311"/>
            <a:chOff x="4880685" y="3418985"/>
            <a:chExt cx="2660294" cy="1868311"/>
          </a:xfrm>
        </p:grpSpPr>
        <p:cxnSp>
          <p:nvCxnSpPr>
            <p:cNvPr id="9" name="Egyenes összekötő 8"/>
            <p:cNvCxnSpPr/>
            <p:nvPr/>
          </p:nvCxnSpPr>
          <p:spPr>
            <a:xfrm>
              <a:off x="4880685" y="3568368"/>
              <a:ext cx="77887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12"/>
            <p:cNvCxnSpPr/>
            <p:nvPr/>
          </p:nvCxnSpPr>
          <p:spPr>
            <a:xfrm>
              <a:off x="5659556" y="5287296"/>
              <a:ext cx="13250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17"/>
            <p:cNvCxnSpPr/>
            <p:nvPr/>
          </p:nvCxnSpPr>
          <p:spPr>
            <a:xfrm flipV="1">
              <a:off x="6984644" y="5036641"/>
              <a:ext cx="0" cy="25065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gyenes összekötő 20"/>
            <p:cNvCxnSpPr/>
            <p:nvPr/>
          </p:nvCxnSpPr>
          <p:spPr>
            <a:xfrm>
              <a:off x="6969470" y="5036641"/>
              <a:ext cx="55633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gyenes összekötő 25"/>
            <p:cNvCxnSpPr/>
            <p:nvPr/>
          </p:nvCxnSpPr>
          <p:spPr>
            <a:xfrm flipH="1">
              <a:off x="6969470" y="4930896"/>
              <a:ext cx="55633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gyenes összekötő 27"/>
            <p:cNvCxnSpPr/>
            <p:nvPr/>
          </p:nvCxnSpPr>
          <p:spPr>
            <a:xfrm flipV="1">
              <a:off x="6969470" y="4535330"/>
              <a:ext cx="0" cy="3955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gyenes összekötő 30"/>
            <p:cNvCxnSpPr/>
            <p:nvPr/>
          </p:nvCxnSpPr>
          <p:spPr>
            <a:xfrm>
              <a:off x="6984644" y="3750871"/>
              <a:ext cx="55633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gyenes összekötő 31"/>
            <p:cNvCxnSpPr/>
            <p:nvPr/>
          </p:nvCxnSpPr>
          <p:spPr>
            <a:xfrm flipH="1">
              <a:off x="6984644" y="3645127"/>
              <a:ext cx="55633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gyenes összekötő 32"/>
            <p:cNvCxnSpPr/>
            <p:nvPr/>
          </p:nvCxnSpPr>
          <p:spPr>
            <a:xfrm>
              <a:off x="6969470" y="4129321"/>
              <a:ext cx="55633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gyenes összekötő 33"/>
            <p:cNvCxnSpPr/>
            <p:nvPr/>
          </p:nvCxnSpPr>
          <p:spPr>
            <a:xfrm flipH="1">
              <a:off x="6969470" y="4023576"/>
              <a:ext cx="55633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gyenes összekötő 34"/>
            <p:cNvCxnSpPr/>
            <p:nvPr/>
          </p:nvCxnSpPr>
          <p:spPr>
            <a:xfrm>
              <a:off x="6969470" y="4535330"/>
              <a:ext cx="55633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gyenes összekötő 35"/>
            <p:cNvCxnSpPr/>
            <p:nvPr/>
          </p:nvCxnSpPr>
          <p:spPr>
            <a:xfrm flipH="1">
              <a:off x="6969470" y="4429585"/>
              <a:ext cx="55633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Egyenes összekötő 41"/>
            <p:cNvCxnSpPr/>
            <p:nvPr/>
          </p:nvCxnSpPr>
          <p:spPr>
            <a:xfrm flipV="1">
              <a:off x="6969470" y="4129321"/>
              <a:ext cx="0" cy="3002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Egyenes összekötő 44"/>
            <p:cNvCxnSpPr/>
            <p:nvPr/>
          </p:nvCxnSpPr>
          <p:spPr>
            <a:xfrm flipV="1">
              <a:off x="6969470" y="3762476"/>
              <a:ext cx="0" cy="25457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gyenes összekötő 48"/>
            <p:cNvCxnSpPr/>
            <p:nvPr/>
          </p:nvCxnSpPr>
          <p:spPr>
            <a:xfrm flipV="1">
              <a:off x="6969470" y="3418985"/>
              <a:ext cx="0" cy="22614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Egyenes összekötő 53"/>
            <p:cNvCxnSpPr/>
            <p:nvPr/>
          </p:nvCxnSpPr>
          <p:spPr>
            <a:xfrm>
              <a:off x="4880686" y="3680308"/>
              <a:ext cx="77887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Egyenes összekötő 52"/>
            <p:cNvCxnSpPr/>
            <p:nvPr/>
          </p:nvCxnSpPr>
          <p:spPr>
            <a:xfrm>
              <a:off x="5659555" y="3680308"/>
              <a:ext cx="1" cy="16069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Egyenes összekötő 59"/>
            <p:cNvCxnSpPr/>
            <p:nvPr/>
          </p:nvCxnSpPr>
          <p:spPr>
            <a:xfrm flipH="1" flipV="1">
              <a:off x="5659555" y="3429000"/>
              <a:ext cx="1" cy="13936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églalap 61"/>
          <p:cNvSpPr/>
          <p:nvPr/>
        </p:nvSpPr>
        <p:spPr>
          <a:xfrm>
            <a:off x="5676751" y="4033233"/>
            <a:ext cx="1290492" cy="12346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9699" name="Egyenes összekötő nyíllal 29698"/>
          <p:cNvCxnSpPr/>
          <p:nvPr/>
        </p:nvCxnSpPr>
        <p:spPr>
          <a:xfrm>
            <a:off x="4782581" y="3624562"/>
            <a:ext cx="1096470" cy="0"/>
          </a:xfrm>
          <a:prstGeom prst="straightConnector1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703" name="Csoportba foglalás 29702"/>
          <p:cNvGrpSpPr/>
          <p:nvPr/>
        </p:nvGrpSpPr>
        <p:grpSpPr>
          <a:xfrm>
            <a:off x="6967682" y="4083767"/>
            <a:ext cx="804719" cy="904973"/>
            <a:chOff x="6967682" y="4083767"/>
            <a:chExt cx="804719" cy="904973"/>
          </a:xfrm>
        </p:grpSpPr>
        <p:cxnSp>
          <p:nvCxnSpPr>
            <p:cNvPr id="29701" name="Egyenes összekötő nyíllal 29700"/>
            <p:cNvCxnSpPr/>
            <p:nvPr/>
          </p:nvCxnSpPr>
          <p:spPr>
            <a:xfrm>
              <a:off x="6969470" y="4984694"/>
              <a:ext cx="802930" cy="4046"/>
            </a:xfrm>
            <a:prstGeom prst="straightConnector1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Egyenes összekötő nyíllal 70"/>
            <p:cNvCxnSpPr/>
            <p:nvPr/>
          </p:nvCxnSpPr>
          <p:spPr>
            <a:xfrm>
              <a:off x="6967682" y="4479756"/>
              <a:ext cx="802930" cy="4046"/>
            </a:xfrm>
            <a:prstGeom prst="straightConnector1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Egyenes összekötő nyíllal 71"/>
            <p:cNvCxnSpPr/>
            <p:nvPr/>
          </p:nvCxnSpPr>
          <p:spPr>
            <a:xfrm>
              <a:off x="6969471" y="4083767"/>
              <a:ext cx="802930" cy="4046"/>
            </a:xfrm>
            <a:prstGeom prst="straightConnector1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5384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visszaverődések leírása / 2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557338"/>
            <a:ext cx="8229600" cy="749300"/>
          </a:xfrm>
        </p:spPr>
        <p:txBody>
          <a:bodyPr>
            <a:normAutofit lnSpcReduction="10000"/>
          </a:bodyPr>
          <a:lstStyle/>
          <a:p>
            <a:pPr lvl="1">
              <a:buFontTx/>
              <a:buNone/>
            </a:pPr>
            <a:r>
              <a:rPr lang="hu-HU" smtClean="0"/>
              <a:t>Energiaviszonyok figyelembevétele: a forrás energiával tölti a rendszert, a falak elnyelése pedig energiát von ki belőle </a:t>
            </a:r>
          </a:p>
        </p:txBody>
      </p:sp>
      <p:sp>
        <p:nvSpPr>
          <p:cNvPr id="4" name="Szabadkézi sokszög 3"/>
          <p:cNvSpPr/>
          <p:nvPr/>
        </p:nvSpPr>
        <p:spPr>
          <a:xfrm>
            <a:off x="539750" y="3176588"/>
            <a:ext cx="3409950" cy="2197100"/>
          </a:xfrm>
          <a:custGeom>
            <a:avLst/>
            <a:gdLst>
              <a:gd name="connsiteX0" fmla="*/ 0 w 4920343"/>
              <a:gd name="connsiteY0" fmla="*/ 2220685 h 2220685"/>
              <a:gd name="connsiteX1" fmla="*/ 0 w 4920343"/>
              <a:gd name="connsiteY1" fmla="*/ 2220685 h 2220685"/>
              <a:gd name="connsiteX2" fmla="*/ 979715 w 4920343"/>
              <a:gd name="connsiteY2" fmla="*/ 0 h 2220685"/>
              <a:gd name="connsiteX3" fmla="*/ 3929743 w 4920343"/>
              <a:gd name="connsiteY3" fmla="*/ 228600 h 2220685"/>
              <a:gd name="connsiteX4" fmla="*/ 4920343 w 4920343"/>
              <a:gd name="connsiteY4" fmla="*/ 2122714 h 2220685"/>
              <a:gd name="connsiteX5" fmla="*/ 43543 w 4920343"/>
              <a:gd name="connsiteY5" fmla="*/ 2177142 h 222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20343" h="2220685">
                <a:moveTo>
                  <a:pt x="0" y="2220685"/>
                </a:moveTo>
                <a:lnTo>
                  <a:pt x="0" y="2220685"/>
                </a:lnTo>
                <a:lnTo>
                  <a:pt x="979715" y="0"/>
                </a:lnTo>
                <a:lnTo>
                  <a:pt x="3929743" y="228600"/>
                </a:lnTo>
                <a:lnTo>
                  <a:pt x="4920343" y="2122714"/>
                </a:lnTo>
                <a:lnTo>
                  <a:pt x="43543" y="2177142"/>
                </a:lnTo>
              </a:path>
            </a:pathLst>
          </a:custGeom>
          <a:solidFill>
            <a:schemeClr val="accent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5" name="Felhő 24"/>
          <p:cNvSpPr/>
          <p:nvPr/>
        </p:nvSpPr>
        <p:spPr>
          <a:xfrm>
            <a:off x="1116013" y="3875088"/>
            <a:ext cx="1439862" cy="974725"/>
          </a:xfrm>
          <a:prstGeom prst="cloud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5" name="Ellipszis 4"/>
          <p:cNvSpPr/>
          <p:nvPr/>
        </p:nvSpPr>
        <p:spPr>
          <a:xfrm>
            <a:off x="1701800" y="4300538"/>
            <a:ext cx="136525" cy="1365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2779713" y="3738563"/>
            <a:ext cx="136525" cy="136525"/>
          </a:xfrm>
          <a:prstGeom prst="ellipse">
            <a:avLst/>
          </a:prstGeom>
          <a:solidFill>
            <a:schemeClr val="accent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cxnSp>
        <p:nvCxnSpPr>
          <p:cNvPr id="8" name="Egyenes összekötő nyíllal 7"/>
          <p:cNvCxnSpPr>
            <a:stCxn id="5" idx="7"/>
            <a:endCxn id="6" idx="3"/>
          </p:cNvCxnSpPr>
          <p:nvPr/>
        </p:nvCxnSpPr>
        <p:spPr>
          <a:xfrm flipV="1">
            <a:off x="1817688" y="3856038"/>
            <a:ext cx="982662" cy="4635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704" name="Csoportba foglalás 29703"/>
          <p:cNvGrpSpPr/>
          <p:nvPr/>
        </p:nvGrpSpPr>
        <p:grpSpPr>
          <a:xfrm>
            <a:off x="4880685" y="3418985"/>
            <a:ext cx="2660294" cy="1868311"/>
            <a:chOff x="4880685" y="3418985"/>
            <a:chExt cx="2660294" cy="1868311"/>
          </a:xfrm>
        </p:grpSpPr>
        <p:cxnSp>
          <p:nvCxnSpPr>
            <p:cNvPr id="9" name="Egyenes összekötő 8"/>
            <p:cNvCxnSpPr/>
            <p:nvPr/>
          </p:nvCxnSpPr>
          <p:spPr>
            <a:xfrm>
              <a:off x="4880685" y="3568368"/>
              <a:ext cx="77887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12"/>
            <p:cNvCxnSpPr/>
            <p:nvPr/>
          </p:nvCxnSpPr>
          <p:spPr>
            <a:xfrm>
              <a:off x="5659556" y="5287296"/>
              <a:ext cx="13250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17"/>
            <p:cNvCxnSpPr/>
            <p:nvPr/>
          </p:nvCxnSpPr>
          <p:spPr>
            <a:xfrm flipV="1">
              <a:off x="6984644" y="5036641"/>
              <a:ext cx="0" cy="25065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gyenes összekötő 20"/>
            <p:cNvCxnSpPr/>
            <p:nvPr/>
          </p:nvCxnSpPr>
          <p:spPr>
            <a:xfrm>
              <a:off x="6969470" y="5036641"/>
              <a:ext cx="55633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gyenes összekötő 25"/>
            <p:cNvCxnSpPr/>
            <p:nvPr/>
          </p:nvCxnSpPr>
          <p:spPr>
            <a:xfrm flipH="1">
              <a:off x="6969470" y="4930896"/>
              <a:ext cx="55633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gyenes összekötő 27"/>
            <p:cNvCxnSpPr/>
            <p:nvPr/>
          </p:nvCxnSpPr>
          <p:spPr>
            <a:xfrm flipV="1">
              <a:off x="6969470" y="4535330"/>
              <a:ext cx="0" cy="3955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gyenes összekötő 30"/>
            <p:cNvCxnSpPr/>
            <p:nvPr/>
          </p:nvCxnSpPr>
          <p:spPr>
            <a:xfrm>
              <a:off x="6984644" y="3750871"/>
              <a:ext cx="55633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gyenes összekötő 31"/>
            <p:cNvCxnSpPr/>
            <p:nvPr/>
          </p:nvCxnSpPr>
          <p:spPr>
            <a:xfrm flipH="1">
              <a:off x="6984644" y="3645127"/>
              <a:ext cx="55633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gyenes összekötő 32"/>
            <p:cNvCxnSpPr/>
            <p:nvPr/>
          </p:nvCxnSpPr>
          <p:spPr>
            <a:xfrm>
              <a:off x="6969470" y="4129321"/>
              <a:ext cx="55633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gyenes összekötő 33"/>
            <p:cNvCxnSpPr/>
            <p:nvPr/>
          </p:nvCxnSpPr>
          <p:spPr>
            <a:xfrm flipH="1">
              <a:off x="6969470" y="4023576"/>
              <a:ext cx="55633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gyenes összekötő 34"/>
            <p:cNvCxnSpPr/>
            <p:nvPr/>
          </p:nvCxnSpPr>
          <p:spPr>
            <a:xfrm>
              <a:off x="6969470" y="4535330"/>
              <a:ext cx="55633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gyenes összekötő 35"/>
            <p:cNvCxnSpPr/>
            <p:nvPr/>
          </p:nvCxnSpPr>
          <p:spPr>
            <a:xfrm flipH="1">
              <a:off x="6969470" y="4429585"/>
              <a:ext cx="55633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Egyenes összekötő 41"/>
            <p:cNvCxnSpPr/>
            <p:nvPr/>
          </p:nvCxnSpPr>
          <p:spPr>
            <a:xfrm flipV="1">
              <a:off x="6969470" y="4129321"/>
              <a:ext cx="0" cy="3002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Egyenes összekötő 44"/>
            <p:cNvCxnSpPr/>
            <p:nvPr/>
          </p:nvCxnSpPr>
          <p:spPr>
            <a:xfrm flipV="1">
              <a:off x="6969470" y="3762476"/>
              <a:ext cx="0" cy="25457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gyenes összekötő 48"/>
            <p:cNvCxnSpPr/>
            <p:nvPr/>
          </p:nvCxnSpPr>
          <p:spPr>
            <a:xfrm flipV="1">
              <a:off x="6969470" y="3418985"/>
              <a:ext cx="0" cy="22614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Egyenes összekötő 53"/>
            <p:cNvCxnSpPr/>
            <p:nvPr/>
          </p:nvCxnSpPr>
          <p:spPr>
            <a:xfrm>
              <a:off x="4880686" y="3680308"/>
              <a:ext cx="77887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Egyenes összekötő 52"/>
            <p:cNvCxnSpPr/>
            <p:nvPr/>
          </p:nvCxnSpPr>
          <p:spPr>
            <a:xfrm>
              <a:off x="5659555" y="3680308"/>
              <a:ext cx="1" cy="16069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Egyenes összekötő 59"/>
            <p:cNvCxnSpPr/>
            <p:nvPr/>
          </p:nvCxnSpPr>
          <p:spPr>
            <a:xfrm flipH="1" flipV="1">
              <a:off x="5659555" y="3429000"/>
              <a:ext cx="1" cy="13936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églalap 61"/>
          <p:cNvSpPr/>
          <p:nvPr/>
        </p:nvSpPr>
        <p:spPr>
          <a:xfrm>
            <a:off x="5676751" y="4033233"/>
            <a:ext cx="1290492" cy="12346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9703" name="Csoportba foglalás 29702"/>
          <p:cNvGrpSpPr/>
          <p:nvPr/>
        </p:nvGrpSpPr>
        <p:grpSpPr>
          <a:xfrm>
            <a:off x="6967682" y="4083767"/>
            <a:ext cx="804719" cy="904973"/>
            <a:chOff x="6967682" y="4083767"/>
            <a:chExt cx="804719" cy="904973"/>
          </a:xfrm>
        </p:grpSpPr>
        <p:cxnSp>
          <p:nvCxnSpPr>
            <p:cNvPr id="29701" name="Egyenes összekötő nyíllal 29700"/>
            <p:cNvCxnSpPr/>
            <p:nvPr/>
          </p:nvCxnSpPr>
          <p:spPr>
            <a:xfrm>
              <a:off x="6969470" y="4984694"/>
              <a:ext cx="802930" cy="4046"/>
            </a:xfrm>
            <a:prstGeom prst="straightConnector1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Egyenes összekötő nyíllal 70"/>
            <p:cNvCxnSpPr/>
            <p:nvPr/>
          </p:nvCxnSpPr>
          <p:spPr>
            <a:xfrm>
              <a:off x="6967682" y="4479756"/>
              <a:ext cx="802930" cy="4046"/>
            </a:xfrm>
            <a:prstGeom prst="straightConnector1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Egyenes összekötő nyíllal 71"/>
            <p:cNvCxnSpPr/>
            <p:nvPr/>
          </p:nvCxnSpPr>
          <p:spPr>
            <a:xfrm>
              <a:off x="6969471" y="4083767"/>
              <a:ext cx="802930" cy="4046"/>
            </a:xfrm>
            <a:prstGeom prst="straightConnector1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408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visszaverődések leírása / 3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557338"/>
            <a:ext cx="8229600" cy="749300"/>
          </a:xfrm>
        </p:spPr>
        <p:txBody>
          <a:bodyPr>
            <a:normAutofit lnSpcReduction="10000"/>
          </a:bodyPr>
          <a:lstStyle/>
          <a:p>
            <a:pPr lvl="1">
              <a:buFontTx/>
              <a:buNone/>
            </a:pPr>
            <a:r>
              <a:rPr lang="hu-HU" smtClean="0"/>
              <a:t>Energiaviszonyok figyelembevétele: a forrás energiával tölti a rendszert, a falak elnyelése pedig energiát von ki belőle </a:t>
            </a:r>
          </a:p>
        </p:txBody>
      </p:sp>
      <p:sp>
        <p:nvSpPr>
          <p:cNvPr id="4" name="Szabadkézi sokszög 3"/>
          <p:cNvSpPr/>
          <p:nvPr/>
        </p:nvSpPr>
        <p:spPr>
          <a:xfrm>
            <a:off x="539750" y="3176588"/>
            <a:ext cx="3409950" cy="2197100"/>
          </a:xfrm>
          <a:custGeom>
            <a:avLst/>
            <a:gdLst>
              <a:gd name="connsiteX0" fmla="*/ 0 w 4920343"/>
              <a:gd name="connsiteY0" fmla="*/ 2220685 h 2220685"/>
              <a:gd name="connsiteX1" fmla="*/ 0 w 4920343"/>
              <a:gd name="connsiteY1" fmla="*/ 2220685 h 2220685"/>
              <a:gd name="connsiteX2" fmla="*/ 979715 w 4920343"/>
              <a:gd name="connsiteY2" fmla="*/ 0 h 2220685"/>
              <a:gd name="connsiteX3" fmla="*/ 3929743 w 4920343"/>
              <a:gd name="connsiteY3" fmla="*/ 228600 h 2220685"/>
              <a:gd name="connsiteX4" fmla="*/ 4920343 w 4920343"/>
              <a:gd name="connsiteY4" fmla="*/ 2122714 h 2220685"/>
              <a:gd name="connsiteX5" fmla="*/ 43543 w 4920343"/>
              <a:gd name="connsiteY5" fmla="*/ 2177142 h 222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20343" h="2220685">
                <a:moveTo>
                  <a:pt x="0" y="2220685"/>
                </a:moveTo>
                <a:lnTo>
                  <a:pt x="0" y="2220685"/>
                </a:lnTo>
                <a:lnTo>
                  <a:pt x="979715" y="0"/>
                </a:lnTo>
                <a:lnTo>
                  <a:pt x="3929743" y="228600"/>
                </a:lnTo>
                <a:lnTo>
                  <a:pt x="4920343" y="2122714"/>
                </a:lnTo>
                <a:lnTo>
                  <a:pt x="43543" y="2177142"/>
                </a:lnTo>
              </a:path>
            </a:pathLst>
          </a:custGeom>
          <a:solidFill>
            <a:schemeClr val="accent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5" name="Felhő 24"/>
          <p:cNvSpPr/>
          <p:nvPr/>
        </p:nvSpPr>
        <p:spPr>
          <a:xfrm>
            <a:off x="1116013" y="3875088"/>
            <a:ext cx="1439862" cy="974725"/>
          </a:xfrm>
          <a:prstGeom prst="cloud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5" name="Ellipszis 4"/>
          <p:cNvSpPr/>
          <p:nvPr/>
        </p:nvSpPr>
        <p:spPr>
          <a:xfrm>
            <a:off x="1701800" y="4300538"/>
            <a:ext cx="136525" cy="1365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2779713" y="3738563"/>
            <a:ext cx="136525" cy="136525"/>
          </a:xfrm>
          <a:prstGeom prst="ellipse">
            <a:avLst/>
          </a:prstGeom>
          <a:solidFill>
            <a:schemeClr val="accent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cxnSp>
        <p:nvCxnSpPr>
          <p:cNvPr id="8" name="Egyenes összekötő nyíllal 7"/>
          <p:cNvCxnSpPr>
            <a:stCxn id="5" idx="7"/>
            <a:endCxn id="6" idx="3"/>
          </p:cNvCxnSpPr>
          <p:nvPr/>
        </p:nvCxnSpPr>
        <p:spPr>
          <a:xfrm flipV="1">
            <a:off x="1817688" y="3856038"/>
            <a:ext cx="982662" cy="4635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704" name="Csoportba foglalás 29703"/>
          <p:cNvGrpSpPr/>
          <p:nvPr/>
        </p:nvGrpSpPr>
        <p:grpSpPr>
          <a:xfrm>
            <a:off x="4880685" y="3418985"/>
            <a:ext cx="2660294" cy="1868311"/>
            <a:chOff x="4880685" y="3418985"/>
            <a:chExt cx="2660294" cy="1868311"/>
          </a:xfrm>
        </p:grpSpPr>
        <p:cxnSp>
          <p:nvCxnSpPr>
            <p:cNvPr id="9" name="Egyenes összekötő 8"/>
            <p:cNvCxnSpPr/>
            <p:nvPr/>
          </p:nvCxnSpPr>
          <p:spPr>
            <a:xfrm>
              <a:off x="4880685" y="3568368"/>
              <a:ext cx="77887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12"/>
            <p:cNvCxnSpPr/>
            <p:nvPr/>
          </p:nvCxnSpPr>
          <p:spPr>
            <a:xfrm>
              <a:off x="5659556" y="5287296"/>
              <a:ext cx="13250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17"/>
            <p:cNvCxnSpPr/>
            <p:nvPr/>
          </p:nvCxnSpPr>
          <p:spPr>
            <a:xfrm flipV="1">
              <a:off x="6984644" y="5036641"/>
              <a:ext cx="0" cy="25065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gyenes összekötő 20"/>
            <p:cNvCxnSpPr/>
            <p:nvPr/>
          </p:nvCxnSpPr>
          <p:spPr>
            <a:xfrm>
              <a:off x="6969470" y="5036641"/>
              <a:ext cx="55633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gyenes összekötő 25"/>
            <p:cNvCxnSpPr/>
            <p:nvPr/>
          </p:nvCxnSpPr>
          <p:spPr>
            <a:xfrm flipH="1">
              <a:off x="6969470" y="4930896"/>
              <a:ext cx="55633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gyenes összekötő 27"/>
            <p:cNvCxnSpPr/>
            <p:nvPr/>
          </p:nvCxnSpPr>
          <p:spPr>
            <a:xfrm flipV="1">
              <a:off x="6969470" y="4535330"/>
              <a:ext cx="0" cy="3955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gyenes összekötő 30"/>
            <p:cNvCxnSpPr/>
            <p:nvPr/>
          </p:nvCxnSpPr>
          <p:spPr>
            <a:xfrm>
              <a:off x="6984644" y="3750871"/>
              <a:ext cx="55633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gyenes összekötő 31"/>
            <p:cNvCxnSpPr/>
            <p:nvPr/>
          </p:nvCxnSpPr>
          <p:spPr>
            <a:xfrm flipH="1">
              <a:off x="6984644" y="3645127"/>
              <a:ext cx="55633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gyenes összekötő 32"/>
            <p:cNvCxnSpPr/>
            <p:nvPr/>
          </p:nvCxnSpPr>
          <p:spPr>
            <a:xfrm>
              <a:off x="6969470" y="4129321"/>
              <a:ext cx="55633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gyenes összekötő 33"/>
            <p:cNvCxnSpPr/>
            <p:nvPr/>
          </p:nvCxnSpPr>
          <p:spPr>
            <a:xfrm flipH="1">
              <a:off x="6969470" y="4023576"/>
              <a:ext cx="55633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gyenes összekötő 34"/>
            <p:cNvCxnSpPr/>
            <p:nvPr/>
          </p:nvCxnSpPr>
          <p:spPr>
            <a:xfrm>
              <a:off x="6969470" y="4535330"/>
              <a:ext cx="55633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gyenes összekötő 35"/>
            <p:cNvCxnSpPr/>
            <p:nvPr/>
          </p:nvCxnSpPr>
          <p:spPr>
            <a:xfrm flipH="1">
              <a:off x="6969470" y="4429585"/>
              <a:ext cx="55633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Egyenes összekötő 41"/>
            <p:cNvCxnSpPr/>
            <p:nvPr/>
          </p:nvCxnSpPr>
          <p:spPr>
            <a:xfrm flipV="1">
              <a:off x="6969470" y="4129321"/>
              <a:ext cx="0" cy="3002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Egyenes összekötő 44"/>
            <p:cNvCxnSpPr/>
            <p:nvPr/>
          </p:nvCxnSpPr>
          <p:spPr>
            <a:xfrm flipV="1">
              <a:off x="6969470" y="3762476"/>
              <a:ext cx="0" cy="25457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gyenes összekötő 48"/>
            <p:cNvCxnSpPr/>
            <p:nvPr/>
          </p:nvCxnSpPr>
          <p:spPr>
            <a:xfrm flipV="1">
              <a:off x="6969470" y="3418985"/>
              <a:ext cx="0" cy="22614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Egyenes összekötő 53"/>
            <p:cNvCxnSpPr/>
            <p:nvPr/>
          </p:nvCxnSpPr>
          <p:spPr>
            <a:xfrm>
              <a:off x="4880686" y="3680308"/>
              <a:ext cx="77887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Egyenes összekötő 52"/>
            <p:cNvCxnSpPr/>
            <p:nvPr/>
          </p:nvCxnSpPr>
          <p:spPr>
            <a:xfrm>
              <a:off x="5659555" y="3680308"/>
              <a:ext cx="1" cy="16069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Egyenes összekötő 59"/>
            <p:cNvCxnSpPr/>
            <p:nvPr/>
          </p:nvCxnSpPr>
          <p:spPr>
            <a:xfrm flipH="1" flipV="1">
              <a:off x="5659555" y="3429000"/>
              <a:ext cx="1" cy="13936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églalap 61"/>
          <p:cNvSpPr/>
          <p:nvPr/>
        </p:nvSpPr>
        <p:spPr>
          <a:xfrm>
            <a:off x="5676751" y="4300537"/>
            <a:ext cx="1290492" cy="9673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9701" name="Egyenes összekötő nyíllal 29700"/>
          <p:cNvCxnSpPr/>
          <p:nvPr/>
        </p:nvCxnSpPr>
        <p:spPr>
          <a:xfrm>
            <a:off x="6969470" y="4984694"/>
            <a:ext cx="802930" cy="4046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Egyenes összekötő nyíllal 70"/>
          <p:cNvCxnSpPr/>
          <p:nvPr/>
        </p:nvCxnSpPr>
        <p:spPr>
          <a:xfrm>
            <a:off x="6967682" y="4479756"/>
            <a:ext cx="802930" cy="4046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9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dirty="0" smtClean="0"/>
              <a:t>Tartalom</a:t>
            </a:r>
          </a:p>
        </p:txBody>
      </p:sp>
      <p:sp>
        <p:nvSpPr>
          <p:cNvPr id="19458" name="Tartalom helye 2"/>
          <p:cNvSpPr>
            <a:spLocks noGrp="1"/>
          </p:cNvSpPr>
          <p:nvPr>
            <p:ph idx="1"/>
          </p:nvPr>
        </p:nvSpPr>
        <p:spPr>
          <a:xfrm>
            <a:off x="542572" y="1242174"/>
            <a:ext cx="8055681" cy="4576851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160000"/>
              </a:lnSpc>
            </a:pPr>
            <a:r>
              <a:rPr lang="hu-HU" dirty="0" smtClean="0"/>
              <a:t>A (hullámhosszhoz viszonyított) kis és nagy terek fogalma</a:t>
            </a:r>
          </a:p>
          <a:p>
            <a:pPr eaLnBrk="1" hangingPunct="1">
              <a:lnSpc>
                <a:spcPct val="160000"/>
              </a:lnSpc>
            </a:pPr>
            <a:r>
              <a:rPr lang="hu-HU" dirty="0" smtClean="0"/>
              <a:t>Hangok visszaverődése és elnyelése</a:t>
            </a:r>
          </a:p>
          <a:p>
            <a:pPr lvl="1">
              <a:lnSpc>
                <a:spcPct val="160000"/>
              </a:lnSpc>
            </a:pPr>
            <a:r>
              <a:rPr lang="hu-HU" dirty="0" smtClean="0"/>
              <a:t>az antik görög színház és öröksége</a:t>
            </a:r>
          </a:p>
          <a:p>
            <a:pPr lvl="1">
              <a:lnSpc>
                <a:spcPct val="160000"/>
              </a:lnSpc>
            </a:pPr>
            <a:r>
              <a:rPr lang="hu-HU" dirty="0" smtClean="0"/>
              <a:t>hangelnyelő anyagok</a:t>
            </a:r>
          </a:p>
          <a:p>
            <a:pPr eaLnBrk="1" hangingPunct="1">
              <a:lnSpc>
                <a:spcPct val="160000"/>
              </a:lnSpc>
            </a:pPr>
            <a:r>
              <a:rPr lang="hu-HU" dirty="0" smtClean="0"/>
              <a:t>Utózengés fogalma és jellemzői</a:t>
            </a:r>
          </a:p>
          <a:p>
            <a:pPr>
              <a:lnSpc>
                <a:spcPct val="160000"/>
              </a:lnSpc>
            </a:pPr>
            <a:r>
              <a:rPr lang="hu-HU" dirty="0" smtClean="0"/>
              <a:t>A hangelnyelés és utózengés összefüggései</a:t>
            </a:r>
          </a:p>
          <a:p>
            <a:pPr>
              <a:lnSpc>
                <a:spcPct val="160000"/>
              </a:lnSpc>
            </a:pPr>
            <a:r>
              <a:rPr lang="hu-HU" dirty="0" smtClean="0"/>
              <a:t>Közvetlen </a:t>
            </a:r>
            <a:r>
              <a:rPr lang="hu-HU" dirty="0"/>
              <a:t>és diffúz </a:t>
            </a:r>
            <a:r>
              <a:rPr lang="hu-HU" dirty="0" smtClean="0"/>
              <a:t>hangtér</a:t>
            </a:r>
          </a:p>
          <a:p>
            <a:pPr>
              <a:lnSpc>
                <a:spcPct val="160000"/>
              </a:lnSpc>
            </a:pPr>
            <a:r>
              <a:rPr lang="hu-HU" dirty="0" smtClean="0"/>
              <a:t>A teremakusztikai elemzés/tervezés főbb módszerei</a:t>
            </a:r>
            <a:endParaRPr lang="hu-HU" dirty="0"/>
          </a:p>
          <a:p>
            <a:pPr eaLnBrk="1" hangingPunct="1">
              <a:lnSpc>
                <a:spcPct val="160000"/>
              </a:lnSpc>
            </a:pPr>
            <a:endParaRPr lang="hu-HU" dirty="0" smtClean="0"/>
          </a:p>
          <a:p>
            <a:pPr eaLnBrk="1" hangingPunct="1">
              <a:lnSpc>
                <a:spcPct val="160000"/>
              </a:lnSpc>
            </a:pP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303606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visszaverődések leírása / 4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557338"/>
            <a:ext cx="8229600" cy="749300"/>
          </a:xfrm>
        </p:spPr>
        <p:txBody>
          <a:bodyPr>
            <a:normAutofit lnSpcReduction="10000"/>
          </a:bodyPr>
          <a:lstStyle/>
          <a:p>
            <a:pPr lvl="1">
              <a:buFontTx/>
              <a:buNone/>
            </a:pPr>
            <a:r>
              <a:rPr lang="hu-HU" smtClean="0"/>
              <a:t>Energiaviszonyok figyelembevétele: a forrás energiával tölti a rendszert, a falak elnyelése pedig energiát von ki belőle </a:t>
            </a:r>
          </a:p>
        </p:txBody>
      </p:sp>
      <p:sp>
        <p:nvSpPr>
          <p:cNvPr id="4" name="Szabadkézi sokszög 3"/>
          <p:cNvSpPr/>
          <p:nvPr/>
        </p:nvSpPr>
        <p:spPr>
          <a:xfrm>
            <a:off x="539750" y="3176588"/>
            <a:ext cx="3409950" cy="2197100"/>
          </a:xfrm>
          <a:custGeom>
            <a:avLst/>
            <a:gdLst>
              <a:gd name="connsiteX0" fmla="*/ 0 w 4920343"/>
              <a:gd name="connsiteY0" fmla="*/ 2220685 h 2220685"/>
              <a:gd name="connsiteX1" fmla="*/ 0 w 4920343"/>
              <a:gd name="connsiteY1" fmla="*/ 2220685 h 2220685"/>
              <a:gd name="connsiteX2" fmla="*/ 979715 w 4920343"/>
              <a:gd name="connsiteY2" fmla="*/ 0 h 2220685"/>
              <a:gd name="connsiteX3" fmla="*/ 3929743 w 4920343"/>
              <a:gd name="connsiteY3" fmla="*/ 228600 h 2220685"/>
              <a:gd name="connsiteX4" fmla="*/ 4920343 w 4920343"/>
              <a:gd name="connsiteY4" fmla="*/ 2122714 h 2220685"/>
              <a:gd name="connsiteX5" fmla="*/ 43543 w 4920343"/>
              <a:gd name="connsiteY5" fmla="*/ 2177142 h 222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20343" h="2220685">
                <a:moveTo>
                  <a:pt x="0" y="2220685"/>
                </a:moveTo>
                <a:lnTo>
                  <a:pt x="0" y="2220685"/>
                </a:lnTo>
                <a:lnTo>
                  <a:pt x="979715" y="0"/>
                </a:lnTo>
                <a:lnTo>
                  <a:pt x="3929743" y="228600"/>
                </a:lnTo>
                <a:lnTo>
                  <a:pt x="4920343" y="2122714"/>
                </a:lnTo>
                <a:lnTo>
                  <a:pt x="43543" y="2177142"/>
                </a:lnTo>
              </a:path>
            </a:pathLst>
          </a:custGeom>
          <a:solidFill>
            <a:schemeClr val="accent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5" name="Felhő 24"/>
          <p:cNvSpPr/>
          <p:nvPr/>
        </p:nvSpPr>
        <p:spPr>
          <a:xfrm>
            <a:off x="1116013" y="3875088"/>
            <a:ext cx="1439862" cy="974725"/>
          </a:xfrm>
          <a:prstGeom prst="cloud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5" name="Ellipszis 4"/>
          <p:cNvSpPr/>
          <p:nvPr/>
        </p:nvSpPr>
        <p:spPr>
          <a:xfrm>
            <a:off x="1701800" y="4300538"/>
            <a:ext cx="136525" cy="1365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2779713" y="3738563"/>
            <a:ext cx="136525" cy="136525"/>
          </a:xfrm>
          <a:prstGeom prst="ellipse">
            <a:avLst/>
          </a:prstGeom>
          <a:solidFill>
            <a:schemeClr val="accent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cxnSp>
        <p:nvCxnSpPr>
          <p:cNvPr id="8" name="Egyenes összekötő nyíllal 7"/>
          <p:cNvCxnSpPr>
            <a:stCxn id="5" idx="7"/>
            <a:endCxn id="6" idx="3"/>
          </p:cNvCxnSpPr>
          <p:nvPr/>
        </p:nvCxnSpPr>
        <p:spPr>
          <a:xfrm flipV="1">
            <a:off x="1817688" y="3856038"/>
            <a:ext cx="982662" cy="4635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704" name="Csoportba foglalás 29703"/>
          <p:cNvGrpSpPr/>
          <p:nvPr/>
        </p:nvGrpSpPr>
        <p:grpSpPr>
          <a:xfrm>
            <a:off x="4880685" y="3418985"/>
            <a:ext cx="2660294" cy="1868311"/>
            <a:chOff x="4880685" y="3418985"/>
            <a:chExt cx="2660294" cy="1868311"/>
          </a:xfrm>
        </p:grpSpPr>
        <p:cxnSp>
          <p:nvCxnSpPr>
            <p:cNvPr id="9" name="Egyenes összekötő 8"/>
            <p:cNvCxnSpPr/>
            <p:nvPr/>
          </p:nvCxnSpPr>
          <p:spPr>
            <a:xfrm>
              <a:off x="4880685" y="3568368"/>
              <a:ext cx="77887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12"/>
            <p:cNvCxnSpPr/>
            <p:nvPr/>
          </p:nvCxnSpPr>
          <p:spPr>
            <a:xfrm>
              <a:off x="5659556" y="5287296"/>
              <a:ext cx="13250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17"/>
            <p:cNvCxnSpPr/>
            <p:nvPr/>
          </p:nvCxnSpPr>
          <p:spPr>
            <a:xfrm flipV="1">
              <a:off x="6984644" y="5036641"/>
              <a:ext cx="0" cy="25065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gyenes összekötő 20"/>
            <p:cNvCxnSpPr/>
            <p:nvPr/>
          </p:nvCxnSpPr>
          <p:spPr>
            <a:xfrm>
              <a:off x="6969470" y="5036641"/>
              <a:ext cx="55633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gyenes összekötő 25"/>
            <p:cNvCxnSpPr/>
            <p:nvPr/>
          </p:nvCxnSpPr>
          <p:spPr>
            <a:xfrm flipH="1">
              <a:off x="6969470" y="4930896"/>
              <a:ext cx="55633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gyenes összekötő 27"/>
            <p:cNvCxnSpPr/>
            <p:nvPr/>
          </p:nvCxnSpPr>
          <p:spPr>
            <a:xfrm flipV="1">
              <a:off x="6969470" y="4535330"/>
              <a:ext cx="0" cy="3955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gyenes összekötő 30"/>
            <p:cNvCxnSpPr/>
            <p:nvPr/>
          </p:nvCxnSpPr>
          <p:spPr>
            <a:xfrm>
              <a:off x="6984644" y="3750871"/>
              <a:ext cx="55633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gyenes összekötő 31"/>
            <p:cNvCxnSpPr/>
            <p:nvPr/>
          </p:nvCxnSpPr>
          <p:spPr>
            <a:xfrm flipH="1">
              <a:off x="6984644" y="3645127"/>
              <a:ext cx="55633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gyenes összekötő 32"/>
            <p:cNvCxnSpPr/>
            <p:nvPr/>
          </p:nvCxnSpPr>
          <p:spPr>
            <a:xfrm>
              <a:off x="6969470" y="4129321"/>
              <a:ext cx="55633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gyenes összekötő 33"/>
            <p:cNvCxnSpPr/>
            <p:nvPr/>
          </p:nvCxnSpPr>
          <p:spPr>
            <a:xfrm flipH="1">
              <a:off x="6969470" y="4023576"/>
              <a:ext cx="55633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gyenes összekötő 34"/>
            <p:cNvCxnSpPr/>
            <p:nvPr/>
          </p:nvCxnSpPr>
          <p:spPr>
            <a:xfrm>
              <a:off x="6969470" y="4535330"/>
              <a:ext cx="55633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gyenes összekötő 35"/>
            <p:cNvCxnSpPr/>
            <p:nvPr/>
          </p:nvCxnSpPr>
          <p:spPr>
            <a:xfrm flipH="1">
              <a:off x="6969470" y="4429585"/>
              <a:ext cx="55633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Egyenes összekötő 41"/>
            <p:cNvCxnSpPr/>
            <p:nvPr/>
          </p:nvCxnSpPr>
          <p:spPr>
            <a:xfrm flipV="1">
              <a:off x="6969470" y="4129321"/>
              <a:ext cx="0" cy="3002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Egyenes összekötő 44"/>
            <p:cNvCxnSpPr/>
            <p:nvPr/>
          </p:nvCxnSpPr>
          <p:spPr>
            <a:xfrm flipV="1">
              <a:off x="6969470" y="3762476"/>
              <a:ext cx="0" cy="25457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gyenes összekötő 48"/>
            <p:cNvCxnSpPr/>
            <p:nvPr/>
          </p:nvCxnSpPr>
          <p:spPr>
            <a:xfrm flipV="1">
              <a:off x="6969470" y="3418985"/>
              <a:ext cx="0" cy="22614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Egyenes összekötő 53"/>
            <p:cNvCxnSpPr/>
            <p:nvPr/>
          </p:nvCxnSpPr>
          <p:spPr>
            <a:xfrm>
              <a:off x="4880686" y="3680308"/>
              <a:ext cx="77887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Egyenes összekötő 52"/>
            <p:cNvCxnSpPr/>
            <p:nvPr/>
          </p:nvCxnSpPr>
          <p:spPr>
            <a:xfrm>
              <a:off x="5659555" y="3680308"/>
              <a:ext cx="1" cy="16069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Egyenes összekötő 59"/>
            <p:cNvCxnSpPr/>
            <p:nvPr/>
          </p:nvCxnSpPr>
          <p:spPr>
            <a:xfrm flipH="1" flipV="1">
              <a:off x="5659555" y="3429000"/>
              <a:ext cx="1" cy="13936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églalap 61"/>
          <p:cNvSpPr/>
          <p:nvPr/>
        </p:nvSpPr>
        <p:spPr>
          <a:xfrm>
            <a:off x="5676751" y="4733113"/>
            <a:ext cx="1290492" cy="5348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9701" name="Egyenes összekötő nyíllal 29700"/>
          <p:cNvCxnSpPr/>
          <p:nvPr/>
        </p:nvCxnSpPr>
        <p:spPr>
          <a:xfrm>
            <a:off x="6969470" y="4984694"/>
            <a:ext cx="802930" cy="4046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9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visszaverődések leírása / 5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557338"/>
            <a:ext cx="8229600" cy="749300"/>
          </a:xfrm>
        </p:spPr>
        <p:txBody>
          <a:bodyPr>
            <a:normAutofit lnSpcReduction="10000"/>
          </a:bodyPr>
          <a:lstStyle/>
          <a:p>
            <a:pPr lvl="1">
              <a:buFontTx/>
              <a:buNone/>
            </a:pPr>
            <a:r>
              <a:rPr lang="hu-HU" smtClean="0"/>
              <a:t>Energiaviszonyok figyelembevétele: a forrás energiával tölti a rendszert, a falak elnyelése pedig energiát von ki belőle </a:t>
            </a:r>
          </a:p>
        </p:txBody>
      </p:sp>
      <p:sp>
        <p:nvSpPr>
          <p:cNvPr id="4" name="Szabadkézi sokszög 3"/>
          <p:cNvSpPr/>
          <p:nvPr/>
        </p:nvSpPr>
        <p:spPr>
          <a:xfrm>
            <a:off x="539750" y="3176588"/>
            <a:ext cx="3409950" cy="2197100"/>
          </a:xfrm>
          <a:custGeom>
            <a:avLst/>
            <a:gdLst>
              <a:gd name="connsiteX0" fmla="*/ 0 w 4920343"/>
              <a:gd name="connsiteY0" fmla="*/ 2220685 h 2220685"/>
              <a:gd name="connsiteX1" fmla="*/ 0 w 4920343"/>
              <a:gd name="connsiteY1" fmla="*/ 2220685 h 2220685"/>
              <a:gd name="connsiteX2" fmla="*/ 979715 w 4920343"/>
              <a:gd name="connsiteY2" fmla="*/ 0 h 2220685"/>
              <a:gd name="connsiteX3" fmla="*/ 3929743 w 4920343"/>
              <a:gd name="connsiteY3" fmla="*/ 228600 h 2220685"/>
              <a:gd name="connsiteX4" fmla="*/ 4920343 w 4920343"/>
              <a:gd name="connsiteY4" fmla="*/ 2122714 h 2220685"/>
              <a:gd name="connsiteX5" fmla="*/ 43543 w 4920343"/>
              <a:gd name="connsiteY5" fmla="*/ 2177142 h 222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20343" h="2220685">
                <a:moveTo>
                  <a:pt x="0" y="2220685"/>
                </a:moveTo>
                <a:lnTo>
                  <a:pt x="0" y="2220685"/>
                </a:lnTo>
                <a:lnTo>
                  <a:pt x="979715" y="0"/>
                </a:lnTo>
                <a:lnTo>
                  <a:pt x="3929743" y="228600"/>
                </a:lnTo>
                <a:lnTo>
                  <a:pt x="4920343" y="2122714"/>
                </a:lnTo>
                <a:lnTo>
                  <a:pt x="43543" y="2177142"/>
                </a:lnTo>
              </a:path>
            </a:pathLst>
          </a:custGeom>
          <a:solidFill>
            <a:schemeClr val="accent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5" name="Felhő 24"/>
          <p:cNvSpPr/>
          <p:nvPr/>
        </p:nvSpPr>
        <p:spPr>
          <a:xfrm>
            <a:off x="1116013" y="3875088"/>
            <a:ext cx="1439862" cy="974725"/>
          </a:xfrm>
          <a:prstGeom prst="cloud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5" name="Ellipszis 4"/>
          <p:cNvSpPr/>
          <p:nvPr/>
        </p:nvSpPr>
        <p:spPr>
          <a:xfrm>
            <a:off x="1701800" y="4300538"/>
            <a:ext cx="136525" cy="1365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2779713" y="3738563"/>
            <a:ext cx="136525" cy="136525"/>
          </a:xfrm>
          <a:prstGeom prst="ellipse">
            <a:avLst/>
          </a:prstGeom>
          <a:solidFill>
            <a:schemeClr val="accent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cxnSp>
        <p:nvCxnSpPr>
          <p:cNvPr id="8" name="Egyenes összekötő nyíllal 7"/>
          <p:cNvCxnSpPr>
            <a:stCxn id="5" idx="7"/>
            <a:endCxn id="6" idx="3"/>
          </p:cNvCxnSpPr>
          <p:nvPr/>
        </p:nvCxnSpPr>
        <p:spPr>
          <a:xfrm flipV="1">
            <a:off x="1817688" y="3856038"/>
            <a:ext cx="982662" cy="4635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704" name="Csoportba foglalás 29703"/>
          <p:cNvGrpSpPr/>
          <p:nvPr/>
        </p:nvGrpSpPr>
        <p:grpSpPr>
          <a:xfrm>
            <a:off x="4880685" y="3418985"/>
            <a:ext cx="2660294" cy="1868311"/>
            <a:chOff x="4880685" y="3418985"/>
            <a:chExt cx="2660294" cy="1868311"/>
          </a:xfrm>
        </p:grpSpPr>
        <p:cxnSp>
          <p:nvCxnSpPr>
            <p:cNvPr id="9" name="Egyenes összekötő 8"/>
            <p:cNvCxnSpPr/>
            <p:nvPr/>
          </p:nvCxnSpPr>
          <p:spPr>
            <a:xfrm>
              <a:off x="4880685" y="3568368"/>
              <a:ext cx="77887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12"/>
            <p:cNvCxnSpPr/>
            <p:nvPr/>
          </p:nvCxnSpPr>
          <p:spPr>
            <a:xfrm>
              <a:off x="5659556" y="5287296"/>
              <a:ext cx="13250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17"/>
            <p:cNvCxnSpPr/>
            <p:nvPr/>
          </p:nvCxnSpPr>
          <p:spPr>
            <a:xfrm flipV="1">
              <a:off x="6984644" y="5036641"/>
              <a:ext cx="0" cy="25065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gyenes összekötő 20"/>
            <p:cNvCxnSpPr/>
            <p:nvPr/>
          </p:nvCxnSpPr>
          <p:spPr>
            <a:xfrm>
              <a:off x="6969470" y="5036641"/>
              <a:ext cx="55633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gyenes összekötő 25"/>
            <p:cNvCxnSpPr/>
            <p:nvPr/>
          </p:nvCxnSpPr>
          <p:spPr>
            <a:xfrm flipH="1">
              <a:off x="6969470" y="4930896"/>
              <a:ext cx="55633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gyenes összekötő 27"/>
            <p:cNvCxnSpPr/>
            <p:nvPr/>
          </p:nvCxnSpPr>
          <p:spPr>
            <a:xfrm flipV="1">
              <a:off x="6969470" y="4535330"/>
              <a:ext cx="0" cy="3955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gyenes összekötő 30"/>
            <p:cNvCxnSpPr/>
            <p:nvPr/>
          </p:nvCxnSpPr>
          <p:spPr>
            <a:xfrm>
              <a:off x="6984644" y="3750871"/>
              <a:ext cx="55633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gyenes összekötő 31"/>
            <p:cNvCxnSpPr/>
            <p:nvPr/>
          </p:nvCxnSpPr>
          <p:spPr>
            <a:xfrm flipH="1">
              <a:off x="6984644" y="3645127"/>
              <a:ext cx="55633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gyenes összekötő 32"/>
            <p:cNvCxnSpPr/>
            <p:nvPr/>
          </p:nvCxnSpPr>
          <p:spPr>
            <a:xfrm>
              <a:off x="6969470" y="4129321"/>
              <a:ext cx="55633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gyenes összekötő 33"/>
            <p:cNvCxnSpPr/>
            <p:nvPr/>
          </p:nvCxnSpPr>
          <p:spPr>
            <a:xfrm flipH="1">
              <a:off x="6969470" y="4023576"/>
              <a:ext cx="55633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gyenes összekötő 34"/>
            <p:cNvCxnSpPr/>
            <p:nvPr/>
          </p:nvCxnSpPr>
          <p:spPr>
            <a:xfrm>
              <a:off x="6969470" y="4535330"/>
              <a:ext cx="55633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gyenes összekötő 35"/>
            <p:cNvCxnSpPr/>
            <p:nvPr/>
          </p:nvCxnSpPr>
          <p:spPr>
            <a:xfrm flipH="1">
              <a:off x="6969470" y="4429585"/>
              <a:ext cx="55633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Egyenes összekötő 41"/>
            <p:cNvCxnSpPr/>
            <p:nvPr/>
          </p:nvCxnSpPr>
          <p:spPr>
            <a:xfrm flipV="1">
              <a:off x="6969470" y="4129321"/>
              <a:ext cx="0" cy="3002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Egyenes összekötő 44"/>
            <p:cNvCxnSpPr/>
            <p:nvPr/>
          </p:nvCxnSpPr>
          <p:spPr>
            <a:xfrm flipV="1">
              <a:off x="6969470" y="3762476"/>
              <a:ext cx="0" cy="25457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gyenes összekötő 48"/>
            <p:cNvCxnSpPr/>
            <p:nvPr/>
          </p:nvCxnSpPr>
          <p:spPr>
            <a:xfrm flipV="1">
              <a:off x="6969470" y="3418985"/>
              <a:ext cx="0" cy="22614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Egyenes összekötő 53"/>
            <p:cNvCxnSpPr/>
            <p:nvPr/>
          </p:nvCxnSpPr>
          <p:spPr>
            <a:xfrm>
              <a:off x="4880686" y="3680308"/>
              <a:ext cx="77887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Egyenes összekötő 52"/>
            <p:cNvCxnSpPr/>
            <p:nvPr/>
          </p:nvCxnSpPr>
          <p:spPr>
            <a:xfrm>
              <a:off x="5659555" y="3680308"/>
              <a:ext cx="1" cy="16069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Egyenes összekötő 59"/>
            <p:cNvCxnSpPr/>
            <p:nvPr/>
          </p:nvCxnSpPr>
          <p:spPr>
            <a:xfrm flipH="1" flipV="1">
              <a:off x="5659555" y="3429000"/>
              <a:ext cx="1" cy="13936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7475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>
          <a:xfrm>
            <a:off x="1157111" y="121180"/>
            <a:ext cx="8229600" cy="702909"/>
          </a:xfrm>
        </p:spPr>
        <p:txBody>
          <a:bodyPr/>
          <a:lstStyle/>
          <a:p>
            <a:r>
              <a:rPr lang="hu-HU" dirty="0" smtClean="0"/>
              <a:t>A visszaverődések leírása / 6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7149" y="2712328"/>
            <a:ext cx="655637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Szövegdoboz 3"/>
          <p:cNvSpPr txBox="1">
            <a:spLocks noChangeArrowheads="1"/>
          </p:cNvSpPr>
          <p:nvPr/>
        </p:nvSpPr>
        <p:spPr bwMode="auto">
          <a:xfrm>
            <a:off x="644525" y="1210028"/>
            <a:ext cx="79216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dirty="0"/>
              <a:t>Az utózengési idő fogalma: az az időtartam, ami alatt a hangtér energiatartalma milliomodrészére csökken. Ez hangnyomásszintben kifejezve 60 dB-es csökkenésnek felel meg. </a:t>
            </a:r>
          </a:p>
        </p:txBody>
      </p:sp>
      <p:cxnSp>
        <p:nvCxnSpPr>
          <p:cNvPr id="3" name="Egyenes összekötő 2"/>
          <p:cNvCxnSpPr/>
          <p:nvPr/>
        </p:nvCxnSpPr>
        <p:spPr>
          <a:xfrm>
            <a:off x="1667435" y="3302598"/>
            <a:ext cx="4991549" cy="2269864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Csoportba foglalás 16"/>
          <p:cNvGrpSpPr/>
          <p:nvPr/>
        </p:nvGrpSpPr>
        <p:grpSpPr>
          <a:xfrm>
            <a:off x="1947134" y="3119718"/>
            <a:ext cx="3971365" cy="3334870"/>
            <a:chOff x="1947134" y="3119718"/>
            <a:chExt cx="3971365" cy="3334870"/>
          </a:xfrm>
        </p:grpSpPr>
        <p:cxnSp>
          <p:nvCxnSpPr>
            <p:cNvPr id="7" name="Egyenes összekötő 6"/>
            <p:cNvCxnSpPr/>
            <p:nvPr/>
          </p:nvCxnSpPr>
          <p:spPr>
            <a:xfrm>
              <a:off x="1947134" y="3119718"/>
              <a:ext cx="10757" cy="3334870"/>
            </a:xfrm>
            <a:prstGeom prst="line">
              <a:avLst/>
            </a:prstGeom>
            <a:ln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gyenes összekötő 11"/>
            <p:cNvCxnSpPr/>
            <p:nvPr/>
          </p:nvCxnSpPr>
          <p:spPr>
            <a:xfrm>
              <a:off x="5918499" y="4647304"/>
              <a:ext cx="0" cy="1667435"/>
            </a:xfrm>
            <a:prstGeom prst="line">
              <a:avLst/>
            </a:prstGeom>
            <a:ln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gyenes összekötő nyíllal 14"/>
            <p:cNvCxnSpPr/>
            <p:nvPr/>
          </p:nvCxnSpPr>
          <p:spPr>
            <a:xfrm>
              <a:off x="1957891" y="6208003"/>
              <a:ext cx="3960608" cy="0"/>
            </a:xfrm>
            <a:prstGeom prst="straightConnector1">
              <a:avLst/>
            </a:prstGeom>
            <a:ln w="19050">
              <a:solidFill>
                <a:srgbClr val="0066FF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Szövegdoboz 15"/>
            <p:cNvSpPr txBox="1"/>
            <p:nvPr/>
          </p:nvSpPr>
          <p:spPr>
            <a:xfrm>
              <a:off x="3474720" y="5787614"/>
              <a:ext cx="9681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400" b="1" dirty="0" smtClean="0">
                  <a:solidFill>
                    <a:srgbClr val="0066FF"/>
                  </a:solidFill>
                </a:rPr>
                <a:t>T</a:t>
              </a:r>
              <a:r>
                <a:rPr lang="hu-HU" sz="2400" b="1" baseline="-25000" dirty="0" smtClean="0">
                  <a:solidFill>
                    <a:srgbClr val="0066FF"/>
                  </a:solidFill>
                </a:rPr>
                <a:t>60</a:t>
              </a:r>
              <a:endParaRPr lang="hu-HU" sz="2400" b="1" dirty="0">
                <a:solidFill>
                  <a:srgbClr val="0066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235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mtClean="0"/>
              <a:t>A modern teremakusztika megalapítója</a:t>
            </a:r>
          </a:p>
        </p:txBody>
      </p:sp>
      <p:pic>
        <p:nvPicPr>
          <p:cNvPr id="31746" name="Tartalom helye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23850" y="1700213"/>
            <a:ext cx="4641850" cy="3313112"/>
          </a:xfrm>
        </p:spPr>
      </p:pic>
      <p:pic>
        <p:nvPicPr>
          <p:cNvPr id="31747" name="Kép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263" y="1700213"/>
            <a:ext cx="345440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Szövegdoboz 5"/>
          <p:cNvSpPr txBox="1">
            <a:spLocks noChangeArrowheads="1"/>
          </p:cNvSpPr>
          <p:nvPr/>
        </p:nvSpPr>
        <p:spPr bwMode="auto">
          <a:xfrm>
            <a:off x="2146300" y="5922963"/>
            <a:ext cx="2952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W. C. Sabine (1868-1919)</a:t>
            </a:r>
          </a:p>
        </p:txBody>
      </p:sp>
      <p:sp>
        <p:nvSpPr>
          <p:cNvPr id="31749" name="Szövegdoboz 6"/>
          <p:cNvSpPr txBox="1">
            <a:spLocks noChangeArrowheads="1"/>
          </p:cNvSpPr>
          <p:nvPr/>
        </p:nvSpPr>
        <p:spPr bwMode="auto">
          <a:xfrm>
            <a:off x="287338" y="5157788"/>
            <a:ext cx="3384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Fogg-előadóterem</a:t>
            </a:r>
          </a:p>
        </p:txBody>
      </p:sp>
    </p:spTree>
    <p:extLst>
      <p:ext uri="{BB962C8B-B14F-4D97-AF65-F5344CB8AC3E}">
        <p14:creationId xmlns:p14="http://schemas.microsoft.com/office/powerpoint/2010/main" val="61770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Utózengési idő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4724400"/>
            <a:ext cx="8291512" cy="1512888"/>
          </a:xfrm>
        </p:spPr>
        <p:txBody>
          <a:bodyPr>
            <a:normAutofit lnSpcReduction="10000"/>
          </a:bodyPr>
          <a:lstStyle/>
          <a:p>
            <a:r>
              <a:rPr lang="hu-HU" dirty="0" smtClean="0"/>
              <a:t>Befolyásoló paraméterek:</a:t>
            </a:r>
          </a:p>
          <a:p>
            <a:pPr lvl="1"/>
            <a:r>
              <a:rPr lang="hu-HU" dirty="0" smtClean="0"/>
              <a:t>egyenes arányossággal: terem </a:t>
            </a:r>
            <a:r>
              <a:rPr lang="hu-HU" i="1" dirty="0" smtClean="0"/>
              <a:t>V</a:t>
            </a:r>
            <a:r>
              <a:rPr lang="hu-HU" dirty="0" smtClean="0"/>
              <a:t> térfogata</a:t>
            </a:r>
          </a:p>
          <a:p>
            <a:pPr lvl="1"/>
            <a:r>
              <a:rPr lang="hu-HU" dirty="0" smtClean="0"/>
              <a:t>fordított arányossággal: átlagos hangelnyelési fok,     és a határoló felületek összege, </a:t>
            </a:r>
            <a:r>
              <a:rPr lang="hu-HU" i="1" dirty="0" smtClean="0">
                <a:latin typeface="Times New Roman" pitchFamily="18" charset="0"/>
              </a:rPr>
              <a:t>A</a:t>
            </a:r>
          </a:p>
          <a:p>
            <a:pPr lvl="1">
              <a:buFontTx/>
              <a:buNone/>
            </a:pPr>
            <a:endParaRPr lang="hu-HU" i="1" dirty="0" smtClean="0">
              <a:latin typeface="Times New Roman" pitchFamily="18" charset="0"/>
            </a:endParaRPr>
          </a:p>
        </p:txBody>
      </p:sp>
      <p:graphicFrame>
        <p:nvGraphicFramePr>
          <p:cNvPr id="14359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1652863"/>
              </p:ext>
            </p:extLst>
          </p:nvPr>
        </p:nvGraphicFramePr>
        <p:xfrm>
          <a:off x="1925638" y="1387475"/>
          <a:ext cx="49149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0" name="Equation" r:id="rId4" imgW="4914720" imgH="609480" progId="Equation.DSMT4">
                  <p:embed/>
                </p:oleObj>
              </mc:Choice>
              <mc:Fallback>
                <p:oleObj name="Equation" r:id="rId4" imgW="4914720" imgH="60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5638" y="1387475"/>
                        <a:ext cx="49149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60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5345751"/>
              </p:ext>
            </p:extLst>
          </p:nvPr>
        </p:nvGraphicFramePr>
        <p:xfrm>
          <a:off x="7526161" y="5557485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1" name="Equation" r:id="rId6" imgW="228600" imgH="228600" progId="Equation.DSMT4">
                  <p:embed/>
                </p:oleObj>
              </mc:Choice>
              <mc:Fallback>
                <p:oleObj name="Equation" r:id="rId6" imgW="228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6161" y="5557485"/>
                        <a:ext cx="228600" cy="2286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61" name="Object 25"/>
          <p:cNvGraphicFramePr>
            <a:graphicFrameLocks noChangeAspect="1"/>
          </p:cNvGraphicFramePr>
          <p:nvPr/>
        </p:nvGraphicFramePr>
        <p:xfrm>
          <a:off x="2771775" y="2105025"/>
          <a:ext cx="3556000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" name="Equation" r:id="rId8" imgW="3555720" imgH="1333440" progId="Equation.DSMT4">
                  <p:embed/>
                </p:oleObj>
              </mc:Choice>
              <mc:Fallback>
                <p:oleObj name="Equation" r:id="rId8" imgW="3555720" imgH="1333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2105025"/>
                        <a:ext cx="3556000" cy="133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66" name="Object 30"/>
          <p:cNvGraphicFramePr>
            <a:graphicFrameLocks noChangeAspect="1"/>
          </p:cNvGraphicFramePr>
          <p:nvPr/>
        </p:nvGraphicFramePr>
        <p:xfrm>
          <a:off x="4470400" y="3327400"/>
          <a:ext cx="2032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3" name="Equation" r:id="rId10" imgW="203040" imgH="203040" progId="Equation.DSMT4">
                  <p:embed/>
                </p:oleObj>
              </mc:Choice>
              <mc:Fallback>
                <p:oleObj name="Equation" r:id="rId10" imgW="2030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0400" y="3327400"/>
                        <a:ext cx="2032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67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7349648"/>
              </p:ext>
            </p:extLst>
          </p:nvPr>
        </p:nvGraphicFramePr>
        <p:xfrm>
          <a:off x="3708400" y="3764643"/>
          <a:ext cx="14351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4" name="Equation" r:id="rId12" imgW="1434960" imgH="558720" progId="Equation.DSMT4">
                  <p:embed/>
                </p:oleObj>
              </mc:Choice>
              <mc:Fallback>
                <p:oleObj name="Equation" r:id="rId12" imgW="143496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8400" y="3764643"/>
                        <a:ext cx="1435100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3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hangelnyelési fok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Előadás címe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CBE7E8-1E68-473B-B50A-C5A618FD44EB}" type="slidenum">
              <a:rPr lang="hu-HU" smtClean="0"/>
              <a:pPr>
                <a:defRPr/>
              </a:pPr>
              <a:t>25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©  Előadó Neve</a:t>
            </a:r>
            <a:br>
              <a:rPr lang="hu-HU" smtClean="0"/>
            </a:br>
            <a:r>
              <a:rPr lang="hu-HU" smtClean="0"/>
              <a:t>BME</a:t>
            </a:r>
            <a:r>
              <a:rPr lang="en-US" smtClean="0"/>
              <a:t> Hálózati Rendszerek és Szolgáltatások Tanszék</a:t>
            </a:r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1806222" y="4515556"/>
            <a:ext cx="5463822" cy="46284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0" name="Egyenes összekötő nyíllal 9"/>
          <p:cNvCxnSpPr/>
          <p:nvPr/>
        </p:nvCxnSpPr>
        <p:spPr>
          <a:xfrm>
            <a:off x="2551289" y="2506133"/>
            <a:ext cx="2019124" cy="200942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 flipV="1">
            <a:off x="4570413" y="2506133"/>
            <a:ext cx="1807809" cy="2009423"/>
          </a:xfrm>
          <a:prstGeom prst="straightConnector1">
            <a:avLst/>
          </a:prstGeom>
          <a:ln w="76200">
            <a:solidFill>
              <a:srgbClr val="0066FF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Tartalom helye 1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4423868"/>
              </p:ext>
            </p:extLst>
          </p:nvPr>
        </p:nvGraphicFramePr>
        <p:xfrm>
          <a:off x="6013450" y="1743075"/>
          <a:ext cx="1103313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2" name="Equation" r:id="rId4" imgW="1714320" imgH="787320" progId="Equation.DSMT4">
                  <p:embed/>
                </p:oleObj>
              </mc:Choice>
              <mc:Fallback>
                <p:oleObj name="Equation" r:id="rId4" imgW="1714320" imgH="787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13450" y="1743075"/>
                        <a:ext cx="1103313" cy="50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40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hangelnyelési fok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Előadás címe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CBE7E8-1E68-473B-B50A-C5A618FD44EB}" type="slidenum">
              <a:rPr lang="hu-HU" smtClean="0"/>
              <a:pPr>
                <a:defRPr/>
              </a:pPr>
              <a:t>26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©  Előadó Neve</a:t>
            </a:r>
            <a:br>
              <a:rPr lang="hu-HU" smtClean="0"/>
            </a:br>
            <a:r>
              <a:rPr lang="hu-HU" smtClean="0"/>
              <a:t>BME</a:t>
            </a:r>
            <a:r>
              <a:rPr lang="en-US" smtClean="0"/>
              <a:t> Hálózati Rendszerek és Szolgáltatások Tanszék</a:t>
            </a:r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1806222" y="4515556"/>
            <a:ext cx="5463822" cy="462844"/>
          </a:xfrm>
          <a:prstGeom prst="rect">
            <a:avLst/>
          </a:prstGeom>
          <a:pattFill prst="wave">
            <a:fgClr>
              <a:srgbClr val="C0992A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0" name="Egyenes összekötő nyíllal 9"/>
          <p:cNvCxnSpPr/>
          <p:nvPr/>
        </p:nvCxnSpPr>
        <p:spPr>
          <a:xfrm>
            <a:off x="2551289" y="2506133"/>
            <a:ext cx="2019124" cy="200942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 flipV="1">
            <a:off x="4570413" y="2506133"/>
            <a:ext cx="1807809" cy="2009423"/>
          </a:xfrm>
          <a:prstGeom prst="straightConnector1">
            <a:avLst/>
          </a:prstGeom>
          <a:ln w="19050">
            <a:solidFill>
              <a:srgbClr val="0066FF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graphicFrame>
        <p:nvGraphicFramePr>
          <p:cNvPr id="8" name="Objektum 7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29833937"/>
              </p:ext>
            </p:extLst>
          </p:nvPr>
        </p:nvGraphicFramePr>
        <p:xfrm>
          <a:off x="5969000" y="1724025"/>
          <a:ext cx="1192213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6" name="Equation" r:id="rId3" imgW="1714320" imgH="787320" progId="Equation.DSMT4">
                  <p:embed/>
                </p:oleObj>
              </mc:Choice>
              <mc:Fallback>
                <p:oleObj name="Equation" r:id="rId3" imgW="1714320" imgH="787320" progId="Equation.DSMT4">
                  <p:embed/>
                  <p:pic>
                    <p:nvPicPr>
                      <p:cNvPr id="0" name="Tartalom helye 1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9000" y="1724025"/>
                        <a:ext cx="1192213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088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Hangelnyelő anyagok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Fémek, kő, kerámiák, beton: </a:t>
            </a:r>
            <a:r>
              <a:rPr lang="hu-HU" b="1" dirty="0" smtClean="0"/>
              <a:t>NAGYON ROSSZ</a:t>
            </a:r>
          </a:p>
          <a:p>
            <a:r>
              <a:rPr lang="hu-HU" dirty="0" smtClean="0"/>
              <a:t>Zártcellás műanyagok: pl. Hungarocell, térhálósított PE habok, stb., papírmasé (tojástartó…!): </a:t>
            </a:r>
            <a:r>
              <a:rPr lang="hu-HU" b="1" dirty="0" smtClean="0"/>
              <a:t>nem sokkal jobb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Jó hangelnyelők: nyitott cellás műanyaghabok, üveg- és ásványgyapot: </a:t>
            </a:r>
            <a:r>
              <a:rPr lang="hu-HU" b="1" dirty="0" smtClean="0">
                <a:solidFill>
                  <a:srgbClr val="FF0000"/>
                </a:solidFill>
              </a:rPr>
              <a:t>JÓ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Előadás címe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CBE7E8-1E68-473B-B50A-C5A618FD44EB}" type="slidenum">
              <a:rPr lang="hu-HU" smtClean="0"/>
              <a:pPr>
                <a:defRPr/>
              </a:pPr>
              <a:t>27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©  Előadó Neve</a:t>
            </a:r>
            <a:br>
              <a:rPr lang="hu-HU" smtClean="0"/>
            </a:br>
            <a:r>
              <a:rPr lang="hu-HU" smtClean="0"/>
              <a:t>BME</a:t>
            </a:r>
            <a:r>
              <a:rPr lang="en-US" smtClean="0"/>
              <a:t> Hálózati Rendszerek és Szolgáltatások Tanszék</a:t>
            </a:r>
            <a:endParaRPr lang="hu-H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51" r="48104" b="10902"/>
          <a:stretch/>
        </p:blipFill>
        <p:spPr bwMode="auto">
          <a:xfrm>
            <a:off x="3334632" y="2523066"/>
            <a:ext cx="2471561" cy="135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http://origin-ars.els-cdn.com/content/image/1-s2.0-S0003682X07001892-gr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89" y="4956879"/>
            <a:ext cx="2681112" cy="142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origin-ars.els-cdn.com/content/image/1-s2.0-S0928493104000050-gr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2390"/>
          <a:stretch/>
        </p:blipFill>
        <p:spPr bwMode="auto">
          <a:xfrm>
            <a:off x="4851046" y="4694412"/>
            <a:ext cx="2338388" cy="168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45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Hangelnyelési görbék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Előadás címe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CBE7E8-1E68-473B-B50A-C5A618FD44EB}" type="slidenum">
              <a:rPr lang="hu-HU" smtClean="0"/>
              <a:pPr>
                <a:defRPr/>
              </a:pPr>
              <a:t>28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©  Előadó Neve</a:t>
            </a:r>
            <a:br>
              <a:rPr lang="hu-HU" smtClean="0"/>
            </a:br>
            <a:r>
              <a:rPr lang="hu-HU" smtClean="0"/>
              <a:t>BME</a:t>
            </a:r>
            <a:r>
              <a:rPr lang="en-US" smtClean="0"/>
              <a:t> Hálózati Rendszerek és Szolgáltatások Tanszék</a:t>
            </a:r>
            <a:endParaRPr lang="hu-HU" dirty="0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44" y="1029761"/>
            <a:ext cx="3953172" cy="2580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Csoportba foglalás 13"/>
          <p:cNvGrpSpPr/>
          <p:nvPr/>
        </p:nvGrpSpPr>
        <p:grpSpPr>
          <a:xfrm>
            <a:off x="2121789" y="2219585"/>
            <a:ext cx="4113654" cy="2782162"/>
            <a:chOff x="1471740" y="2224484"/>
            <a:chExt cx="4113654" cy="2782162"/>
          </a:xfrm>
        </p:grpSpPr>
        <p:pic>
          <p:nvPicPr>
            <p:cNvPr id="1331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2" t="16222" r="34000" b="30208"/>
            <a:stretch/>
          </p:blipFill>
          <p:spPr bwMode="auto">
            <a:xfrm>
              <a:off x="1471740" y="2589785"/>
              <a:ext cx="4113654" cy="2416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artalom helye 2"/>
            <p:cNvSpPr txBox="1">
              <a:spLocks/>
            </p:cNvSpPr>
            <p:nvPr/>
          </p:nvSpPr>
          <p:spPr bwMode="auto">
            <a:xfrm>
              <a:off x="1471740" y="2224484"/>
              <a:ext cx="4113653" cy="36530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2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rgbClr val="4C4C4C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rgbClr val="4C4C4C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rgbClr val="4C4C4C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rgbClr val="4C4C4C"/>
                  </a:solidFill>
                  <a:latin typeface="+mn-lt"/>
                </a:defRPr>
              </a:lvl9pPr>
            </a:lstStyle>
            <a:p>
              <a:pPr marL="0" indent="0" algn="ctr">
                <a:buNone/>
              </a:pPr>
              <a:r>
                <a:rPr lang="hu-HU" sz="1600" kern="0" dirty="0" smtClean="0"/>
                <a:t>Ásványgyapot álmennyezeti lemez</a:t>
              </a:r>
              <a:endParaRPr lang="hu-HU" sz="1600" kern="0" dirty="0"/>
            </a:p>
          </p:txBody>
        </p:sp>
      </p:grpSp>
      <p:grpSp>
        <p:nvGrpSpPr>
          <p:cNvPr id="17" name="Csoportba foglalás 16"/>
          <p:cNvGrpSpPr/>
          <p:nvPr/>
        </p:nvGrpSpPr>
        <p:grpSpPr>
          <a:xfrm>
            <a:off x="4848959" y="3441389"/>
            <a:ext cx="3956931" cy="2919429"/>
            <a:chOff x="6388392" y="2472747"/>
            <a:chExt cx="3956931" cy="2919429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8392" y="2815615"/>
              <a:ext cx="3956931" cy="2576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Szövegdoboz 15"/>
            <p:cNvSpPr txBox="1"/>
            <p:nvPr/>
          </p:nvSpPr>
          <p:spPr>
            <a:xfrm>
              <a:off x="6411537" y="2472747"/>
              <a:ext cx="393378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sz="1600" dirty="0" err="1" smtClean="0"/>
                <a:t>Reapor</a:t>
              </a:r>
              <a:r>
                <a:rPr lang="hu-HU" sz="1600" dirty="0" smtClean="0"/>
                <a:t>: préselt, duzzasztott üveggyöngy</a:t>
              </a:r>
              <a:endParaRPr lang="hu-H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6182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4" y="76200"/>
            <a:ext cx="7992000" cy="702733"/>
          </a:xfrm>
        </p:spPr>
        <p:txBody>
          <a:bodyPr>
            <a:normAutofit/>
          </a:bodyPr>
          <a:lstStyle/>
          <a:p>
            <a:pPr algn="l"/>
            <a:r>
              <a:rPr lang="hu-HU" sz="3200" dirty="0" smtClean="0"/>
              <a:t>Elnyelési fokok értékei</a:t>
            </a:r>
          </a:p>
        </p:txBody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0675" y="1068388"/>
            <a:ext cx="3370792" cy="5367337"/>
          </a:xfrm>
        </p:spPr>
        <p:txBody>
          <a:bodyPr/>
          <a:lstStyle/>
          <a:p>
            <a:r>
              <a:rPr lang="hu-HU" sz="1400" dirty="0" err="1" smtClean="0"/>
              <a:t>Tarnóczy</a:t>
            </a:r>
            <a:r>
              <a:rPr lang="hu-HU" sz="1400" dirty="0" smtClean="0"/>
              <a:t>: Teremakusztika </a:t>
            </a:r>
            <a:br>
              <a:rPr lang="hu-HU" sz="1400" dirty="0" smtClean="0"/>
            </a:br>
            <a:r>
              <a:rPr lang="hu-HU" sz="1400" dirty="0" smtClean="0"/>
              <a:t>Műszaki Könyvkiadó, 1964</a:t>
            </a:r>
            <a:r>
              <a:rPr lang="hu-HU" sz="1400" dirty="0" smtClean="0"/>
              <a:t>.</a:t>
            </a:r>
          </a:p>
          <a:p>
            <a:endParaRPr lang="hu-HU" sz="1400" dirty="0"/>
          </a:p>
          <a:p>
            <a:endParaRPr lang="hu-HU" sz="1400" dirty="0" smtClean="0"/>
          </a:p>
          <a:p>
            <a:pPr marL="0" indent="0" algn="ctr">
              <a:buNone/>
            </a:pPr>
            <a:r>
              <a:rPr lang="hu-HU" sz="1400" dirty="0" smtClean="0"/>
              <a:t>(Letölthető a</a:t>
            </a:r>
          </a:p>
          <a:p>
            <a:pPr marL="0" indent="0" algn="ctr">
              <a:buNone/>
            </a:pPr>
            <a:r>
              <a:rPr lang="hu-HU" sz="1400" dirty="0" err="1" smtClean="0">
                <a:hlinkClick r:id="rId2" action="ppaction://hlinkpres?slideindex=1&amp;slidetitle="/>
              </a:rPr>
              <a:t>last.hit.bme.hu</a:t>
            </a:r>
            <a:r>
              <a:rPr lang="hu-HU" sz="1400" dirty="0" smtClean="0">
                <a:hlinkClick r:id="rId2" action="ppaction://hlinkpres?slideindex=1&amp;slidetitle="/>
              </a:rPr>
              <a:t>/</a:t>
            </a:r>
            <a:r>
              <a:rPr lang="hu-HU" sz="1400" dirty="0" err="1" smtClean="0">
                <a:hlinkClick r:id="rId2" action="ppaction://hlinkpres?slideindex=1&amp;slidetitle="/>
              </a:rPr>
              <a:t>download</a:t>
            </a:r>
            <a:r>
              <a:rPr lang="hu-HU" sz="1400" dirty="0" smtClean="0">
                <a:hlinkClick r:id="rId2" action="ppaction://hlinkpres?slideindex=1&amp;slidetitle="/>
              </a:rPr>
              <a:t>/fulop/</a:t>
            </a:r>
            <a:br>
              <a:rPr lang="hu-HU" sz="1400" dirty="0" smtClean="0">
                <a:hlinkClick r:id="rId2" action="ppaction://hlinkpres?slideindex=1&amp;slidetitle="/>
              </a:rPr>
            </a:br>
            <a:r>
              <a:rPr lang="hu-HU" sz="1400" dirty="0" err="1" smtClean="0">
                <a:hlinkClick r:id="rId2" action="ppaction://hlinkpres?slideindex=1&amp;slidetitle="/>
              </a:rPr>
              <a:t>KommTech</a:t>
            </a:r>
            <a:r>
              <a:rPr lang="hu-HU" sz="1400" dirty="0" smtClean="0">
                <a:hlinkClick r:id="rId2" action="ppaction://hlinkpres?slideindex=1&amp;slidetitle="/>
              </a:rPr>
              <a:t>/Teremakusztika_</a:t>
            </a:r>
            <a:r>
              <a:rPr lang="hu-HU" sz="1400" dirty="0" err="1" smtClean="0">
                <a:hlinkClick r:id="rId2" action="ppaction://hlinkpres?slideindex=1&amp;slidetitle="/>
              </a:rPr>
              <a:t>ea.pptx</a:t>
            </a:r>
            <a:endParaRPr lang="hu-HU" sz="1400" dirty="0" smtClean="0"/>
          </a:p>
          <a:p>
            <a:pPr marL="0" indent="0" algn="ctr">
              <a:buNone/>
            </a:pPr>
            <a:r>
              <a:rPr lang="hu-HU" sz="1400" dirty="0"/>
              <a:t>c</a:t>
            </a:r>
            <a:r>
              <a:rPr lang="hu-HU" sz="1400" dirty="0" smtClean="0"/>
              <a:t>ímről)</a:t>
            </a:r>
            <a:endParaRPr lang="hu-HU" sz="1400" dirty="0"/>
          </a:p>
          <a:p>
            <a:endParaRPr lang="hu-HU" sz="1400" dirty="0" smtClean="0"/>
          </a:p>
          <a:p>
            <a:endParaRPr lang="hu-HU" sz="1400" dirty="0" smtClean="0"/>
          </a:p>
        </p:txBody>
      </p:sp>
      <p:pic>
        <p:nvPicPr>
          <p:cNvPr id="36867" name="Picture 4" descr="elnyelésifokok"/>
          <p:cNvPicPr>
            <a:picLocks noChangeAspect="1" noChangeArrowheads="1"/>
          </p:cNvPicPr>
          <p:nvPr/>
        </p:nvPicPr>
        <p:blipFill>
          <a:blip r:embed="rId3"/>
          <a:srcRect l="13834" t="6023" r="4916" b="9737"/>
          <a:stretch>
            <a:fillRect/>
          </a:stretch>
        </p:blipFill>
        <p:spPr bwMode="auto">
          <a:xfrm>
            <a:off x="3691467" y="903111"/>
            <a:ext cx="4822296" cy="5602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126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DSC_298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620838"/>
            <a:ext cx="4122737" cy="26495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/>
        </p:spPr>
      </p:pic>
      <p:sp>
        <p:nvSpPr>
          <p:cNvPr id="20483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mtClean="0"/>
              <a:t>Mi a kicsi, és mi a nagy?</a:t>
            </a:r>
          </a:p>
        </p:txBody>
      </p:sp>
      <p:pic>
        <p:nvPicPr>
          <p:cNvPr id="40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339975" y="2420938"/>
            <a:ext cx="6413500" cy="4071937"/>
          </a:xfrm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1152525"/>
            <a:ext cx="5238750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Csoportba foglalás 4"/>
          <p:cNvGrpSpPr/>
          <p:nvPr/>
        </p:nvGrpSpPr>
        <p:grpSpPr>
          <a:xfrm>
            <a:off x="2346036" y="5070886"/>
            <a:ext cx="6391564" cy="452459"/>
            <a:chOff x="2346036" y="5070886"/>
            <a:chExt cx="6391564" cy="452459"/>
          </a:xfrm>
        </p:grpSpPr>
        <p:cxnSp>
          <p:nvCxnSpPr>
            <p:cNvPr id="3" name="Egyenes összekötő nyíllal 2"/>
            <p:cNvCxnSpPr/>
            <p:nvPr/>
          </p:nvCxnSpPr>
          <p:spPr>
            <a:xfrm>
              <a:off x="2346036" y="5458691"/>
              <a:ext cx="6391564" cy="64654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Szövegdoboz 3"/>
            <p:cNvSpPr txBox="1"/>
            <p:nvPr/>
          </p:nvSpPr>
          <p:spPr>
            <a:xfrm>
              <a:off x="4468956" y="5070886"/>
              <a:ext cx="2096656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b="1" dirty="0" smtClean="0"/>
                <a:t>D </a:t>
              </a:r>
              <a:r>
                <a:rPr lang="hu-HU" b="1" dirty="0" smtClean="0">
                  <a:sym typeface="Symbol"/>
                </a:rPr>
                <a:t> </a:t>
              </a:r>
              <a:r>
                <a:rPr lang="hu-HU" b="1" dirty="0" smtClean="0"/>
                <a:t>40</a:t>
              </a:r>
              <a:r>
                <a:rPr lang="hu-HU" b="1" dirty="0" smtClean="0">
                  <a:sym typeface="Symbol"/>
                </a:rPr>
                <a:t> (440 Hz)</a:t>
              </a:r>
              <a:endParaRPr lang="hu-HU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4284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Teremállandó</a:t>
            </a:r>
            <a:endParaRPr lang="de-DE" smtClean="0"/>
          </a:p>
        </p:txBody>
      </p:sp>
      <p:pic>
        <p:nvPicPr>
          <p:cNvPr id="28685" name="Picture 4" descr="teremállandók"/>
          <p:cNvPicPr>
            <a:picLocks noChangeAspect="1" noChangeArrowheads="1"/>
          </p:cNvPicPr>
          <p:nvPr/>
        </p:nvPicPr>
        <p:blipFill>
          <a:blip r:embed="rId3"/>
          <a:srcRect l="10818" t="10362" r="7133"/>
          <a:stretch>
            <a:fillRect/>
          </a:stretch>
        </p:blipFill>
        <p:spPr bwMode="auto">
          <a:xfrm>
            <a:off x="2682875" y="1268412"/>
            <a:ext cx="5991868" cy="487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868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0785879"/>
              </p:ext>
            </p:extLst>
          </p:nvPr>
        </p:nvGraphicFramePr>
        <p:xfrm>
          <a:off x="358245" y="1686338"/>
          <a:ext cx="1993724" cy="789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" name="Equation" r:id="rId4" imgW="1282700" imgH="508000" progId="Equation.DSMT4">
                  <p:embed/>
                </p:oleObj>
              </mc:Choice>
              <mc:Fallback>
                <p:oleObj name="Equation" r:id="rId4" imgW="12827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245" y="1686338"/>
                        <a:ext cx="1993724" cy="78959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6" name="Text Box 6"/>
          <p:cNvSpPr txBox="1">
            <a:spLocks noChangeArrowheads="1"/>
          </p:cNvSpPr>
          <p:nvPr/>
        </p:nvSpPr>
        <p:spPr bwMode="auto">
          <a:xfrm>
            <a:off x="482422" y="1268412"/>
            <a:ext cx="17979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dirty="0"/>
              <a:t>Teremállandó: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79335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A visszaverődések leírása / 2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1463" y="1915882"/>
            <a:ext cx="8597900" cy="3615124"/>
          </a:xfrm>
        </p:spPr>
        <p:txBody>
          <a:bodyPr/>
          <a:lstStyle/>
          <a:p>
            <a:r>
              <a:rPr lang="hu-HU" dirty="0" smtClean="0"/>
              <a:t>Az utózengési idő problémája: </a:t>
            </a:r>
          </a:p>
          <a:p>
            <a:pPr lvl="1"/>
            <a:r>
              <a:rPr lang="hu-HU" dirty="0" smtClean="0"/>
              <a:t>nem írja le helyesen az utózengési folyamat részleteit (csak makroszintű jellemző)</a:t>
            </a:r>
          </a:p>
          <a:p>
            <a:pPr lvl="1"/>
            <a:r>
              <a:rPr lang="hu-HU" dirty="0" smtClean="0"/>
              <a:t>mérése éppen ezért nem megbízható</a:t>
            </a:r>
          </a:p>
          <a:p>
            <a:pPr lvl="1"/>
            <a:endParaRPr lang="hu-HU" dirty="0" smtClean="0"/>
          </a:p>
          <a:p>
            <a:r>
              <a:rPr lang="hu-HU" dirty="0" smtClean="0"/>
              <a:t>Helyette: </a:t>
            </a:r>
          </a:p>
          <a:p>
            <a:pPr lvl="1"/>
            <a:r>
              <a:rPr lang="hu-HU" dirty="0" smtClean="0"/>
              <a:t>impulzusválasz (</a:t>
            </a:r>
            <a:r>
              <a:rPr lang="hu-HU" dirty="0" err="1" smtClean="0"/>
              <a:t>impulse</a:t>
            </a:r>
            <a:r>
              <a:rPr lang="hu-HU" dirty="0" smtClean="0"/>
              <a:t> </a:t>
            </a:r>
            <a:r>
              <a:rPr lang="hu-HU" dirty="0" err="1" smtClean="0"/>
              <a:t>response</a:t>
            </a:r>
            <a:r>
              <a:rPr lang="hu-HU" dirty="0" smtClean="0"/>
              <a:t>, </a:t>
            </a:r>
            <a:r>
              <a:rPr lang="hu-HU" dirty="0" err="1" smtClean="0"/>
              <a:t>Impulsantwort</a:t>
            </a:r>
            <a:r>
              <a:rPr lang="hu-HU" dirty="0" smtClean="0"/>
              <a:t>) </a:t>
            </a:r>
            <a:br>
              <a:rPr lang="hu-HU" dirty="0" smtClean="0"/>
            </a:br>
            <a:r>
              <a:rPr lang="hu-HU" dirty="0" smtClean="0"/>
              <a:t>v. súlyfüggvény</a:t>
            </a:r>
          </a:p>
          <a:p>
            <a:pPr lvl="1">
              <a:buFontTx/>
              <a:buNone/>
            </a:pP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92144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mtClean="0"/>
              <a:t>Visszaverődések</a:t>
            </a:r>
          </a:p>
        </p:txBody>
      </p:sp>
      <p:sp>
        <p:nvSpPr>
          <p:cNvPr id="2" name="Szabadkézi sokszög 1"/>
          <p:cNvSpPr/>
          <p:nvPr/>
        </p:nvSpPr>
        <p:spPr>
          <a:xfrm>
            <a:off x="1970088" y="1916113"/>
            <a:ext cx="5410200" cy="3457575"/>
          </a:xfrm>
          <a:custGeom>
            <a:avLst/>
            <a:gdLst>
              <a:gd name="connsiteX0" fmla="*/ 0 w 4920343"/>
              <a:gd name="connsiteY0" fmla="*/ 2220685 h 2220685"/>
              <a:gd name="connsiteX1" fmla="*/ 0 w 4920343"/>
              <a:gd name="connsiteY1" fmla="*/ 2220685 h 2220685"/>
              <a:gd name="connsiteX2" fmla="*/ 979715 w 4920343"/>
              <a:gd name="connsiteY2" fmla="*/ 0 h 2220685"/>
              <a:gd name="connsiteX3" fmla="*/ 3929743 w 4920343"/>
              <a:gd name="connsiteY3" fmla="*/ 228600 h 2220685"/>
              <a:gd name="connsiteX4" fmla="*/ 4920343 w 4920343"/>
              <a:gd name="connsiteY4" fmla="*/ 2122714 h 2220685"/>
              <a:gd name="connsiteX5" fmla="*/ 43543 w 4920343"/>
              <a:gd name="connsiteY5" fmla="*/ 2177142 h 222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20343" h="2220685">
                <a:moveTo>
                  <a:pt x="0" y="2220685"/>
                </a:moveTo>
                <a:lnTo>
                  <a:pt x="0" y="2220685"/>
                </a:lnTo>
                <a:lnTo>
                  <a:pt x="979715" y="0"/>
                </a:lnTo>
                <a:lnTo>
                  <a:pt x="3929743" y="228600"/>
                </a:lnTo>
                <a:lnTo>
                  <a:pt x="4920343" y="2122714"/>
                </a:lnTo>
                <a:lnTo>
                  <a:pt x="43543" y="2177142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" name="Ellipszis 2"/>
          <p:cNvSpPr/>
          <p:nvPr/>
        </p:nvSpPr>
        <p:spPr>
          <a:xfrm>
            <a:off x="3132138" y="4221163"/>
            <a:ext cx="215900" cy="215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4" name="Ellipszis 3"/>
          <p:cNvSpPr/>
          <p:nvPr/>
        </p:nvSpPr>
        <p:spPr>
          <a:xfrm>
            <a:off x="5508625" y="3068638"/>
            <a:ext cx="215900" cy="215900"/>
          </a:xfrm>
          <a:prstGeom prst="ellipse">
            <a:avLst/>
          </a:prstGeom>
          <a:solidFill>
            <a:schemeClr val="accent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3" name="Szabadkézi sokszög 12"/>
          <p:cNvSpPr/>
          <p:nvPr/>
        </p:nvSpPr>
        <p:spPr>
          <a:xfrm>
            <a:off x="3319463" y="3287713"/>
            <a:ext cx="2200275" cy="1992312"/>
          </a:xfrm>
          <a:custGeom>
            <a:avLst/>
            <a:gdLst>
              <a:gd name="connsiteX0" fmla="*/ 0 w 2198914"/>
              <a:gd name="connsiteY0" fmla="*/ 1153885 h 1992085"/>
              <a:gd name="connsiteX1" fmla="*/ 598714 w 2198914"/>
              <a:gd name="connsiteY1" fmla="*/ 1992085 h 1992085"/>
              <a:gd name="connsiteX2" fmla="*/ 653143 w 2198914"/>
              <a:gd name="connsiteY2" fmla="*/ 1915885 h 1992085"/>
              <a:gd name="connsiteX3" fmla="*/ 2198914 w 2198914"/>
              <a:gd name="connsiteY3" fmla="*/ 0 h 199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8914" h="1992085">
                <a:moveTo>
                  <a:pt x="0" y="1153885"/>
                </a:moveTo>
                <a:lnTo>
                  <a:pt x="598714" y="1992085"/>
                </a:lnTo>
                <a:lnTo>
                  <a:pt x="653143" y="1915885"/>
                </a:lnTo>
                <a:lnTo>
                  <a:pt x="2198914" y="0"/>
                </a:lnTo>
              </a:path>
            </a:pathLst>
          </a:custGeom>
          <a:noFill/>
          <a:ln w="1905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cxnSp>
        <p:nvCxnSpPr>
          <p:cNvPr id="15" name="Egyenes összekötő nyíllal 14"/>
          <p:cNvCxnSpPr>
            <a:stCxn id="3" idx="7"/>
          </p:cNvCxnSpPr>
          <p:nvPr/>
        </p:nvCxnSpPr>
        <p:spPr>
          <a:xfrm flipV="1">
            <a:off x="3316288" y="3284538"/>
            <a:ext cx="2192337" cy="9683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zabadkézi sokszög 16"/>
          <p:cNvSpPr/>
          <p:nvPr/>
        </p:nvSpPr>
        <p:spPr>
          <a:xfrm>
            <a:off x="2590800" y="3222625"/>
            <a:ext cx="2786063" cy="1011238"/>
          </a:xfrm>
          <a:custGeom>
            <a:avLst/>
            <a:gdLst>
              <a:gd name="connsiteX0" fmla="*/ 576943 w 2786743"/>
              <a:gd name="connsiteY0" fmla="*/ 1012372 h 1012372"/>
              <a:gd name="connsiteX1" fmla="*/ 0 w 2786743"/>
              <a:gd name="connsiteY1" fmla="*/ 359229 h 1012372"/>
              <a:gd name="connsiteX2" fmla="*/ 2786743 w 2786743"/>
              <a:gd name="connsiteY2" fmla="*/ 0 h 101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43" h="1012372">
                <a:moveTo>
                  <a:pt x="576943" y="1012372"/>
                </a:moveTo>
                <a:lnTo>
                  <a:pt x="0" y="359229"/>
                </a:lnTo>
                <a:lnTo>
                  <a:pt x="2786743" y="0"/>
                </a:ln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8" name="Szabadkézi sokszög 17"/>
          <p:cNvSpPr/>
          <p:nvPr/>
        </p:nvSpPr>
        <p:spPr>
          <a:xfrm>
            <a:off x="3395663" y="3211513"/>
            <a:ext cx="3321050" cy="2046287"/>
          </a:xfrm>
          <a:custGeom>
            <a:avLst/>
            <a:gdLst>
              <a:gd name="connsiteX0" fmla="*/ 0 w 3320143"/>
              <a:gd name="connsiteY0" fmla="*/ 1143000 h 2046514"/>
              <a:gd name="connsiteX1" fmla="*/ 1687286 w 3320143"/>
              <a:gd name="connsiteY1" fmla="*/ 2046514 h 2046514"/>
              <a:gd name="connsiteX2" fmla="*/ 3320143 w 3320143"/>
              <a:gd name="connsiteY2" fmla="*/ 272143 h 2046514"/>
              <a:gd name="connsiteX3" fmla="*/ 2383971 w 3320143"/>
              <a:gd name="connsiteY3" fmla="*/ 0 h 2046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0143" h="2046514">
                <a:moveTo>
                  <a:pt x="0" y="1143000"/>
                </a:moveTo>
                <a:lnTo>
                  <a:pt x="1687286" y="2046514"/>
                </a:lnTo>
                <a:lnTo>
                  <a:pt x="3320143" y="272143"/>
                </a:lnTo>
                <a:lnTo>
                  <a:pt x="2383971" y="0"/>
                </a:lnTo>
              </a:path>
            </a:pathLst>
          </a:custGeom>
          <a:noFill/>
          <a:ln w="19050">
            <a:solidFill>
              <a:schemeClr val="tx1"/>
            </a:solidFill>
            <a:prstDash val="dashDot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9" name="Ellipszis 18"/>
          <p:cNvSpPr/>
          <p:nvPr/>
        </p:nvSpPr>
        <p:spPr>
          <a:xfrm>
            <a:off x="2268538" y="3287713"/>
            <a:ext cx="647700" cy="646112"/>
          </a:xfrm>
          <a:prstGeom prst="ellipse">
            <a:avLst/>
          </a:prstGeom>
          <a:noFill/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4" name="Ellipszis 23"/>
          <p:cNvSpPr/>
          <p:nvPr/>
        </p:nvSpPr>
        <p:spPr>
          <a:xfrm>
            <a:off x="6392863" y="3160713"/>
            <a:ext cx="647700" cy="646112"/>
          </a:xfrm>
          <a:prstGeom prst="ellipse">
            <a:avLst/>
          </a:prstGeom>
          <a:noFill/>
          <a:ln w="190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5" name="Ellipszis 24"/>
          <p:cNvSpPr/>
          <p:nvPr/>
        </p:nvSpPr>
        <p:spPr>
          <a:xfrm>
            <a:off x="4732338" y="4935538"/>
            <a:ext cx="647700" cy="644525"/>
          </a:xfrm>
          <a:prstGeom prst="ellipse">
            <a:avLst/>
          </a:prstGeom>
          <a:noFill/>
          <a:ln w="190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6" name="Ellipszis 25"/>
          <p:cNvSpPr/>
          <p:nvPr/>
        </p:nvSpPr>
        <p:spPr>
          <a:xfrm>
            <a:off x="3548063" y="4935538"/>
            <a:ext cx="647700" cy="644525"/>
          </a:xfrm>
          <a:prstGeom prst="ellipse">
            <a:avLst/>
          </a:prstGeom>
          <a:noFill/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1518" name="Line 14"/>
          <p:cNvSpPr>
            <a:spLocks noChangeShapeType="1"/>
          </p:cNvSpPr>
          <p:nvPr/>
        </p:nvSpPr>
        <p:spPr bwMode="auto">
          <a:xfrm flipH="1">
            <a:off x="1476375" y="3573463"/>
            <a:ext cx="107950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1519" name="Oval 15"/>
          <p:cNvSpPr>
            <a:spLocks noChangeArrowheads="1"/>
          </p:cNvSpPr>
          <p:nvPr/>
        </p:nvSpPr>
        <p:spPr bwMode="auto">
          <a:xfrm>
            <a:off x="1331913" y="3644900"/>
            <a:ext cx="144462" cy="1444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1520" name="Line 16"/>
          <p:cNvSpPr>
            <a:spLocks noChangeShapeType="1"/>
          </p:cNvSpPr>
          <p:nvPr/>
        </p:nvSpPr>
        <p:spPr bwMode="auto">
          <a:xfrm>
            <a:off x="1479550" y="3759200"/>
            <a:ext cx="1579563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1522" name="Oval 18"/>
          <p:cNvSpPr>
            <a:spLocks noChangeArrowheads="1"/>
          </p:cNvSpPr>
          <p:nvPr/>
        </p:nvSpPr>
        <p:spPr bwMode="auto">
          <a:xfrm>
            <a:off x="3133725" y="6072188"/>
            <a:ext cx="144463" cy="1444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1523" name="Line 19"/>
          <p:cNvSpPr>
            <a:spLocks noChangeShapeType="1"/>
          </p:cNvSpPr>
          <p:nvPr/>
        </p:nvSpPr>
        <p:spPr bwMode="auto">
          <a:xfrm flipH="1">
            <a:off x="3276600" y="5300663"/>
            <a:ext cx="64770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1524" name="Line 20"/>
          <p:cNvSpPr>
            <a:spLocks noChangeShapeType="1"/>
          </p:cNvSpPr>
          <p:nvPr/>
        </p:nvSpPr>
        <p:spPr bwMode="auto">
          <a:xfrm>
            <a:off x="3203575" y="4508500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1525" name="Text Box 21"/>
          <p:cNvSpPr txBox="1">
            <a:spLocks noChangeArrowheads="1"/>
          </p:cNvSpPr>
          <p:nvPr/>
        </p:nvSpPr>
        <p:spPr bwMode="auto">
          <a:xfrm>
            <a:off x="3635375" y="3716338"/>
            <a:ext cx="504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i="1">
                <a:latin typeface="Times New Roman" pitchFamily="18" charset="0"/>
              </a:rPr>
              <a:t>l</a:t>
            </a:r>
            <a:r>
              <a:rPr lang="hu-HU" sz="1400" i="1" baseline="-25000">
                <a:latin typeface="Times New Roman" pitchFamily="18" charset="0"/>
              </a:rPr>
              <a:t>1</a:t>
            </a:r>
          </a:p>
        </p:txBody>
      </p:sp>
      <p:sp>
        <p:nvSpPr>
          <p:cNvPr id="21526" name="Text Box 22"/>
          <p:cNvSpPr txBox="1">
            <a:spLocks noChangeArrowheads="1"/>
          </p:cNvSpPr>
          <p:nvPr/>
        </p:nvSpPr>
        <p:spPr bwMode="auto">
          <a:xfrm>
            <a:off x="4500563" y="3933825"/>
            <a:ext cx="504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i="1">
                <a:latin typeface="Times New Roman" pitchFamily="18" charset="0"/>
              </a:rPr>
              <a:t>l</a:t>
            </a:r>
            <a:r>
              <a:rPr lang="hu-HU" sz="1400" i="1" baseline="-25000">
                <a:latin typeface="Times New Roman" pitchFamily="18" charset="0"/>
              </a:rPr>
              <a:t>3</a:t>
            </a:r>
          </a:p>
        </p:txBody>
      </p:sp>
      <p:sp>
        <p:nvSpPr>
          <p:cNvPr id="21527" name="Text Box 23"/>
          <p:cNvSpPr txBox="1">
            <a:spLocks noChangeArrowheads="1"/>
          </p:cNvSpPr>
          <p:nvPr/>
        </p:nvSpPr>
        <p:spPr bwMode="auto">
          <a:xfrm>
            <a:off x="5867400" y="4365625"/>
            <a:ext cx="504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i="1">
                <a:latin typeface="Times New Roman" pitchFamily="18" charset="0"/>
              </a:rPr>
              <a:t>l</a:t>
            </a:r>
            <a:r>
              <a:rPr lang="hu-HU" sz="1400" i="1" baseline="-25000">
                <a:latin typeface="Times New Roman" pitchFamily="18" charset="0"/>
              </a:rPr>
              <a:t>4</a:t>
            </a:r>
          </a:p>
        </p:txBody>
      </p:sp>
      <p:sp>
        <p:nvSpPr>
          <p:cNvPr id="21528" name="Text Box 24"/>
          <p:cNvSpPr txBox="1">
            <a:spLocks noChangeArrowheads="1"/>
          </p:cNvSpPr>
          <p:nvPr/>
        </p:nvSpPr>
        <p:spPr bwMode="auto">
          <a:xfrm>
            <a:off x="3419475" y="3068638"/>
            <a:ext cx="504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i="1">
                <a:latin typeface="Times New Roman" pitchFamily="18" charset="0"/>
              </a:rPr>
              <a:t>l</a:t>
            </a:r>
            <a:r>
              <a:rPr lang="hu-HU" sz="1400" i="1" baseline="-25000">
                <a:latin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2901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Leíró legfőbb jellemző: impulzusválasz</a:t>
            </a:r>
          </a:p>
        </p:txBody>
      </p:sp>
      <p:cxnSp>
        <p:nvCxnSpPr>
          <p:cNvPr id="5" name="Egyenes összekötő nyíllal 4"/>
          <p:cNvCxnSpPr/>
          <p:nvPr/>
        </p:nvCxnSpPr>
        <p:spPr>
          <a:xfrm>
            <a:off x="1116013" y="5373688"/>
            <a:ext cx="6624637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 flipV="1">
            <a:off x="1268413" y="1916113"/>
            <a:ext cx="0" cy="368141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0" name="Szövegdoboz 8"/>
          <p:cNvSpPr txBox="1">
            <a:spLocks noChangeArrowheads="1"/>
          </p:cNvSpPr>
          <p:nvPr/>
        </p:nvSpPr>
        <p:spPr bwMode="auto">
          <a:xfrm>
            <a:off x="7764463" y="5121275"/>
            <a:ext cx="5762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>
                <a:sym typeface="Symbol" pitchFamily="18" charset="2"/>
              </a:rPr>
              <a:t></a:t>
            </a:r>
            <a:endParaRPr lang="hu-HU" sz="2400"/>
          </a:p>
        </p:txBody>
      </p:sp>
      <p:sp>
        <p:nvSpPr>
          <p:cNvPr id="45061" name="Szövegdoboz 10"/>
          <p:cNvSpPr txBox="1">
            <a:spLocks noChangeArrowheads="1"/>
          </p:cNvSpPr>
          <p:nvPr/>
        </p:nvSpPr>
        <p:spPr bwMode="auto">
          <a:xfrm>
            <a:off x="1052513" y="1533525"/>
            <a:ext cx="431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p</a:t>
            </a:r>
          </a:p>
        </p:txBody>
      </p:sp>
      <p:sp>
        <p:nvSpPr>
          <p:cNvPr id="12" name="Szabadkézi sokszög 11"/>
          <p:cNvSpPr/>
          <p:nvPr/>
        </p:nvSpPr>
        <p:spPr>
          <a:xfrm>
            <a:off x="1284288" y="2192338"/>
            <a:ext cx="6226175" cy="3214687"/>
          </a:xfrm>
          <a:custGeom>
            <a:avLst/>
            <a:gdLst>
              <a:gd name="connsiteX0" fmla="*/ 0 w 6226629"/>
              <a:gd name="connsiteY0" fmla="*/ 3163589 h 3215479"/>
              <a:gd name="connsiteX1" fmla="*/ 424543 w 6226629"/>
              <a:gd name="connsiteY1" fmla="*/ 3174475 h 3215479"/>
              <a:gd name="connsiteX2" fmla="*/ 424543 w 6226629"/>
              <a:gd name="connsiteY2" fmla="*/ 3163589 h 3215479"/>
              <a:gd name="connsiteX3" fmla="*/ 892629 w 6226629"/>
              <a:gd name="connsiteY3" fmla="*/ 3174475 h 3215479"/>
              <a:gd name="connsiteX4" fmla="*/ 1208315 w 6226629"/>
              <a:gd name="connsiteY4" fmla="*/ 3163589 h 3215479"/>
              <a:gd name="connsiteX5" fmla="*/ 1382486 w 6226629"/>
              <a:gd name="connsiteY5" fmla="*/ 2749932 h 3215479"/>
              <a:gd name="connsiteX6" fmla="*/ 1426029 w 6226629"/>
              <a:gd name="connsiteY6" fmla="*/ 463932 h 3215479"/>
              <a:gd name="connsiteX7" fmla="*/ 1513115 w 6226629"/>
              <a:gd name="connsiteY7" fmla="*/ 6732 h 3215479"/>
              <a:gd name="connsiteX8" fmla="*/ 1545772 w 6226629"/>
              <a:gd name="connsiteY8" fmla="*/ 616332 h 3215479"/>
              <a:gd name="connsiteX9" fmla="*/ 1578429 w 6226629"/>
              <a:gd name="connsiteY9" fmla="*/ 2521332 h 3215479"/>
              <a:gd name="connsiteX10" fmla="*/ 1632857 w 6226629"/>
              <a:gd name="connsiteY10" fmla="*/ 3109161 h 3215479"/>
              <a:gd name="connsiteX11" fmla="*/ 1872343 w 6226629"/>
              <a:gd name="connsiteY11" fmla="*/ 3196247 h 3215479"/>
              <a:gd name="connsiteX12" fmla="*/ 2166257 w 6226629"/>
              <a:gd name="connsiteY12" fmla="*/ 3207132 h 3215479"/>
              <a:gd name="connsiteX13" fmla="*/ 2536372 w 6226629"/>
              <a:gd name="connsiteY13" fmla="*/ 3163589 h 3215479"/>
              <a:gd name="connsiteX14" fmla="*/ 3004457 w 6226629"/>
              <a:gd name="connsiteY14" fmla="*/ 3174475 h 3215479"/>
              <a:gd name="connsiteX15" fmla="*/ 3135086 w 6226629"/>
              <a:gd name="connsiteY15" fmla="*/ 2978532 h 3215479"/>
              <a:gd name="connsiteX16" fmla="*/ 3233057 w 6226629"/>
              <a:gd name="connsiteY16" fmla="*/ 2129447 h 3215479"/>
              <a:gd name="connsiteX17" fmla="*/ 3222172 w 6226629"/>
              <a:gd name="connsiteY17" fmla="*/ 1421875 h 3215479"/>
              <a:gd name="connsiteX18" fmla="*/ 3254829 w 6226629"/>
              <a:gd name="connsiteY18" fmla="*/ 1313018 h 3215479"/>
              <a:gd name="connsiteX19" fmla="*/ 3298372 w 6226629"/>
              <a:gd name="connsiteY19" fmla="*/ 1410989 h 3215479"/>
              <a:gd name="connsiteX20" fmla="*/ 3374572 w 6226629"/>
              <a:gd name="connsiteY20" fmla="*/ 2456018 h 3215479"/>
              <a:gd name="connsiteX21" fmla="*/ 3461657 w 6226629"/>
              <a:gd name="connsiteY21" fmla="*/ 3130932 h 3215479"/>
              <a:gd name="connsiteX22" fmla="*/ 3614057 w 6226629"/>
              <a:gd name="connsiteY22" fmla="*/ 3174475 h 3215479"/>
              <a:gd name="connsiteX23" fmla="*/ 3962400 w 6226629"/>
              <a:gd name="connsiteY23" fmla="*/ 3196247 h 3215479"/>
              <a:gd name="connsiteX24" fmla="*/ 4125686 w 6226629"/>
              <a:gd name="connsiteY24" fmla="*/ 3185361 h 3215479"/>
              <a:gd name="connsiteX25" fmla="*/ 4245429 w 6226629"/>
              <a:gd name="connsiteY25" fmla="*/ 3065618 h 3215479"/>
              <a:gd name="connsiteX26" fmla="*/ 4256315 w 6226629"/>
              <a:gd name="connsiteY26" fmla="*/ 2793475 h 3215479"/>
              <a:gd name="connsiteX27" fmla="*/ 4256315 w 6226629"/>
              <a:gd name="connsiteY27" fmla="*/ 2401589 h 3215479"/>
              <a:gd name="connsiteX28" fmla="*/ 4299857 w 6226629"/>
              <a:gd name="connsiteY28" fmla="*/ 1737561 h 3215479"/>
              <a:gd name="connsiteX29" fmla="*/ 4365172 w 6226629"/>
              <a:gd name="connsiteY29" fmla="*/ 1889961 h 3215479"/>
              <a:gd name="connsiteX30" fmla="*/ 4397829 w 6226629"/>
              <a:gd name="connsiteY30" fmla="*/ 2760818 h 3215479"/>
              <a:gd name="connsiteX31" fmla="*/ 4452257 w 6226629"/>
              <a:gd name="connsiteY31" fmla="*/ 3065618 h 3215479"/>
              <a:gd name="connsiteX32" fmla="*/ 4582886 w 6226629"/>
              <a:gd name="connsiteY32" fmla="*/ 3163589 h 3215479"/>
              <a:gd name="connsiteX33" fmla="*/ 4996543 w 6226629"/>
              <a:gd name="connsiteY33" fmla="*/ 3185361 h 3215479"/>
              <a:gd name="connsiteX34" fmla="*/ 5279572 w 6226629"/>
              <a:gd name="connsiteY34" fmla="*/ 3141818 h 3215479"/>
              <a:gd name="connsiteX35" fmla="*/ 5344886 w 6226629"/>
              <a:gd name="connsiteY35" fmla="*/ 2662847 h 3215479"/>
              <a:gd name="connsiteX36" fmla="*/ 5464629 w 6226629"/>
              <a:gd name="connsiteY36" fmla="*/ 2630189 h 3215479"/>
              <a:gd name="connsiteX37" fmla="*/ 5649686 w 6226629"/>
              <a:gd name="connsiteY37" fmla="*/ 3163589 h 3215479"/>
              <a:gd name="connsiteX38" fmla="*/ 5758543 w 6226629"/>
              <a:gd name="connsiteY38" fmla="*/ 3196247 h 3215479"/>
              <a:gd name="connsiteX39" fmla="*/ 5976257 w 6226629"/>
              <a:gd name="connsiteY39" fmla="*/ 3174475 h 3215479"/>
              <a:gd name="connsiteX40" fmla="*/ 6226629 w 6226629"/>
              <a:gd name="connsiteY40" fmla="*/ 3163589 h 321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226629" h="3215479">
                <a:moveTo>
                  <a:pt x="0" y="3163589"/>
                </a:moveTo>
                <a:lnTo>
                  <a:pt x="424543" y="3174475"/>
                </a:lnTo>
                <a:cubicBezTo>
                  <a:pt x="495300" y="3174475"/>
                  <a:pt x="346529" y="3163589"/>
                  <a:pt x="424543" y="3163589"/>
                </a:cubicBezTo>
                <a:cubicBezTo>
                  <a:pt x="502557" y="3163589"/>
                  <a:pt x="762000" y="3174475"/>
                  <a:pt x="892629" y="3174475"/>
                </a:cubicBezTo>
                <a:cubicBezTo>
                  <a:pt x="1023258" y="3174475"/>
                  <a:pt x="1126672" y="3234346"/>
                  <a:pt x="1208315" y="3163589"/>
                </a:cubicBezTo>
                <a:cubicBezTo>
                  <a:pt x="1289958" y="3092832"/>
                  <a:pt x="1346200" y="3199875"/>
                  <a:pt x="1382486" y="2749932"/>
                </a:cubicBezTo>
                <a:cubicBezTo>
                  <a:pt x="1418772" y="2299989"/>
                  <a:pt x="1404258" y="921132"/>
                  <a:pt x="1426029" y="463932"/>
                </a:cubicBezTo>
                <a:cubicBezTo>
                  <a:pt x="1447801" y="6732"/>
                  <a:pt x="1493158" y="-18668"/>
                  <a:pt x="1513115" y="6732"/>
                </a:cubicBezTo>
                <a:cubicBezTo>
                  <a:pt x="1533072" y="32132"/>
                  <a:pt x="1534886" y="197232"/>
                  <a:pt x="1545772" y="616332"/>
                </a:cubicBezTo>
                <a:cubicBezTo>
                  <a:pt x="1556658" y="1035432"/>
                  <a:pt x="1563915" y="2105861"/>
                  <a:pt x="1578429" y="2521332"/>
                </a:cubicBezTo>
                <a:cubicBezTo>
                  <a:pt x="1592943" y="2936803"/>
                  <a:pt x="1583871" y="2996675"/>
                  <a:pt x="1632857" y="3109161"/>
                </a:cubicBezTo>
                <a:cubicBezTo>
                  <a:pt x="1681843" y="3221647"/>
                  <a:pt x="1783443" y="3179919"/>
                  <a:pt x="1872343" y="3196247"/>
                </a:cubicBezTo>
                <a:cubicBezTo>
                  <a:pt x="1961243" y="3212575"/>
                  <a:pt x="2055586" y="3212575"/>
                  <a:pt x="2166257" y="3207132"/>
                </a:cubicBezTo>
                <a:cubicBezTo>
                  <a:pt x="2276928" y="3201689"/>
                  <a:pt x="2396672" y="3169032"/>
                  <a:pt x="2536372" y="3163589"/>
                </a:cubicBezTo>
                <a:cubicBezTo>
                  <a:pt x="2676072" y="3158146"/>
                  <a:pt x="2904671" y="3205318"/>
                  <a:pt x="3004457" y="3174475"/>
                </a:cubicBezTo>
                <a:cubicBezTo>
                  <a:pt x="3104243" y="3143632"/>
                  <a:pt x="3096986" y="3152703"/>
                  <a:pt x="3135086" y="2978532"/>
                </a:cubicBezTo>
                <a:cubicBezTo>
                  <a:pt x="3173186" y="2804361"/>
                  <a:pt x="3218543" y="2388890"/>
                  <a:pt x="3233057" y="2129447"/>
                </a:cubicBezTo>
                <a:cubicBezTo>
                  <a:pt x="3247571" y="1870004"/>
                  <a:pt x="3218543" y="1557946"/>
                  <a:pt x="3222172" y="1421875"/>
                </a:cubicBezTo>
                <a:cubicBezTo>
                  <a:pt x="3225801" y="1285804"/>
                  <a:pt x="3242129" y="1314832"/>
                  <a:pt x="3254829" y="1313018"/>
                </a:cubicBezTo>
                <a:cubicBezTo>
                  <a:pt x="3267529" y="1311204"/>
                  <a:pt x="3278415" y="1220489"/>
                  <a:pt x="3298372" y="1410989"/>
                </a:cubicBezTo>
                <a:cubicBezTo>
                  <a:pt x="3318329" y="1601489"/>
                  <a:pt x="3347358" y="2169361"/>
                  <a:pt x="3374572" y="2456018"/>
                </a:cubicBezTo>
                <a:cubicBezTo>
                  <a:pt x="3401786" y="2742675"/>
                  <a:pt x="3421743" y="3011189"/>
                  <a:pt x="3461657" y="3130932"/>
                </a:cubicBezTo>
                <a:cubicBezTo>
                  <a:pt x="3501571" y="3250675"/>
                  <a:pt x="3530600" y="3163589"/>
                  <a:pt x="3614057" y="3174475"/>
                </a:cubicBezTo>
                <a:cubicBezTo>
                  <a:pt x="3697514" y="3185361"/>
                  <a:pt x="3877129" y="3194433"/>
                  <a:pt x="3962400" y="3196247"/>
                </a:cubicBezTo>
                <a:cubicBezTo>
                  <a:pt x="4047672" y="3198061"/>
                  <a:pt x="4078515" y="3207132"/>
                  <a:pt x="4125686" y="3185361"/>
                </a:cubicBezTo>
                <a:cubicBezTo>
                  <a:pt x="4172857" y="3163590"/>
                  <a:pt x="4223658" y="3130932"/>
                  <a:pt x="4245429" y="3065618"/>
                </a:cubicBezTo>
                <a:cubicBezTo>
                  <a:pt x="4267200" y="3000304"/>
                  <a:pt x="4254501" y="2904146"/>
                  <a:pt x="4256315" y="2793475"/>
                </a:cubicBezTo>
                <a:cubicBezTo>
                  <a:pt x="4258129" y="2682804"/>
                  <a:pt x="4249058" y="2577575"/>
                  <a:pt x="4256315" y="2401589"/>
                </a:cubicBezTo>
                <a:cubicBezTo>
                  <a:pt x="4263572" y="2225603"/>
                  <a:pt x="4281714" y="1822832"/>
                  <a:pt x="4299857" y="1737561"/>
                </a:cubicBezTo>
                <a:cubicBezTo>
                  <a:pt x="4318000" y="1652290"/>
                  <a:pt x="4348843" y="1719418"/>
                  <a:pt x="4365172" y="1889961"/>
                </a:cubicBezTo>
                <a:cubicBezTo>
                  <a:pt x="4381501" y="2060504"/>
                  <a:pt x="4383315" y="2564875"/>
                  <a:pt x="4397829" y="2760818"/>
                </a:cubicBezTo>
                <a:cubicBezTo>
                  <a:pt x="4412343" y="2956761"/>
                  <a:pt x="4421414" y="2998490"/>
                  <a:pt x="4452257" y="3065618"/>
                </a:cubicBezTo>
                <a:cubicBezTo>
                  <a:pt x="4483100" y="3132746"/>
                  <a:pt x="4492172" y="3143632"/>
                  <a:pt x="4582886" y="3163589"/>
                </a:cubicBezTo>
                <a:cubicBezTo>
                  <a:pt x="4673600" y="3183546"/>
                  <a:pt x="4880429" y="3188990"/>
                  <a:pt x="4996543" y="3185361"/>
                </a:cubicBezTo>
                <a:cubicBezTo>
                  <a:pt x="5112657" y="3181733"/>
                  <a:pt x="5221515" y="3228904"/>
                  <a:pt x="5279572" y="3141818"/>
                </a:cubicBezTo>
                <a:cubicBezTo>
                  <a:pt x="5337629" y="3054732"/>
                  <a:pt x="5314043" y="2748119"/>
                  <a:pt x="5344886" y="2662847"/>
                </a:cubicBezTo>
                <a:cubicBezTo>
                  <a:pt x="5375729" y="2577575"/>
                  <a:pt x="5413829" y="2546732"/>
                  <a:pt x="5464629" y="2630189"/>
                </a:cubicBezTo>
                <a:cubicBezTo>
                  <a:pt x="5515429" y="2713646"/>
                  <a:pt x="5600700" y="3069246"/>
                  <a:pt x="5649686" y="3163589"/>
                </a:cubicBezTo>
                <a:cubicBezTo>
                  <a:pt x="5698672" y="3257932"/>
                  <a:pt x="5704115" y="3194433"/>
                  <a:pt x="5758543" y="3196247"/>
                </a:cubicBezTo>
                <a:cubicBezTo>
                  <a:pt x="5812971" y="3198061"/>
                  <a:pt x="5898243" y="3179918"/>
                  <a:pt x="5976257" y="3174475"/>
                </a:cubicBezTo>
                <a:cubicBezTo>
                  <a:pt x="6054271" y="3169032"/>
                  <a:pt x="6140450" y="3166310"/>
                  <a:pt x="6226629" y="3163589"/>
                </a:cubicBezTo>
              </a:path>
            </a:pathLst>
          </a:custGeom>
          <a:noFill/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2555875" y="5589588"/>
            <a:ext cx="792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i="1">
                <a:sym typeface="Symbol" pitchFamily="18" charset="2"/>
              </a:rPr>
              <a:t></a:t>
            </a:r>
            <a:r>
              <a:rPr lang="hu-HU" i="1" baseline="-25000">
                <a:sym typeface="Symbol" pitchFamily="18" charset="2"/>
              </a:rPr>
              <a:t>1</a:t>
            </a:r>
            <a:endParaRPr lang="hu-HU" i="1">
              <a:sym typeface="Symbol" pitchFamily="18" charset="2"/>
            </a:endParaRPr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6372225" y="5589588"/>
            <a:ext cx="792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i="1">
                <a:sym typeface="Symbol" pitchFamily="18" charset="2"/>
              </a:rPr>
              <a:t></a:t>
            </a:r>
            <a:r>
              <a:rPr lang="hu-HU" i="1" baseline="-25000">
                <a:sym typeface="Symbol" pitchFamily="18" charset="2"/>
              </a:rPr>
              <a:t>4</a:t>
            </a:r>
            <a:endParaRPr lang="hu-HU" i="1">
              <a:sym typeface="Symbol" pitchFamily="18" charset="2"/>
            </a:endParaRPr>
          </a:p>
        </p:txBody>
      </p: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5292725" y="5589588"/>
            <a:ext cx="792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i="1">
                <a:sym typeface="Symbol" pitchFamily="18" charset="2"/>
              </a:rPr>
              <a:t></a:t>
            </a:r>
            <a:r>
              <a:rPr lang="hu-HU" i="1" baseline="-25000">
                <a:sym typeface="Symbol" pitchFamily="18" charset="2"/>
              </a:rPr>
              <a:t>3</a:t>
            </a:r>
            <a:endParaRPr lang="hu-HU" i="1">
              <a:sym typeface="Symbol" pitchFamily="18" charset="2"/>
            </a:endParaRPr>
          </a:p>
        </p:txBody>
      </p:sp>
      <p:sp>
        <p:nvSpPr>
          <p:cNvPr id="45067" name="Text Box 11"/>
          <p:cNvSpPr txBox="1">
            <a:spLocks noChangeArrowheads="1"/>
          </p:cNvSpPr>
          <p:nvPr/>
        </p:nvSpPr>
        <p:spPr bwMode="auto">
          <a:xfrm>
            <a:off x="4211638" y="5589588"/>
            <a:ext cx="7921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i="1">
                <a:sym typeface="Symbol" pitchFamily="18" charset="2"/>
              </a:rPr>
              <a:t></a:t>
            </a:r>
            <a:r>
              <a:rPr lang="hu-HU" i="1" baseline="-25000">
                <a:sym typeface="Symbol" pitchFamily="18" charset="2"/>
              </a:rPr>
              <a:t>2</a:t>
            </a:r>
            <a:endParaRPr lang="hu-HU" i="1">
              <a:sym typeface="Symbol" pitchFamily="18" charset="2"/>
            </a:endParaRPr>
          </a:p>
        </p:txBody>
      </p:sp>
      <p:graphicFrame>
        <p:nvGraphicFramePr>
          <p:cNvPr id="4506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7391406"/>
              </p:ext>
            </p:extLst>
          </p:nvPr>
        </p:nvGraphicFramePr>
        <p:xfrm>
          <a:off x="5784850" y="2057400"/>
          <a:ext cx="7620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Equation" r:id="rId4" imgW="761760" imgH="723600" progId="Equation.DSMT4">
                  <p:embed/>
                </p:oleObj>
              </mc:Choice>
              <mc:Fallback>
                <p:oleObj name="Equation" r:id="rId4" imgW="761760" imgH="723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4850" y="2057400"/>
                        <a:ext cx="762000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églalap 1"/>
          <p:cNvSpPr/>
          <p:nvPr/>
        </p:nvSpPr>
        <p:spPr>
          <a:xfrm>
            <a:off x="2606070" y="1067191"/>
            <a:ext cx="4479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dirty="0" smtClean="0">
                <a:sym typeface="Symbol"/>
              </a:rPr>
              <a:t> </a:t>
            </a:r>
            <a:r>
              <a:rPr lang="hu-HU" sz="2400" dirty="0" smtClean="0"/>
              <a:t>Dirac-impulzusra </a:t>
            </a:r>
            <a:r>
              <a:rPr lang="hu-HU" sz="2400" dirty="0"/>
              <a:t>adott válasz</a:t>
            </a:r>
          </a:p>
        </p:txBody>
      </p:sp>
    </p:spTree>
    <p:extLst>
      <p:ext uri="{BB962C8B-B14F-4D97-AF65-F5344CB8AC3E}">
        <p14:creationId xmlns:p14="http://schemas.microsoft.com/office/powerpoint/2010/main" val="380585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Impulzusválasz / 2</a:t>
            </a:r>
          </a:p>
        </p:txBody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Mérése</a:t>
            </a:r>
          </a:p>
          <a:p>
            <a:pPr lvl="1"/>
            <a:r>
              <a:rPr lang="hu-HU" dirty="0" smtClean="0"/>
              <a:t>(régebben) pisztollyal</a:t>
            </a:r>
          </a:p>
          <a:p>
            <a:pPr lvl="1"/>
            <a:r>
              <a:rPr lang="hu-HU" dirty="0" smtClean="0"/>
              <a:t>szikraforrással</a:t>
            </a:r>
          </a:p>
          <a:p>
            <a:pPr lvl="1"/>
            <a:r>
              <a:rPr lang="hu-HU" dirty="0" smtClean="0"/>
              <a:t>véletlen zajjal</a:t>
            </a:r>
          </a:p>
          <a:p>
            <a:pPr lvl="1"/>
            <a:r>
              <a:rPr lang="hu-HU" dirty="0" smtClean="0"/>
              <a:t>sepert szinusszal</a:t>
            </a:r>
          </a:p>
          <a:p>
            <a:pPr lvl="1"/>
            <a:endParaRPr lang="hu-HU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2810" y="3541889"/>
            <a:ext cx="6142214" cy="288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436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Impulzusválasz / 3</a:t>
            </a:r>
          </a:p>
        </p:txBody>
      </p:sp>
      <p:pic>
        <p:nvPicPr>
          <p:cNvPr id="39938" name="Picture 4" descr="Saa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42988" y="1268413"/>
            <a:ext cx="7273925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rcadia-5m frommic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Hall01 - mid-3m-denoised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73550" y="4615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5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5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Zengetés</a:t>
            </a:r>
          </a:p>
        </p:txBody>
      </p:sp>
      <p:grpSp>
        <p:nvGrpSpPr>
          <p:cNvPr id="22546" name="Group 18"/>
          <p:cNvGrpSpPr>
            <a:grpSpLocks/>
          </p:cNvGrpSpPr>
          <p:nvPr/>
        </p:nvGrpSpPr>
        <p:grpSpPr bwMode="auto">
          <a:xfrm>
            <a:off x="971550" y="2781300"/>
            <a:ext cx="7272338" cy="1223963"/>
            <a:chOff x="521" y="1071"/>
            <a:chExt cx="4581" cy="771"/>
          </a:xfrm>
        </p:grpSpPr>
        <p:sp>
          <p:nvSpPr>
            <p:cNvPr id="22553" name="Rectangle 12"/>
            <p:cNvSpPr>
              <a:spLocks noChangeArrowheads="1"/>
            </p:cNvSpPr>
            <p:nvPr/>
          </p:nvSpPr>
          <p:spPr bwMode="auto">
            <a:xfrm>
              <a:off x="2064" y="1071"/>
              <a:ext cx="1406" cy="77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2554" name="Line 13"/>
            <p:cNvSpPr>
              <a:spLocks noChangeShapeType="1"/>
            </p:cNvSpPr>
            <p:nvPr/>
          </p:nvSpPr>
          <p:spPr bwMode="auto">
            <a:xfrm>
              <a:off x="1244" y="1459"/>
              <a:ext cx="81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55" name="Line 14"/>
            <p:cNvSpPr>
              <a:spLocks noChangeShapeType="1"/>
            </p:cNvSpPr>
            <p:nvPr/>
          </p:nvSpPr>
          <p:spPr bwMode="auto">
            <a:xfrm>
              <a:off x="3470" y="1434"/>
              <a:ext cx="81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56" name="Text Box 15"/>
            <p:cNvSpPr txBox="1">
              <a:spLocks noChangeArrowheads="1"/>
            </p:cNvSpPr>
            <p:nvPr/>
          </p:nvSpPr>
          <p:spPr bwMode="auto">
            <a:xfrm>
              <a:off x="521" y="1207"/>
              <a:ext cx="81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/>
                <a:t>„száraz felvétel”</a:t>
              </a:r>
            </a:p>
          </p:txBody>
        </p:sp>
        <p:sp>
          <p:nvSpPr>
            <p:cNvPr id="22557" name="Text Box 16"/>
            <p:cNvSpPr txBox="1">
              <a:spLocks noChangeArrowheads="1"/>
            </p:cNvSpPr>
            <p:nvPr/>
          </p:nvSpPr>
          <p:spPr bwMode="auto">
            <a:xfrm>
              <a:off x="4286" y="1207"/>
              <a:ext cx="81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/>
                <a:t>zengetett hang</a:t>
              </a:r>
            </a:p>
          </p:txBody>
        </p:sp>
        <p:graphicFrame>
          <p:nvGraphicFramePr>
            <p:cNvPr id="22544" name="Object 16"/>
            <p:cNvGraphicFramePr>
              <a:graphicFrameLocks noChangeAspect="1"/>
            </p:cNvGraphicFramePr>
            <p:nvPr/>
          </p:nvGraphicFramePr>
          <p:xfrm>
            <a:off x="2653" y="1389"/>
            <a:ext cx="264" cy="1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31" name="Equation" r:id="rId4" imgW="418918" imgH="253890" progId="Equation.DSMT4">
                    <p:embed/>
                  </p:oleObj>
                </mc:Choice>
                <mc:Fallback>
                  <p:oleObj name="Equation" r:id="rId4" imgW="418918" imgH="25389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53" y="1389"/>
                          <a:ext cx="264" cy="16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Szövegdoboz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244092" y="4460473"/>
            <a:ext cx="2834815" cy="710003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hu-HU">
                <a:noFill/>
                <a:cs typeface="+mn-cs"/>
              </a:rPr>
              <a:t> </a:t>
            </a:r>
          </a:p>
        </p:txBody>
      </p:sp>
      <p:sp>
        <p:nvSpPr>
          <p:cNvPr id="4" name="Szövegdoboz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487815" y="5409443"/>
            <a:ext cx="2165273" cy="369332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hu-HU">
                <a:noFill/>
                <a:cs typeface="+mn-cs"/>
              </a:rPr>
              <a:t> </a:t>
            </a:r>
          </a:p>
        </p:txBody>
      </p:sp>
      <p:sp>
        <p:nvSpPr>
          <p:cNvPr id="5" name="Szövegdoboz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259185" y="2633702"/>
            <a:ext cx="720130" cy="369332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hu-HU">
                <a:noFill/>
                <a:cs typeface="+mn-cs"/>
              </a:rPr>
              <a:t> </a:t>
            </a:r>
          </a:p>
        </p:txBody>
      </p:sp>
      <p:sp>
        <p:nvSpPr>
          <p:cNvPr id="14" name="Szövegdoboz 1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236123" y="2616366"/>
            <a:ext cx="720130" cy="369332"/>
          </a:xfrm>
          <a:prstGeom prst="rect">
            <a:avLst/>
          </a:prstGeom>
          <a:blipFill rotWithShape="1">
            <a:blip r:embed="rId9"/>
            <a:stretch>
              <a:fillRect b="-6557"/>
            </a:stretch>
          </a:blipFill>
        </p:spPr>
        <p:txBody>
          <a:bodyPr/>
          <a:lstStyle/>
          <a:p>
            <a:pPr>
              <a:defRPr/>
            </a:pPr>
            <a:r>
              <a:rPr lang="hu-HU">
                <a:noFill/>
                <a:cs typeface="+mn-cs"/>
              </a:rPr>
              <a:t> </a:t>
            </a:r>
          </a:p>
        </p:txBody>
      </p:sp>
      <p:sp>
        <p:nvSpPr>
          <p:cNvPr id="6" name="Szövegdoboz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79714" y="3694773"/>
            <a:ext cx="1296591" cy="369332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hu-HU">
                <a:noFill/>
                <a:cs typeface="+mn-cs"/>
              </a:rPr>
              <a:t> </a:t>
            </a:r>
          </a:p>
        </p:txBody>
      </p:sp>
      <p:sp>
        <p:nvSpPr>
          <p:cNvPr id="16" name="Szövegdoboz 1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947297" y="3694773"/>
            <a:ext cx="1296591" cy="369332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hu-HU">
                <a:noFill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7460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Szöveg zengetése (</a:t>
            </a:r>
            <a:r>
              <a:rPr lang="hu-HU" dirty="0" err="1" smtClean="0"/>
              <a:t>auralizáció</a:t>
            </a:r>
            <a:r>
              <a:rPr lang="hu-HU" dirty="0" smtClean="0"/>
              <a:t>)</a:t>
            </a:r>
          </a:p>
        </p:txBody>
      </p:sp>
      <p:pic>
        <p:nvPicPr>
          <p:cNvPr id="46082" name="Picture 4" descr="fertorako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71775" y="2349500"/>
            <a:ext cx="5399088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7" descr="LZ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27088" y="2492375"/>
            <a:ext cx="1173162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hap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32687" y="983686"/>
            <a:ext cx="1003010" cy="1003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hap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6516216" y="983685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320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Fizikai modellezés / </a:t>
            </a:r>
            <a:r>
              <a:rPr lang="hu-HU" dirty="0" err="1" smtClean="0"/>
              <a:t>Physical</a:t>
            </a:r>
            <a:r>
              <a:rPr lang="hu-HU" dirty="0" smtClean="0"/>
              <a:t> </a:t>
            </a:r>
            <a:r>
              <a:rPr lang="hu-HU" dirty="0" err="1" smtClean="0"/>
              <a:t>models</a:t>
            </a:r>
            <a:endParaRPr lang="hu-HU" dirty="0" smtClean="0"/>
          </a:p>
        </p:txBody>
      </p:sp>
      <p:pic>
        <p:nvPicPr>
          <p:cNvPr id="4915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9388" y="1125538"/>
            <a:ext cx="5400675" cy="1271587"/>
          </a:xfrm>
        </p:spPr>
      </p:pic>
      <p:pic>
        <p:nvPicPr>
          <p:cNvPr id="4915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3141663"/>
            <a:ext cx="3527425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92725" y="2420938"/>
            <a:ext cx="3052763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114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 smtClean="0"/>
              <a:t>A hangtér részei – </a:t>
            </a:r>
            <a:r>
              <a:rPr lang="hu-HU" sz="2800" dirty="0" err="1" smtClean="0"/>
              <a:t>Partitioning</a:t>
            </a:r>
            <a:r>
              <a:rPr lang="hu-HU" sz="2800" dirty="0" smtClean="0"/>
              <a:t> of </a:t>
            </a:r>
            <a:r>
              <a:rPr lang="hu-HU" sz="2800" dirty="0" err="1" smtClean="0"/>
              <a:t>sound</a:t>
            </a:r>
            <a:r>
              <a:rPr lang="hu-HU" sz="2800" dirty="0" smtClean="0"/>
              <a:t> </a:t>
            </a:r>
            <a:r>
              <a:rPr lang="hu-HU" sz="2800" dirty="0" err="1" smtClean="0"/>
              <a:t>field</a:t>
            </a:r>
            <a:endParaRPr lang="hu-HU" sz="2800" dirty="0" smtClean="0"/>
          </a:p>
        </p:txBody>
      </p:sp>
      <p:sp>
        <p:nvSpPr>
          <p:cNvPr id="245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49" y="1132115"/>
            <a:ext cx="7657193" cy="892175"/>
          </a:xfrm>
        </p:spPr>
        <p:txBody>
          <a:bodyPr>
            <a:normAutofit lnSpcReduction="10000"/>
          </a:bodyPr>
          <a:lstStyle/>
          <a:p>
            <a:r>
              <a:rPr lang="hu-HU" dirty="0" smtClean="0">
                <a:solidFill>
                  <a:srgbClr val="FF3300"/>
                </a:solidFill>
              </a:rPr>
              <a:t>Közvetlen hangtér</a:t>
            </a:r>
            <a:r>
              <a:rPr lang="hu-HU" dirty="0" smtClean="0"/>
              <a:t> és </a:t>
            </a:r>
            <a:r>
              <a:rPr lang="hu-HU" dirty="0" smtClean="0">
                <a:solidFill>
                  <a:srgbClr val="0066FF"/>
                </a:solidFill>
              </a:rPr>
              <a:t>zengő (v. diffúz) hangtér</a:t>
            </a:r>
          </a:p>
          <a:p>
            <a:r>
              <a:rPr lang="hu-HU" dirty="0" err="1" smtClean="0">
                <a:solidFill>
                  <a:srgbClr val="FF0000"/>
                </a:solidFill>
              </a:rPr>
              <a:t>Direct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field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smtClean="0"/>
              <a:t>and </a:t>
            </a:r>
            <a:r>
              <a:rPr lang="hu-HU" dirty="0" err="1" smtClean="0">
                <a:solidFill>
                  <a:srgbClr val="0066FF"/>
                </a:solidFill>
              </a:rPr>
              <a:t>reverberant</a:t>
            </a:r>
            <a:r>
              <a:rPr lang="hu-HU" dirty="0" smtClean="0">
                <a:solidFill>
                  <a:srgbClr val="0066FF"/>
                </a:solidFill>
              </a:rPr>
              <a:t> (</a:t>
            </a:r>
            <a:r>
              <a:rPr lang="hu-HU" dirty="0" err="1" smtClean="0">
                <a:solidFill>
                  <a:srgbClr val="0066FF"/>
                </a:solidFill>
              </a:rPr>
              <a:t>or</a:t>
            </a:r>
            <a:r>
              <a:rPr lang="hu-HU" dirty="0" smtClean="0">
                <a:solidFill>
                  <a:srgbClr val="0066FF"/>
                </a:solidFill>
              </a:rPr>
              <a:t> </a:t>
            </a:r>
            <a:r>
              <a:rPr lang="hu-HU" dirty="0" err="1" smtClean="0">
                <a:solidFill>
                  <a:srgbClr val="0066FF"/>
                </a:solidFill>
              </a:rPr>
              <a:t>diffuse</a:t>
            </a:r>
            <a:r>
              <a:rPr lang="hu-HU" dirty="0" smtClean="0">
                <a:solidFill>
                  <a:srgbClr val="0066FF"/>
                </a:solidFill>
              </a:rPr>
              <a:t>) </a:t>
            </a:r>
            <a:r>
              <a:rPr lang="hu-HU" dirty="0" err="1" smtClean="0">
                <a:solidFill>
                  <a:srgbClr val="0066FF"/>
                </a:solidFill>
              </a:rPr>
              <a:t>sound</a:t>
            </a:r>
            <a:r>
              <a:rPr lang="hu-HU" dirty="0" smtClean="0">
                <a:solidFill>
                  <a:srgbClr val="0066FF"/>
                </a:solidFill>
              </a:rPr>
              <a:t> </a:t>
            </a:r>
            <a:r>
              <a:rPr lang="hu-HU" dirty="0" err="1" smtClean="0">
                <a:solidFill>
                  <a:srgbClr val="0066FF"/>
                </a:solidFill>
              </a:rPr>
              <a:t>field</a:t>
            </a:r>
            <a:endParaRPr lang="hu-HU" dirty="0" smtClean="0">
              <a:solidFill>
                <a:srgbClr val="0066FF"/>
              </a:solidFill>
            </a:endParaRPr>
          </a:p>
        </p:txBody>
      </p:sp>
      <p:graphicFrame>
        <p:nvGraphicFramePr>
          <p:cNvPr id="24589" name="Object 13"/>
          <p:cNvGraphicFramePr>
            <a:graphicFrameLocks noChangeAspect="1"/>
          </p:cNvGraphicFramePr>
          <p:nvPr/>
        </p:nvGraphicFramePr>
        <p:xfrm>
          <a:off x="930275" y="2498725"/>
          <a:ext cx="24384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6" name="Equation" r:id="rId4" imgW="2438280" imgH="571320" progId="Equation.DSMT4">
                  <p:embed/>
                </p:oleObj>
              </mc:Choice>
              <mc:Fallback>
                <p:oleObj name="Equation" r:id="rId4" imgW="2438280" imgH="571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0275" y="2498725"/>
                        <a:ext cx="2438400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92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79838" y="2492375"/>
            <a:ext cx="4872037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600" name="Group 24"/>
          <p:cNvGrpSpPr>
            <a:grpSpLocks/>
          </p:cNvGrpSpPr>
          <p:nvPr/>
        </p:nvGrpSpPr>
        <p:grpSpPr bwMode="auto">
          <a:xfrm>
            <a:off x="539750" y="3789363"/>
            <a:ext cx="2879725" cy="2136775"/>
            <a:chOff x="340" y="2387"/>
            <a:chExt cx="1814" cy="1346"/>
          </a:xfrm>
        </p:grpSpPr>
        <p:cxnSp>
          <p:nvCxnSpPr>
            <p:cNvPr id="3" name="Egyenes összekötő nyíllal 2"/>
            <p:cNvCxnSpPr/>
            <p:nvPr/>
          </p:nvCxnSpPr>
          <p:spPr>
            <a:xfrm>
              <a:off x="521" y="3521"/>
              <a:ext cx="1406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Egyenes összekötő nyíllal 4"/>
            <p:cNvCxnSpPr/>
            <p:nvPr/>
          </p:nvCxnSpPr>
          <p:spPr>
            <a:xfrm flipV="1">
              <a:off x="612" y="2478"/>
              <a:ext cx="0" cy="117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Egyenes összekötő 6"/>
            <p:cNvCxnSpPr/>
            <p:nvPr/>
          </p:nvCxnSpPr>
          <p:spPr>
            <a:xfrm>
              <a:off x="657" y="3067"/>
              <a:ext cx="1316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gyenes összekötő 8"/>
            <p:cNvCxnSpPr/>
            <p:nvPr/>
          </p:nvCxnSpPr>
          <p:spPr>
            <a:xfrm>
              <a:off x="703" y="2750"/>
              <a:ext cx="952" cy="68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598" name="Text Box 22"/>
            <p:cNvSpPr txBox="1">
              <a:spLocks noChangeArrowheads="1"/>
            </p:cNvSpPr>
            <p:nvPr/>
          </p:nvSpPr>
          <p:spPr bwMode="auto">
            <a:xfrm>
              <a:off x="1701" y="3521"/>
              <a:ext cx="45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600" i="1">
                  <a:latin typeface="Times New Roman" pitchFamily="18" charset="0"/>
                </a:rPr>
                <a:t>log r</a:t>
              </a:r>
            </a:p>
          </p:txBody>
        </p:sp>
        <p:sp>
          <p:nvSpPr>
            <p:cNvPr id="24599" name="Text Box 23"/>
            <p:cNvSpPr txBox="1">
              <a:spLocks noChangeArrowheads="1"/>
            </p:cNvSpPr>
            <p:nvPr/>
          </p:nvSpPr>
          <p:spPr bwMode="auto">
            <a:xfrm>
              <a:off x="340" y="2387"/>
              <a:ext cx="45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600" i="1">
                  <a:latin typeface="Times New Roman" pitchFamily="18" charset="0"/>
                </a:rPr>
                <a:t>L</a:t>
              </a:r>
              <a:r>
                <a:rPr lang="hu-HU" sz="1600" i="1" baseline="-25000">
                  <a:latin typeface="Times New Roman" pitchFamily="18" charset="0"/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361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dirty="0" smtClean="0"/>
              <a:t>Hangvisszaverődés /1</a:t>
            </a:r>
          </a:p>
        </p:txBody>
      </p:sp>
      <p:sp>
        <p:nvSpPr>
          <p:cNvPr id="2" name="Szabadkézi sokszög 1"/>
          <p:cNvSpPr/>
          <p:nvPr/>
        </p:nvSpPr>
        <p:spPr>
          <a:xfrm>
            <a:off x="1970088" y="1916113"/>
            <a:ext cx="5410200" cy="3457575"/>
          </a:xfrm>
          <a:custGeom>
            <a:avLst/>
            <a:gdLst>
              <a:gd name="connsiteX0" fmla="*/ 0 w 4920343"/>
              <a:gd name="connsiteY0" fmla="*/ 2220685 h 2220685"/>
              <a:gd name="connsiteX1" fmla="*/ 0 w 4920343"/>
              <a:gd name="connsiteY1" fmla="*/ 2220685 h 2220685"/>
              <a:gd name="connsiteX2" fmla="*/ 979715 w 4920343"/>
              <a:gd name="connsiteY2" fmla="*/ 0 h 2220685"/>
              <a:gd name="connsiteX3" fmla="*/ 3929743 w 4920343"/>
              <a:gd name="connsiteY3" fmla="*/ 228600 h 2220685"/>
              <a:gd name="connsiteX4" fmla="*/ 4920343 w 4920343"/>
              <a:gd name="connsiteY4" fmla="*/ 2122714 h 2220685"/>
              <a:gd name="connsiteX5" fmla="*/ 43543 w 4920343"/>
              <a:gd name="connsiteY5" fmla="*/ 2177142 h 222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20343" h="2220685">
                <a:moveTo>
                  <a:pt x="0" y="2220685"/>
                </a:moveTo>
                <a:lnTo>
                  <a:pt x="0" y="2220685"/>
                </a:lnTo>
                <a:lnTo>
                  <a:pt x="979715" y="0"/>
                </a:lnTo>
                <a:lnTo>
                  <a:pt x="3929743" y="228600"/>
                </a:lnTo>
                <a:lnTo>
                  <a:pt x="4920343" y="2122714"/>
                </a:lnTo>
                <a:lnTo>
                  <a:pt x="43543" y="2177142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" name="Ellipszis 2"/>
          <p:cNvSpPr/>
          <p:nvPr/>
        </p:nvSpPr>
        <p:spPr>
          <a:xfrm>
            <a:off x="3132138" y="4221163"/>
            <a:ext cx="215900" cy="215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4" name="Ellipszis 3"/>
          <p:cNvSpPr/>
          <p:nvPr/>
        </p:nvSpPr>
        <p:spPr>
          <a:xfrm>
            <a:off x="5508625" y="3087512"/>
            <a:ext cx="215900" cy="215900"/>
          </a:xfrm>
          <a:prstGeom prst="ellipse">
            <a:avLst/>
          </a:prstGeom>
          <a:solidFill>
            <a:schemeClr val="accent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3" name="Szabadkézi sokszög 12"/>
          <p:cNvSpPr/>
          <p:nvPr/>
        </p:nvSpPr>
        <p:spPr>
          <a:xfrm>
            <a:off x="3319463" y="3287713"/>
            <a:ext cx="2200275" cy="1992312"/>
          </a:xfrm>
          <a:custGeom>
            <a:avLst/>
            <a:gdLst>
              <a:gd name="connsiteX0" fmla="*/ 0 w 2198914"/>
              <a:gd name="connsiteY0" fmla="*/ 1153885 h 1992085"/>
              <a:gd name="connsiteX1" fmla="*/ 598714 w 2198914"/>
              <a:gd name="connsiteY1" fmla="*/ 1992085 h 1992085"/>
              <a:gd name="connsiteX2" fmla="*/ 653143 w 2198914"/>
              <a:gd name="connsiteY2" fmla="*/ 1915885 h 1992085"/>
              <a:gd name="connsiteX3" fmla="*/ 2198914 w 2198914"/>
              <a:gd name="connsiteY3" fmla="*/ 0 h 199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8914" h="1992085">
                <a:moveTo>
                  <a:pt x="0" y="1153885"/>
                </a:moveTo>
                <a:lnTo>
                  <a:pt x="598714" y="1992085"/>
                </a:lnTo>
                <a:lnTo>
                  <a:pt x="653143" y="1915885"/>
                </a:lnTo>
                <a:lnTo>
                  <a:pt x="2198914" y="0"/>
                </a:lnTo>
              </a:path>
            </a:pathLst>
          </a:custGeom>
          <a:noFill/>
          <a:ln w="1905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cxnSp>
        <p:nvCxnSpPr>
          <p:cNvPr id="15" name="Egyenes összekötő nyíllal 14"/>
          <p:cNvCxnSpPr>
            <a:stCxn id="3" idx="7"/>
          </p:cNvCxnSpPr>
          <p:nvPr/>
        </p:nvCxnSpPr>
        <p:spPr>
          <a:xfrm flipV="1">
            <a:off x="3316288" y="3284538"/>
            <a:ext cx="2192337" cy="9683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zis 25"/>
          <p:cNvSpPr/>
          <p:nvPr/>
        </p:nvSpPr>
        <p:spPr>
          <a:xfrm>
            <a:off x="3548063" y="4935538"/>
            <a:ext cx="647700" cy="644525"/>
          </a:xfrm>
          <a:prstGeom prst="ellipse">
            <a:avLst/>
          </a:prstGeom>
          <a:noFill/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grpSp>
        <p:nvGrpSpPr>
          <p:cNvPr id="7" name="Csoportba foglalás 6"/>
          <p:cNvGrpSpPr/>
          <p:nvPr/>
        </p:nvGrpSpPr>
        <p:grpSpPr>
          <a:xfrm>
            <a:off x="3133725" y="4508500"/>
            <a:ext cx="790575" cy="1708150"/>
            <a:chOff x="3133725" y="4508500"/>
            <a:chExt cx="790575" cy="1708150"/>
          </a:xfrm>
        </p:grpSpPr>
        <p:sp>
          <p:nvSpPr>
            <p:cNvPr id="21522" name="Oval 18"/>
            <p:cNvSpPr>
              <a:spLocks noChangeArrowheads="1"/>
            </p:cNvSpPr>
            <p:nvPr/>
          </p:nvSpPr>
          <p:spPr bwMode="auto">
            <a:xfrm>
              <a:off x="3133725" y="6072188"/>
              <a:ext cx="144463" cy="1444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1523" name="Line 19"/>
            <p:cNvSpPr>
              <a:spLocks noChangeShapeType="1"/>
            </p:cNvSpPr>
            <p:nvPr/>
          </p:nvSpPr>
          <p:spPr bwMode="auto">
            <a:xfrm flipH="1">
              <a:off x="3276600" y="5300663"/>
              <a:ext cx="647700" cy="792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1524" name="Line 20"/>
            <p:cNvSpPr>
              <a:spLocks noChangeShapeType="1"/>
            </p:cNvSpPr>
            <p:nvPr/>
          </p:nvSpPr>
          <p:spPr bwMode="auto">
            <a:xfrm>
              <a:off x="3203575" y="4508500"/>
              <a:ext cx="0" cy="1584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325192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3" grpId="0" animBg="1"/>
      <p:bldP spid="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 smtClean="0"/>
              <a:t>Számítógépes modellezés – CAD modelling</a:t>
            </a:r>
            <a:endParaRPr lang="de-DE" sz="2800" dirty="0" smtClean="0"/>
          </a:p>
        </p:txBody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smtClean="0"/>
          </a:p>
        </p:txBody>
      </p:sp>
      <p:pic>
        <p:nvPicPr>
          <p:cNvPr id="50179" name="Picture 4" descr="budapest_aren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628775"/>
            <a:ext cx="7786687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50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/>
              <a:t>Számítógépes modellezés – CAD modelling</a:t>
            </a:r>
            <a:endParaRPr lang="hu-HU" sz="2800" dirty="0" smtClean="0"/>
          </a:p>
        </p:txBody>
      </p:sp>
      <p:pic>
        <p:nvPicPr>
          <p:cNvPr id="5120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1484313"/>
            <a:ext cx="1657350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5" descr="mozi_latke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5288" y="3159125"/>
            <a:ext cx="5638800" cy="369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mozi2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27784" y="126876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376452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Summary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71463" y="966788"/>
            <a:ext cx="8597900" cy="5546901"/>
          </a:xfrm>
        </p:spPr>
        <p:txBody>
          <a:bodyPr>
            <a:normAutofit fontScale="92500"/>
          </a:bodyPr>
          <a:lstStyle/>
          <a:p>
            <a:r>
              <a:rPr lang="hu-HU" dirty="0" err="1" smtClean="0"/>
              <a:t>Room</a:t>
            </a:r>
            <a:r>
              <a:rPr lang="hu-HU" dirty="0" smtClean="0"/>
              <a:t> </a:t>
            </a:r>
            <a:r>
              <a:rPr lang="hu-HU" dirty="0" err="1" smtClean="0"/>
              <a:t>acoustics</a:t>
            </a:r>
            <a:r>
              <a:rPr lang="hu-HU" dirty="0" smtClean="0"/>
              <a:t> </a:t>
            </a:r>
            <a:r>
              <a:rPr lang="hu-HU" dirty="0" err="1" smtClean="0"/>
              <a:t>deals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phenomena</a:t>
            </a:r>
            <a:r>
              <a:rPr lang="hu-HU" dirty="0" smtClean="0"/>
              <a:t>, </a:t>
            </a:r>
            <a:r>
              <a:rPr lang="hu-HU" dirty="0" err="1" smtClean="0"/>
              <a:t>taking</a:t>
            </a:r>
            <a:r>
              <a:rPr lang="hu-HU" dirty="0" smtClean="0"/>
              <a:t> </a:t>
            </a:r>
            <a:r>
              <a:rPr lang="hu-HU" dirty="0" err="1" smtClean="0"/>
              <a:t>place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closed</a:t>
            </a:r>
            <a:r>
              <a:rPr lang="hu-HU" dirty="0" smtClean="0"/>
              <a:t> </a:t>
            </a:r>
            <a:r>
              <a:rPr lang="hu-HU" dirty="0" err="1" smtClean="0"/>
              <a:t>spaces</a:t>
            </a:r>
            <a:r>
              <a:rPr lang="hu-HU" dirty="0" smtClean="0"/>
              <a:t> (</a:t>
            </a:r>
            <a:r>
              <a:rPr lang="hu-HU" dirty="0" err="1" smtClean="0"/>
              <a:t>rooms</a:t>
            </a:r>
            <a:r>
              <a:rPr lang="hu-HU" dirty="0" smtClean="0"/>
              <a:t>)</a:t>
            </a:r>
          </a:p>
          <a:p>
            <a:r>
              <a:rPr lang="hu-HU" dirty="0" smtClean="0"/>
              <a:t>Main </a:t>
            </a:r>
            <a:r>
              <a:rPr lang="hu-HU" dirty="0" err="1" smtClean="0"/>
              <a:t>effects</a:t>
            </a:r>
            <a:r>
              <a:rPr lang="hu-HU" dirty="0" smtClean="0"/>
              <a:t>:</a:t>
            </a:r>
          </a:p>
          <a:p>
            <a:pPr lvl="1"/>
            <a:r>
              <a:rPr lang="hu-HU" dirty="0" err="1" smtClean="0"/>
              <a:t>sound</a:t>
            </a:r>
            <a:r>
              <a:rPr lang="hu-HU" dirty="0" smtClean="0"/>
              <a:t> </a:t>
            </a:r>
            <a:r>
              <a:rPr lang="hu-HU" dirty="0" err="1" smtClean="0"/>
              <a:t>reflection</a:t>
            </a:r>
            <a:r>
              <a:rPr lang="hu-HU" dirty="0" smtClean="0"/>
              <a:t> / </a:t>
            </a:r>
            <a:r>
              <a:rPr lang="hu-HU" dirty="0" err="1" smtClean="0"/>
              <a:t>sound</a:t>
            </a:r>
            <a:r>
              <a:rPr lang="hu-HU" dirty="0" smtClean="0"/>
              <a:t> </a:t>
            </a:r>
            <a:r>
              <a:rPr lang="hu-HU" dirty="0" err="1" smtClean="0"/>
              <a:t>absorption</a:t>
            </a:r>
            <a:endParaRPr lang="hu-HU" dirty="0" smtClean="0"/>
          </a:p>
          <a:p>
            <a:pPr lvl="1"/>
            <a:r>
              <a:rPr lang="hu-HU" dirty="0" err="1" smtClean="0"/>
              <a:t>reverberation</a:t>
            </a:r>
            <a:endParaRPr lang="hu-HU" dirty="0" smtClean="0"/>
          </a:p>
          <a:p>
            <a:r>
              <a:rPr lang="hu-HU" dirty="0" err="1" smtClean="0"/>
              <a:t>Description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acoustic</a:t>
            </a:r>
            <a:r>
              <a:rPr lang="hu-HU" dirty="0" smtClean="0"/>
              <a:t> </a:t>
            </a:r>
            <a:r>
              <a:rPr lang="hu-HU" dirty="0" err="1" smtClean="0"/>
              <a:t>characteristics</a:t>
            </a:r>
            <a:r>
              <a:rPr lang="hu-HU" dirty="0" smtClean="0"/>
              <a:t> of a </a:t>
            </a:r>
            <a:r>
              <a:rPr lang="hu-HU" dirty="0" err="1" smtClean="0"/>
              <a:t>room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endParaRPr lang="hu-HU" dirty="0" smtClean="0"/>
          </a:p>
          <a:p>
            <a:pPr lvl="1"/>
            <a:r>
              <a:rPr lang="hu-HU" dirty="0" err="1" smtClean="0"/>
              <a:t>reverberation</a:t>
            </a:r>
            <a:r>
              <a:rPr lang="hu-HU" dirty="0" smtClean="0"/>
              <a:t> </a:t>
            </a:r>
            <a:r>
              <a:rPr lang="hu-HU" dirty="0" err="1" smtClean="0"/>
              <a:t>time</a:t>
            </a:r>
            <a:r>
              <a:rPr lang="hu-HU" dirty="0" smtClean="0"/>
              <a:t>   </a:t>
            </a:r>
            <a:r>
              <a:rPr lang="hu-HU" dirty="0" smtClean="0">
                <a:sym typeface="Symbol"/>
              </a:rPr>
              <a:t>  </a:t>
            </a:r>
            <a:r>
              <a:rPr lang="hu-HU" dirty="0" err="1" smtClean="0"/>
              <a:t>impulse</a:t>
            </a:r>
            <a:r>
              <a:rPr lang="hu-HU" dirty="0" smtClean="0"/>
              <a:t> </a:t>
            </a:r>
            <a:r>
              <a:rPr lang="hu-HU" dirty="0" err="1" smtClean="0"/>
              <a:t>response</a:t>
            </a:r>
            <a:endParaRPr lang="hu-HU" dirty="0" smtClean="0"/>
          </a:p>
          <a:p>
            <a:r>
              <a:rPr lang="hu-HU" dirty="0" err="1" smtClean="0"/>
              <a:t>Parameters</a:t>
            </a:r>
            <a:r>
              <a:rPr lang="hu-HU" dirty="0" smtClean="0"/>
              <a:t> </a:t>
            </a:r>
            <a:r>
              <a:rPr lang="hu-HU" dirty="0" err="1" smtClean="0"/>
              <a:t>mainly</a:t>
            </a:r>
            <a:r>
              <a:rPr lang="hu-HU" dirty="0" smtClean="0"/>
              <a:t> </a:t>
            </a:r>
            <a:r>
              <a:rPr lang="hu-HU" dirty="0" err="1" smtClean="0"/>
              <a:t>influencing</a:t>
            </a:r>
            <a:r>
              <a:rPr lang="hu-HU" dirty="0" smtClean="0"/>
              <a:t> RT:</a:t>
            </a:r>
          </a:p>
          <a:p>
            <a:pPr lvl="1"/>
            <a:r>
              <a:rPr lang="hu-HU" dirty="0" err="1" smtClean="0"/>
              <a:t>shape</a:t>
            </a:r>
            <a:r>
              <a:rPr lang="hu-HU" dirty="0" smtClean="0"/>
              <a:t> and </a:t>
            </a:r>
            <a:r>
              <a:rPr lang="hu-HU" dirty="0" err="1" smtClean="0"/>
              <a:t>size</a:t>
            </a:r>
            <a:r>
              <a:rPr lang="hu-HU" dirty="0" smtClean="0"/>
              <a:t> (</a:t>
            </a:r>
            <a:r>
              <a:rPr lang="hu-HU" dirty="0" err="1" smtClean="0"/>
              <a:t>volume</a:t>
            </a:r>
            <a:r>
              <a:rPr lang="hu-HU" dirty="0" smtClean="0"/>
              <a:t>)</a:t>
            </a:r>
            <a:endParaRPr lang="hu-HU" dirty="0"/>
          </a:p>
          <a:p>
            <a:pPr lvl="1"/>
            <a:r>
              <a:rPr lang="hu-HU" dirty="0" err="1" smtClean="0"/>
              <a:t>acoustic</a:t>
            </a:r>
            <a:r>
              <a:rPr lang="hu-HU" dirty="0" smtClean="0"/>
              <a:t> </a:t>
            </a:r>
            <a:r>
              <a:rPr lang="hu-HU" dirty="0" err="1" smtClean="0"/>
              <a:t>absorption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surrounding</a:t>
            </a:r>
            <a:r>
              <a:rPr lang="hu-HU" dirty="0" smtClean="0"/>
              <a:t> </a:t>
            </a:r>
            <a:r>
              <a:rPr lang="hu-HU" dirty="0" err="1" smtClean="0"/>
              <a:t>walls</a:t>
            </a:r>
            <a:endParaRPr lang="hu-HU" dirty="0" smtClean="0"/>
          </a:p>
          <a:p>
            <a:r>
              <a:rPr lang="hu-HU" dirty="0" err="1" smtClean="0"/>
              <a:t>Acoustic</a:t>
            </a:r>
            <a:r>
              <a:rPr lang="hu-HU" dirty="0" smtClean="0"/>
              <a:t> design of </a:t>
            </a:r>
            <a:r>
              <a:rPr lang="hu-HU" dirty="0" err="1" smtClean="0"/>
              <a:t>rooms</a:t>
            </a:r>
            <a:r>
              <a:rPr lang="hu-HU" dirty="0" smtClean="0"/>
              <a:t>/</a:t>
            </a:r>
            <a:r>
              <a:rPr lang="hu-HU" smtClean="0"/>
              <a:t>halls</a:t>
            </a:r>
            <a:endParaRPr lang="hu-HU" dirty="0" smtClean="0"/>
          </a:p>
          <a:p>
            <a:pPr lvl="1"/>
            <a:r>
              <a:rPr lang="hu-HU" dirty="0" err="1" smtClean="0"/>
              <a:t>Close</a:t>
            </a:r>
            <a:r>
              <a:rPr lang="hu-HU" dirty="0" smtClean="0"/>
              <a:t> </a:t>
            </a:r>
            <a:r>
              <a:rPr lang="hu-HU" dirty="0" err="1" smtClean="0"/>
              <a:t>cooperation</a:t>
            </a:r>
            <a:r>
              <a:rPr lang="hu-HU" dirty="0" smtClean="0"/>
              <a:t> and </a:t>
            </a:r>
            <a:r>
              <a:rPr lang="hu-HU" dirty="0" err="1" smtClean="0"/>
              <a:t>mutual</a:t>
            </a:r>
            <a:r>
              <a:rPr lang="hu-HU" dirty="0" smtClean="0"/>
              <a:t> </a:t>
            </a:r>
            <a:r>
              <a:rPr lang="hu-HU" dirty="0" err="1" smtClean="0"/>
              <a:t>respect</a:t>
            </a:r>
            <a:r>
              <a:rPr lang="hu-HU" dirty="0" smtClean="0"/>
              <a:t> of </a:t>
            </a:r>
            <a:r>
              <a:rPr lang="hu-HU" dirty="0" err="1" smtClean="0"/>
              <a:t>architect</a:t>
            </a:r>
            <a:r>
              <a:rPr lang="hu-HU" dirty="0" smtClean="0"/>
              <a:t> and </a:t>
            </a:r>
            <a:r>
              <a:rPr lang="hu-HU" dirty="0" err="1" smtClean="0"/>
              <a:t>acoustician</a:t>
            </a:r>
            <a:endParaRPr lang="hu-HU" dirty="0" smtClean="0"/>
          </a:p>
          <a:p>
            <a:pPr lvl="1"/>
            <a:r>
              <a:rPr lang="hu-HU" dirty="0" err="1" smtClean="0"/>
              <a:t>Rough</a:t>
            </a:r>
            <a:r>
              <a:rPr lang="hu-HU" dirty="0" smtClean="0"/>
              <a:t> </a:t>
            </a:r>
            <a:r>
              <a:rPr lang="hu-HU" dirty="0" err="1" smtClean="0"/>
              <a:t>guess</a:t>
            </a:r>
            <a:r>
              <a:rPr lang="hu-HU" dirty="0" smtClean="0"/>
              <a:t> &gt; </a:t>
            </a:r>
            <a:r>
              <a:rPr lang="hu-HU" dirty="0" err="1" smtClean="0"/>
              <a:t>drawing</a:t>
            </a:r>
            <a:r>
              <a:rPr lang="hu-HU" dirty="0" smtClean="0"/>
              <a:t> &gt; </a:t>
            </a:r>
            <a:r>
              <a:rPr lang="hu-HU" dirty="0" err="1" smtClean="0"/>
              <a:t>physical</a:t>
            </a:r>
            <a:r>
              <a:rPr lang="hu-HU" dirty="0" smtClean="0"/>
              <a:t>/CAD </a:t>
            </a:r>
            <a:r>
              <a:rPr lang="hu-HU" dirty="0" err="1" smtClean="0"/>
              <a:t>model</a:t>
            </a:r>
            <a:r>
              <a:rPr lang="hu-HU" dirty="0" smtClean="0"/>
              <a:t> &gt; </a:t>
            </a:r>
            <a:r>
              <a:rPr lang="hu-HU" dirty="0" err="1" smtClean="0"/>
              <a:t>selection</a:t>
            </a:r>
            <a:r>
              <a:rPr lang="hu-HU" dirty="0" smtClean="0"/>
              <a:t> of </a:t>
            </a:r>
            <a:r>
              <a:rPr lang="hu-HU" dirty="0" err="1" smtClean="0"/>
              <a:t>materials</a:t>
            </a:r>
            <a:r>
              <a:rPr lang="hu-HU" dirty="0" smtClean="0"/>
              <a:t> &gt; design </a:t>
            </a:r>
            <a:r>
              <a:rPr lang="hu-HU" dirty="0" err="1" smtClean="0"/>
              <a:t>corrections</a:t>
            </a:r>
            <a:r>
              <a:rPr lang="hu-HU" dirty="0" smtClean="0"/>
              <a:t> &gt; </a:t>
            </a:r>
            <a:r>
              <a:rPr lang="hu-HU" dirty="0" err="1" smtClean="0"/>
              <a:t>construction</a:t>
            </a:r>
            <a:r>
              <a:rPr lang="hu-HU" dirty="0" smtClean="0"/>
              <a:t> </a:t>
            </a:r>
            <a:r>
              <a:rPr lang="hu-HU" dirty="0" err="1" smtClean="0"/>
              <a:t>works</a:t>
            </a:r>
            <a:r>
              <a:rPr lang="hu-HU" dirty="0" smtClean="0"/>
              <a:t> &gt; </a:t>
            </a:r>
            <a:r>
              <a:rPr lang="hu-HU" dirty="0" err="1" smtClean="0"/>
              <a:t>control</a:t>
            </a:r>
            <a:r>
              <a:rPr lang="hu-HU" dirty="0" smtClean="0"/>
              <a:t> </a:t>
            </a:r>
            <a:r>
              <a:rPr lang="hu-HU" dirty="0" err="1" smtClean="0"/>
              <a:t>measurements</a:t>
            </a:r>
            <a:r>
              <a:rPr lang="hu-HU" dirty="0" smtClean="0"/>
              <a:t> &gt; </a:t>
            </a:r>
            <a:r>
              <a:rPr lang="hu-HU" dirty="0" err="1" smtClean="0"/>
              <a:t>follow-up</a:t>
            </a:r>
            <a:r>
              <a:rPr lang="hu-HU" dirty="0" smtClean="0"/>
              <a:t> </a:t>
            </a:r>
            <a:r>
              <a:rPr lang="hu-HU" dirty="0" err="1" smtClean="0"/>
              <a:t>modifications</a:t>
            </a:r>
            <a:r>
              <a:rPr lang="hu-HU" dirty="0" smtClean="0"/>
              <a:t> (</a:t>
            </a:r>
            <a:r>
              <a:rPr lang="hu-HU" dirty="0" err="1" smtClean="0"/>
              <a:t>if</a:t>
            </a:r>
            <a:r>
              <a:rPr lang="hu-HU" dirty="0" smtClean="0"/>
              <a:t> </a:t>
            </a:r>
            <a:r>
              <a:rPr lang="hu-HU" dirty="0" err="1" smtClean="0"/>
              <a:t>necessary</a:t>
            </a:r>
            <a:r>
              <a:rPr lang="hu-HU" dirty="0" smtClean="0"/>
              <a:t>)</a:t>
            </a:r>
          </a:p>
          <a:p>
            <a:pPr lvl="1"/>
            <a:endParaRPr lang="hu-HU" dirty="0" smtClean="0"/>
          </a:p>
          <a:p>
            <a:pPr lvl="1"/>
            <a:endParaRPr lang="hu-HU" dirty="0" smtClean="0"/>
          </a:p>
          <a:p>
            <a:pPr lvl="1"/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Előadás címe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CBE7E8-1E68-473B-B50A-C5A618FD44EB}" type="slidenum">
              <a:rPr lang="hu-HU" smtClean="0"/>
              <a:pPr>
                <a:defRPr/>
              </a:pPr>
              <a:t>42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©  Előadó Neve</a:t>
            </a:r>
            <a:br>
              <a:rPr lang="hu-HU" smtClean="0"/>
            </a:br>
            <a:r>
              <a:rPr lang="hu-HU" smtClean="0"/>
              <a:t>BME</a:t>
            </a:r>
            <a:r>
              <a:rPr lang="en-US" smtClean="0"/>
              <a:t> Hálózati Rendszerek és Szolgáltatások Tanszék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14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dirty="0" smtClean="0"/>
              <a:t>Hangvisszaverődés /2</a:t>
            </a:r>
          </a:p>
        </p:txBody>
      </p:sp>
      <p:sp>
        <p:nvSpPr>
          <p:cNvPr id="2" name="Szabadkézi sokszög 1"/>
          <p:cNvSpPr/>
          <p:nvPr/>
        </p:nvSpPr>
        <p:spPr>
          <a:xfrm>
            <a:off x="1970088" y="1916113"/>
            <a:ext cx="5410200" cy="3457575"/>
          </a:xfrm>
          <a:custGeom>
            <a:avLst/>
            <a:gdLst>
              <a:gd name="connsiteX0" fmla="*/ 0 w 4920343"/>
              <a:gd name="connsiteY0" fmla="*/ 2220685 h 2220685"/>
              <a:gd name="connsiteX1" fmla="*/ 0 w 4920343"/>
              <a:gd name="connsiteY1" fmla="*/ 2220685 h 2220685"/>
              <a:gd name="connsiteX2" fmla="*/ 979715 w 4920343"/>
              <a:gd name="connsiteY2" fmla="*/ 0 h 2220685"/>
              <a:gd name="connsiteX3" fmla="*/ 3929743 w 4920343"/>
              <a:gd name="connsiteY3" fmla="*/ 228600 h 2220685"/>
              <a:gd name="connsiteX4" fmla="*/ 4920343 w 4920343"/>
              <a:gd name="connsiteY4" fmla="*/ 2122714 h 2220685"/>
              <a:gd name="connsiteX5" fmla="*/ 43543 w 4920343"/>
              <a:gd name="connsiteY5" fmla="*/ 2177142 h 222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20343" h="2220685">
                <a:moveTo>
                  <a:pt x="0" y="2220685"/>
                </a:moveTo>
                <a:lnTo>
                  <a:pt x="0" y="2220685"/>
                </a:lnTo>
                <a:lnTo>
                  <a:pt x="979715" y="0"/>
                </a:lnTo>
                <a:lnTo>
                  <a:pt x="3929743" y="228600"/>
                </a:lnTo>
                <a:lnTo>
                  <a:pt x="4920343" y="2122714"/>
                </a:lnTo>
                <a:lnTo>
                  <a:pt x="43543" y="2177142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" name="Ellipszis 2"/>
          <p:cNvSpPr/>
          <p:nvPr/>
        </p:nvSpPr>
        <p:spPr>
          <a:xfrm>
            <a:off x="3132138" y="4221163"/>
            <a:ext cx="215900" cy="215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4" name="Ellipszis 3"/>
          <p:cNvSpPr/>
          <p:nvPr/>
        </p:nvSpPr>
        <p:spPr>
          <a:xfrm>
            <a:off x="5508625" y="3068638"/>
            <a:ext cx="215900" cy="215900"/>
          </a:xfrm>
          <a:prstGeom prst="ellipse">
            <a:avLst/>
          </a:prstGeom>
          <a:solidFill>
            <a:schemeClr val="accent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3" name="Szabadkézi sokszög 12"/>
          <p:cNvSpPr/>
          <p:nvPr/>
        </p:nvSpPr>
        <p:spPr>
          <a:xfrm>
            <a:off x="3319463" y="3287713"/>
            <a:ext cx="2200275" cy="1992312"/>
          </a:xfrm>
          <a:custGeom>
            <a:avLst/>
            <a:gdLst>
              <a:gd name="connsiteX0" fmla="*/ 0 w 2198914"/>
              <a:gd name="connsiteY0" fmla="*/ 1153885 h 1992085"/>
              <a:gd name="connsiteX1" fmla="*/ 598714 w 2198914"/>
              <a:gd name="connsiteY1" fmla="*/ 1992085 h 1992085"/>
              <a:gd name="connsiteX2" fmla="*/ 653143 w 2198914"/>
              <a:gd name="connsiteY2" fmla="*/ 1915885 h 1992085"/>
              <a:gd name="connsiteX3" fmla="*/ 2198914 w 2198914"/>
              <a:gd name="connsiteY3" fmla="*/ 0 h 199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8914" h="1992085">
                <a:moveTo>
                  <a:pt x="0" y="1153885"/>
                </a:moveTo>
                <a:lnTo>
                  <a:pt x="598714" y="1992085"/>
                </a:lnTo>
                <a:lnTo>
                  <a:pt x="653143" y="1915885"/>
                </a:lnTo>
                <a:lnTo>
                  <a:pt x="2198914" y="0"/>
                </a:lnTo>
              </a:path>
            </a:pathLst>
          </a:custGeom>
          <a:noFill/>
          <a:ln w="1905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cxnSp>
        <p:nvCxnSpPr>
          <p:cNvPr id="15" name="Egyenes összekötő nyíllal 14"/>
          <p:cNvCxnSpPr>
            <a:stCxn id="3" idx="7"/>
          </p:cNvCxnSpPr>
          <p:nvPr/>
        </p:nvCxnSpPr>
        <p:spPr>
          <a:xfrm flipV="1">
            <a:off x="3316288" y="3284538"/>
            <a:ext cx="2192337" cy="9683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zabadkézi sokszög 16"/>
          <p:cNvSpPr/>
          <p:nvPr/>
        </p:nvSpPr>
        <p:spPr>
          <a:xfrm>
            <a:off x="2590800" y="3222625"/>
            <a:ext cx="2786063" cy="1011238"/>
          </a:xfrm>
          <a:custGeom>
            <a:avLst/>
            <a:gdLst>
              <a:gd name="connsiteX0" fmla="*/ 576943 w 2786743"/>
              <a:gd name="connsiteY0" fmla="*/ 1012372 h 1012372"/>
              <a:gd name="connsiteX1" fmla="*/ 0 w 2786743"/>
              <a:gd name="connsiteY1" fmla="*/ 359229 h 1012372"/>
              <a:gd name="connsiteX2" fmla="*/ 2786743 w 2786743"/>
              <a:gd name="connsiteY2" fmla="*/ 0 h 101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43" h="1012372">
                <a:moveTo>
                  <a:pt x="576943" y="1012372"/>
                </a:moveTo>
                <a:lnTo>
                  <a:pt x="0" y="359229"/>
                </a:lnTo>
                <a:lnTo>
                  <a:pt x="2786743" y="0"/>
                </a:ln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8" name="Szabadkézi sokszög 17"/>
          <p:cNvSpPr/>
          <p:nvPr/>
        </p:nvSpPr>
        <p:spPr>
          <a:xfrm>
            <a:off x="3395663" y="3211513"/>
            <a:ext cx="3321050" cy="2046287"/>
          </a:xfrm>
          <a:custGeom>
            <a:avLst/>
            <a:gdLst>
              <a:gd name="connsiteX0" fmla="*/ 0 w 3320143"/>
              <a:gd name="connsiteY0" fmla="*/ 1143000 h 2046514"/>
              <a:gd name="connsiteX1" fmla="*/ 1687286 w 3320143"/>
              <a:gd name="connsiteY1" fmla="*/ 2046514 h 2046514"/>
              <a:gd name="connsiteX2" fmla="*/ 3320143 w 3320143"/>
              <a:gd name="connsiteY2" fmla="*/ 272143 h 2046514"/>
              <a:gd name="connsiteX3" fmla="*/ 2383971 w 3320143"/>
              <a:gd name="connsiteY3" fmla="*/ 0 h 2046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0143" h="2046514">
                <a:moveTo>
                  <a:pt x="0" y="1143000"/>
                </a:moveTo>
                <a:lnTo>
                  <a:pt x="1687286" y="2046514"/>
                </a:lnTo>
                <a:lnTo>
                  <a:pt x="3320143" y="272143"/>
                </a:lnTo>
                <a:lnTo>
                  <a:pt x="2383971" y="0"/>
                </a:lnTo>
              </a:path>
            </a:pathLst>
          </a:custGeom>
          <a:noFill/>
          <a:ln w="19050">
            <a:solidFill>
              <a:schemeClr val="tx1"/>
            </a:solidFill>
            <a:prstDash val="dashDot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9" name="Ellipszis 18"/>
          <p:cNvSpPr/>
          <p:nvPr/>
        </p:nvSpPr>
        <p:spPr>
          <a:xfrm>
            <a:off x="2268538" y="3287713"/>
            <a:ext cx="647700" cy="646112"/>
          </a:xfrm>
          <a:prstGeom prst="ellipse">
            <a:avLst/>
          </a:prstGeom>
          <a:noFill/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4" name="Ellipszis 23"/>
          <p:cNvSpPr/>
          <p:nvPr/>
        </p:nvSpPr>
        <p:spPr>
          <a:xfrm>
            <a:off x="6392863" y="3160713"/>
            <a:ext cx="647700" cy="646112"/>
          </a:xfrm>
          <a:prstGeom prst="ellipse">
            <a:avLst/>
          </a:prstGeom>
          <a:noFill/>
          <a:ln w="190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5" name="Ellipszis 24"/>
          <p:cNvSpPr/>
          <p:nvPr/>
        </p:nvSpPr>
        <p:spPr>
          <a:xfrm>
            <a:off x="4732338" y="4935538"/>
            <a:ext cx="647700" cy="644525"/>
          </a:xfrm>
          <a:prstGeom prst="ellipse">
            <a:avLst/>
          </a:prstGeom>
          <a:noFill/>
          <a:ln w="190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6" name="Ellipszis 25"/>
          <p:cNvSpPr/>
          <p:nvPr/>
        </p:nvSpPr>
        <p:spPr>
          <a:xfrm>
            <a:off x="3548063" y="4935538"/>
            <a:ext cx="647700" cy="644525"/>
          </a:xfrm>
          <a:prstGeom prst="ellipse">
            <a:avLst/>
          </a:prstGeom>
          <a:noFill/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1518" name="Line 14"/>
          <p:cNvSpPr>
            <a:spLocks noChangeShapeType="1"/>
          </p:cNvSpPr>
          <p:nvPr/>
        </p:nvSpPr>
        <p:spPr bwMode="auto">
          <a:xfrm flipH="1">
            <a:off x="1476375" y="3573463"/>
            <a:ext cx="107950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1519" name="Oval 15"/>
          <p:cNvSpPr>
            <a:spLocks noChangeArrowheads="1"/>
          </p:cNvSpPr>
          <p:nvPr/>
        </p:nvSpPr>
        <p:spPr bwMode="auto">
          <a:xfrm>
            <a:off x="1331913" y="3644900"/>
            <a:ext cx="144462" cy="1444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1520" name="Line 16"/>
          <p:cNvSpPr>
            <a:spLocks noChangeShapeType="1"/>
          </p:cNvSpPr>
          <p:nvPr/>
        </p:nvSpPr>
        <p:spPr bwMode="auto">
          <a:xfrm>
            <a:off x="1479550" y="3759200"/>
            <a:ext cx="1579563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1522" name="Oval 18"/>
          <p:cNvSpPr>
            <a:spLocks noChangeArrowheads="1"/>
          </p:cNvSpPr>
          <p:nvPr/>
        </p:nvSpPr>
        <p:spPr bwMode="auto">
          <a:xfrm>
            <a:off x="3133725" y="6072188"/>
            <a:ext cx="144463" cy="1444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1523" name="Line 19"/>
          <p:cNvSpPr>
            <a:spLocks noChangeShapeType="1"/>
          </p:cNvSpPr>
          <p:nvPr/>
        </p:nvSpPr>
        <p:spPr bwMode="auto">
          <a:xfrm flipH="1">
            <a:off x="3276600" y="5300663"/>
            <a:ext cx="64770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1524" name="Line 20"/>
          <p:cNvSpPr>
            <a:spLocks noChangeShapeType="1"/>
          </p:cNvSpPr>
          <p:nvPr/>
        </p:nvSpPr>
        <p:spPr bwMode="auto">
          <a:xfrm>
            <a:off x="3203575" y="4508500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1525" name="Text Box 21"/>
          <p:cNvSpPr txBox="1">
            <a:spLocks noChangeArrowheads="1"/>
          </p:cNvSpPr>
          <p:nvPr/>
        </p:nvSpPr>
        <p:spPr bwMode="auto">
          <a:xfrm>
            <a:off x="3635375" y="3716338"/>
            <a:ext cx="504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i="1">
                <a:latin typeface="Times New Roman" pitchFamily="18" charset="0"/>
              </a:rPr>
              <a:t>l</a:t>
            </a:r>
            <a:r>
              <a:rPr lang="hu-HU" sz="1400" i="1" baseline="-25000">
                <a:latin typeface="Times New Roman" pitchFamily="18" charset="0"/>
              </a:rPr>
              <a:t>1</a:t>
            </a:r>
          </a:p>
        </p:txBody>
      </p:sp>
      <p:sp>
        <p:nvSpPr>
          <p:cNvPr id="21526" name="Text Box 22"/>
          <p:cNvSpPr txBox="1">
            <a:spLocks noChangeArrowheads="1"/>
          </p:cNvSpPr>
          <p:nvPr/>
        </p:nvSpPr>
        <p:spPr bwMode="auto">
          <a:xfrm>
            <a:off x="4500563" y="3933825"/>
            <a:ext cx="504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i="1">
                <a:latin typeface="Times New Roman" pitchFamily="18" charset="0"/>
              </a:rPr>
              <a:t>l</a:t>
            </a:r>
            <a:r>
              <a:rPr lang="hu-HU" sz="1400" i="1" baseline="-25000">
                <a:latin typeface="Times New Roman" pitchFamily="18" charset="0"/>
              </a:rPr>
              <a:t>3</a:t>
            </a:r>
          </a:p>
        </p:txBody>
      </p:sp>
      <p:sp>
        <p:nvSpPr>
          <p:cNvPr id="21527" name="Text Box 23"/>
          <p:cNvSpPr txBox="1">
            <a:spLocks noChangeArrowheads="1"/>
          </p:cNvSpPr>
          <p:nvPr/>
        </p:nvSpPr>
        <p:spPr bwMode="auto">
          <a:xfrm>
            <a:off x="5867400" y="4365625"/>
            <a:ext cx="504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i="1">
                <a:latin typeface="Times New Roman" pitchFamily="18" charset="0"/>
              </a:rPr>
              <a:t>l</a:t>
            </a:r>
            <a:r>
              <a:rPr lang="hu-HU" sz="1400" i="1" baseline="-25000">
                <a:latin typeface="Times New Roman" pitchFamily="18" charset="0"/>
              </a:rPr>
              <a:t>4</a:t>
            </a:r>
          </a:p>
        </p:txBody>
      </p:sp>
      <p:sp>
        <p:nvSpPr>
          <p:cNvPr id="21528" name="Text Box 24"/>
          <p:cNvSpPr txBox="1">
            <a:spLocks noChangeArrowheads="1"/>
          </p:cNvSpPr>
          <p:nvPr/>
        </p:nvSpPr>
        <p:spPr bwMode="auto">
          <a:xfrm>
            <a:off x="3419475" y="3068638"/>
            <a:ext cx="504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i="1">
                <a:latin typeface="Times New Roman" pitchFamily="18" charset="0"/>
              </a:rPr>
              <a:t>l</a:t>
            </a:r>
            <a:r>
              <a:rPr lang="hu-HU" sz="1400" i="1" baseline="-25000">
                <a:latin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7632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A görög színházak elemei és szerepük</a:t>
            </a:r>
          </a:p>
        </p:txBody>
      </p:sp>
      <p:pic>
        <p:nvPicPr>
          <p:cNvPr id="25602" name="Picture 4" descr="greek_theatre"/>
          <p:cNvPicPr>
            <a:picLocks noChangeAspect="1" noChangeArrowheads="1"/>
          </p:cNvPicPr>
          <p:nvPr/>
        </p:nvPicPr>
        <p:blipFill>
          <a:blip r:embed="rId3"/>
          <a:srcRect t="38658" r="-9137" b="-294"/>
          <a:stretch>
            <a:fillRect/>
          </a:stretch>
        </p:blipFill>
        <p:spPr bwMode="auto">
          <a:xfrm>
            <a:off x="464431" y="1832505"/>
            <a:ext cx="835342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262447" y="1034521"/>
            <a:ext cx="8597900" cy="534635"/>
          </a:xfrm>
        </p:spPr>
        <p:txBody>
          <a:bodyPr/>
          <a:lstStyle/>
          <a:p>
            <a:r>
              <a:rPr lang="hu-HU" dirty="0" smtClean="0"/>
              <a:t>Szkéné, </a:t>
            </a:r>
            <a:r>
              <a:rPr lang="hu-HU" dirty="0" err="1" smtClean="0"/>
              <a:t>logeion</a:t>
            </a:r>
            <a:r>
              <a:rPr lang="hu-HU" dirty="0" smtClean="0"/>
              <a:t>, </a:t>
            </a:r>
            <a:r>
              <a:rPr lang="hu-HU" dirty="0" err="1" smtClean="0"/>
              <a:t>proszkénion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8369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 görög színházak elemei és szerepük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62447" y="1034521"/>
            <a:ext cx="8597900" cy="534635"/>
          </a:xfrm>
        </p:spPr>
        <p:txBody>
          <a:bodyPr/>
          <a:lstStyle/>
          <a:p>
            <a:r>
              <a:rPr lang="hu-HU" dirty="0" err="1" smtClean="0"/>
              <a:t>Orkhésztra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Előadás címe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>
          <a:xfrm>
            <a:off x="8511999" y="6567488"/>
            <a:ext cx="654050" cy="290512"/>
          </a:xfrm>
        </p:spPr>
        <p:txBody>
          <a:bodyPr/>
          <a:lstStyle/>
          <a:p>
            <a:pPr>
              <a:defRPr/>
            </a:pPr>
            <a:fld id="{A6CBE7E8-1E68-473B-B50A-C5A618FD44EB}" type="slidenum">
              <a:rPr lang="hu-HU" smtClean="0"/>
              <a:pPr>
                <a:defRPr/>
              </a:pPr>
              <a:t>7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©  Előadó Neve</a:t>
            </a:r>
            <a:br>
              <a:rPr lang="hu-HU" smtClean="0"/>
            </a:br>
            <a:r>
              <a:rPr lang="hu-HU" smtClean="0"/>
              <a:t>BME</a:t>
            </a:r>
            <a:r>
              <a:rPr lang="en-US" smtClean="0"/>
              <a:t> Hálózati Rendszerek és Szolgáltatások Tanszék</a:t>
            </a:r>
            <a:endParaRPr lang="hu-HU" dirty="0"/>
          </a:p>
        </p:txBody>
      </p:sp>
      <p:pic>
        <p:nvPicPr>
          <p:cNvPr id="6146" name="Picture 2" descr="http://www.whitman.edu/theatre/theatretour/glossary/glossary%20images/orchestr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87"/>
          <a:stretch/>
        </p:blipFill>
        <p:spPr bwMode="auto">
          <a:xfrm>
            <a:off x="261314" y="2291643"/>
            <a:ext cx="8618198" cy="325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84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dirty="0"/>
              <a:t>A görög színházak elemei és szerepük</a:t>
            </a:r>
            <a:endParaRPr lang="hu-HU" sz="3200" dirty="0" smtClean="0"/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 smtClean="0"/>
              <a:t>Theatron</a:t>
            </a:r>
            <a:endParaRPr lang="de-DE" dirty="0" smtClean="0"/>
          </a:p>
        </p:txBody>
      </p:sp>
      <p:pic>
        <p:nvPicPr>
          <p:cNvPr id="26627" name="Picture 5" descr="epidaurus_theatron"/>
          <p:cNvPicPr>
            <a:picLocks noChangeAspect="1" noChangeArrowheads="1"/>
          </p:cNvPicPr>
          <p:nvPr/>
        </p:nvPicPr>
        <p:blipFill rotWithShape="1">
          <a:blip r:embed="rId3"/>
          <a:srcRect t="42042" b="15915"/>
          <a:stretch/>
        </p:blipFill>
        <p:spPr bwMode="auto">
          <a:xfrm>
            <a:off x="248801" y="1936043"/>
            <a:ext cx="8643223" cy="29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276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000" y="0"/>
            <a:ext cx="7992000" cy="792163"/>
          </a:xfrm>
        </p:spPr>
        <p:txBody>
          <a:bodyPr>
            <a:noAutofit/>
          </a:bodyPr>
          <a:lstStyle/>
          <a:p>
            <a:r>
              <a:rPr lang="hu-HU" sz="2800" dirty="0" smtClean="0"/>
              <a:t>És a mai valóság…</a:t>
            </a:r>
            <a:endParaRPr lang="de-DE" sz="2800" dirty="0" smtClean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125" y="1544779"/>
            <a:ext cx="6079958" cy="455996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89548" y="991326"/>
            <a:ext cx="7860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Az athéni </a:t>
            </a:r>
            <a:r>
              <a:rPr lang="hu-HU" dirty="0" err="1" smtClean="0"/>
              <a:t>Dionysos-színház</a:t>
            </a:r>
            <a:r>
              <a:rPr lang="hu-HU" dirty="0" smtClean="0"/>
              <a:t> romjai az Akropolisz lábánál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0268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RSZ">
  <a:themeElements>
    <a:clrScheme name="HIT sablon">
      <a:dk1>
        <a:srgbClr val="000000"/>
      </a:dk1>
      <a:lt1>
        <a:srgbClr val="FFFFFF"/>
      </a:lt1>
      <a:dk2>
        <a:srgbClr val="EA0000"/>
      </a:dk2>
      <a:lt2>
        <a:srgbClr val="AA0000"/>
      </a:lt2>
      <a:accent1>
        <a:srgbClr val="EA0000"/>
      </a:accent1>
      <a:accent2>
        <a:srgbClr val="AA0000"/>
      </a:accent2>
      <a:accent3>
        <a:srgbClr val="33CC33"/>
      </a:accent3>
      <a:accent4>
        <a:srgbClr val="0042C7"/>
      </a:accent4>
      <a:accent5>
        <a:srgbClr val="AA0000"/>
      </a:accent5>
      <a:accent6>
        <a:srgbClr val="EA0000"/>
      </a:accent6>
      <a:hlink>
        <a:srgbClr val="002060"/>
      </a:hlink>
      <a:folHlink>
        <a:srgbClr val="00206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HRSZ</Template>
  <TotalTime>704</TotalTime>
  <Words>2026</Words>
  <Application>Microsoft Office PowerPoint</Application>
  <PresentationFormat>Diavetítés a képernyőre (4:3 oldalarány)</PresentationFormat>
  <Paragraphs>224</Paragraphs>
  <Slides>42</Slides>
  <Notes>26</Notes>
  <HiddenSlides>0</HiddenSlides>
  <MMClips>5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2</vt:i4>
      </vt:variant>
      <vt:variant>
        <vt:lpstr>Diacímek</vt:lpstr>
      </vt:variant>
      <vt:variant>
        <vt:i4>42</vt:i4>
      </vt:variant>
    </vt:vector>
  </HeadingPairs>
  <TitlesOfParts>
    <vt:vector size="45" baseType="lpstr">
      <vt:lpstr>HRSZ</vt:lpstr>
      <vt:lpstr>MathType 6.0 Equation</vt:lpstr>
      <vt:lpstr>Equation</vt:lpstr>
      <vt:lpstr>A teremakusztika alapelemei </vt:lpstr>
      <vt:lpstr>Tartalom</vt:lpstr>
      <vt:lpstr>Mi a kicsi, és mi a nagy?</vt:lpstr>
      <vt:lpstr>Hangvisszaverődés /1</vt:lpstr>
      <vt:lpstr>Hangvisszaverődés /2</vt:lpstr>
      <vt:lpstr>A görög színházak elemei és szerepük</vt:lpstr>
      <vt:lpstr>A görög színházak elemei és szerepük</vt:lpstr>
      <vt:lpstr>A görög színházak elemei és szerepük</vt:lpstr>
      <vt:lpstr>És a mai valóság…</vt:lpstr>
      <vt:lpstr>Kiegészítő elemek: maszk, …</vt:lpstr>
      <vt:lpstr>…viselet és lábbeli</vt:lpstr>
      <vt:lpstr>A görög örökség</vt:lpstr>
      <vt:lpstr>Az ókori görög színház „akusztikája”</vt:lpstr>
      <vt:lpstr>Az ókor „zengetője”: a Vitruvius-féle vázák</vt:lpstr>
      <vt:lpstr>Későbbi korokban: zárt színházi épületek / 1</vt:lpstr>
      <vt:lpstr>Későbbi korokban: zárt színházi épületek / 2</vt:lpstr>
      <vt:lpstr>A visszaverődések leírása / 1</vt:lpstr>
      <vt:lpstr>A visszaverődések leírása / 2</vt:lpstr>
      <vt:lpstr>A visszaverődések leírása / 3</vt:lpstr>
      <vt:lpstr>A visszaverődések leírása / 4</vt:lpstr>
      <vt:lpstr>A visszaverődések leírása / 5</vt:lpstr>
      <vt:lpstr>A visszaverődések leírása / 6</vt:lpstr>
      <vt:lpstr>A modern teremakusztika megalapítója</vt:lpstr>
      <vt:lpstr>Utózengési idő</vt:lpstr>
      <vt:lpstr>A hangelnyelési fok</vt:lpstr>
      <vt:lpstr>A hangelnyelési fok</vt:lpstr>
      <vt:lpstr>Hangelnyelő anyagok</vt:lpstr>
      <vt:lpstr>Hangelnyelési görbék</vt:lpstr>
      <vt:lpstr>Elnyelési fokok értékei</vt:lpstr>
      <vt:lpstr>Teremállandó</vt:lpstr>
      <vt:lpstr>A visszaverődések leírása / 2</vt:lpstr>
      <vt:lpstr>Visszaverődések</vt:lpstr>
      <vt:lpstr>Leíró legfőbb jellemző: impulzusválasz</vt:lpstr>
      <vt:lpstr>Impulzusválasz / 2</vt:lpstr>
      <vt:lpstr>Impulzusválasz / 3</vt:lpstr>
      <vt:lpstr>Zengetés</vt:lpstr>
      <vt:lpstr>Szöveg zengetése (auralizáció)</vt:lpstr>
      <vt:lpstr>Fizikai modellezés / Physical models</vt:lpstr>
      <vt:lpstr>A hangtér részei – Partitioning of sound field</vt:lpstr>
      <vt:lpstr>Számítógépes modellezés – CAD modelling</vt:lpstr>
      <vt:lpstr>Számítógépes modellezés – CAD modelling</vt:lpstr>
      <vt:lpstr>Summary</vt:lpstr>
    </vt:vector>
  </TitlesOfParts>
  <Company>Módus-FZ Kft.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 előadás címe</dc:title>
  <dc:creator>Augusztinovicz Fülöp</dc:creator>
  <dc:description>prezentáció sablon</dc:description>
  <cp:lastModifiedBy>fulop</cp:lastModifiedBy>
  <cp:revision>89</cp:revision>
  <cp:lastPrinted>2013-09-05T11:15:14Z</cp:lastPrinted>
  <dcterms:created xsi:type="dcterms:W3CDTF">2013-02-08T13:47:53Z</dcterms:created>
  <dcterms:modified xsi:type="dcterms:W3CDTF">2013-09-17T15:05:49Z</dcterms:modified>
</cp:coreProperties>
</file>