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339966"/>
    <a:srgbClr val="99FFCC"/>
    <a:srgbClr val="AA0000"/>
    <a:srgbClr val="FFCC66"/>
    <a:srgbClr val="E63700"/>
    <a:srgbClr val="D4D4D4"/>
    <a:srgbClr val="45658A"/>
    <a:srgbClr val="172C4F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5638FC-467F-449C-9446-5274EDEC6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221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5E5F7E-2612-494C-94CE-D245590CE4B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019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E5F7E-2612-494C-94CE-D245590CE4B3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96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" name="Rectangle 88"/>
          <p:cNvSpPr>
            <a:spLocks noChangeArrowheads="1"/>
          </p:cNvSpPr>
          <p:nvPr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61" name="Rectangle 89"/>
          <p:cNvSpPr>
            <a:spLocks noChangeArrowheads="1"/>
          </p:cNvSpPr>
          <p:nvPr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rgbClr val="EA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3090" name="Picture 18" descr="pp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255963"/>
            <a:ext cx="6875462" cy="118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noProof="0" smtClean="0"/>
              <a:t>Mintacím szerkesztése</a:t>
            </a:r>
            <a:endParaRPr lang="hu-H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724400"/>
            <a:ext cx="6870700" cy="12239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lvl="0"/>
            <a:r>
              <a:rPr lang="hu-HU" noProof="0" smtClean="0"/>
              <a:t>Alcím mintájának szerkesztése</a:t>
            </a:r>
            <a:endParaRPr lang="hu-H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4925" y="6597650"/>
            <a:ext cx="1079500" cy="215900"/>
          </a:xfrm>
        </p:spPr>
        <p:txBody>
          <a:bodyPr/>
          <a:lstStyle>
            <a:lvl1pPr>
              <a:defRPr/>
            </a:lvl1pPr>
          </a:lstStyle>
          <a:p>
            <a:fld id="{458DFCCF-085D-43CC-9491-9C82D116C432}" type="datetime1">
              <a:rPr lang="hu-HU"/>
              <a:pPr/>
              <a:t>2015.02.09.</a:t>
            </a:fld>
            <a:endParaRPr lang="hu-HU"/>
          </a:p>
        </p:txBody>
      </p:sp>
      <p:pic>
        <p:nvPicPr>
          <p:cNvPr id="3095" name="Picture 23" descr="pp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6908800" y="1412875"/>
          <a:ext cx="2235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Image" r:id="rId5" imgW="2234921" imgH="1676190" progId="Photoshop.Image.11">
                  <p:embed/>
                </p:oleObj>
              </mc:Choice>
              <mc:Fallback>
                <p:oleObj name="Image" r:id="rId5" imgW="2234921" imgH="1676190" progId="Photoshop.Image.11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1412875"/>
                        <a:ext cx="2235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6" name="Freeform 64"/>
          <p:cNvSpPr>
            <a:spLocks/>
          </p:cNvSpPr>
          <p:nvPr/>
        </p:nvSpPr>
        <p:spPr bwMode="auto">
          <a:xfrm>
            <a:off x="4875213" y="2786063"/>
            <a:ext cx="1660525" cy="1587"/>
          </a:xfrm>
          <a:custGeom>
            <a:avLst/>
            <a:gdLst>
              <a:gd name="T0" fmla="*/ 0 w 700"/>
              <a:gd name="T1" fmla="*/ 700 w 700"/>
              <a:gd name="T2" fmla="*/ 0 w 7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00">
                <a:moveTo>
                  <a:pt x="0" y="0"/>
                </a:moveTo>
                <a:lnTo>
                  <a:pt x="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D9D7"/>
          </a:solidFill>
          <a:ln w="0">
            <a:solidFill>
              <a:srgbClr val="CED9D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137" name="Line 65"/>
          <p:cNvSpPr>
            <a:spLocks noChangeShapeType="1"/>
          </p:cNvSpPr>
          <p:nvPr/>
        </p:nvSpPr>
        <p:spPr bwMode="auto">
          <a:xfrm>
            <a:off x="4875213" y="2786063"/>
            <a:ext cx="1660525" cy="1587"/>
          </a:xfrm>
          <a:prstGeom prst="line">
            <a:avLst/>
          </a:prstGeom>
          <a:noFill/>
          <a:ln w="25400">
            <a:solidFill>
              <a:srgbClr val="E9EF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6299200" y="1476375"/>
            <a:ext cx="1588" cy="1665288"/>
          </a:xfrm>
          <a:custGeom>
            <a:avLst/>
            <a:gdLst>
              <a:gd name="T0" fmla="*/ 0 h 702"/>
              <a:gd name="T1" fmla="*/ 702 h 702"/>
              <a:gd name="T2" fmla="*/ 0 h 70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02">
                <a:moveTo>
                  <a:pt x="0" y="0"/>
                </a:move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rgbClr val="CED9D7"/>
          </a:solidFill>
          <a:ln w="0">
            <a:solidFill>
              <a:srgbClr val="CED9D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>
            <a:off x="6299200" y="1476375"/>
            <a:ext cx="1588" cy="1665288"/>
          </a:xfrm>
          <a:prstGeom prst="line">
            <a:avLst/>
          </a:prstGeom>
          <a:noFill/>
          <a:ln w="25400">
            <a:solidFill>
              <a:srgbClr val="E9EF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40" name="Freeform 68"/>
          <p:cNvSpPr>
            <a:spLocks/>
          </p:cNvSpPr>
          <p:nvPr/>
        </p:nvSpPr>
        <p:spPr bwMode="auto">
          <a:xfrm>
            <a:off x="4875213" y="2406650"/>
            <a:ext cx="1660525" cy="1588"/>
          </a:xfrm>
          <a:custGeom>
            <a:avLst/>
            <a:gdLst>
              <a:gd name="T0" fmla="*/ 0 w 700"/>
              <a:gd name="T1" fmla="*/ 700 w 700"/>
              <a:gd name="T2" fmla="*/ 0 w 7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00">
                <a:moveTo>
                  <a:pt x="0" y="0"/>
                </a:moveTo>
                <a:lnTo>
                  <a:pt x="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D9D7"/>
          </a:solidFill>
          <a:ln w="0">
            <a:solidFill>
              <a:srgbClr val="CED9D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141" name="Line 69"/>
          <p:cNvSpPr>
            <a:spLocks noChangeShapeType="1"/>
          </p:cNvSpPr>
          <p:nvPr/>
        </p:nvSpPr>
        <p:spPr bwMode="auto">
          <a:xfrm>
            <a:off x="4875213" y="2406650"/>
            <a:ext cx="1660525" cy="1588"/>
          </a:xfrm>
          <a:prstGeom prst="line">
            <a:avLst/>
          </a:prstGeom>
          <a:noFill/>
          <a:ln w="25400">
            <a:solidFill>
              <a:srgbClr val="E9EF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42" name="Freeform 70"/>
          <p:cNvSpPr>
            <a:spLocks/>
          </p:cNvSpPr>
          <p:nvPr/>
        </p:nvSpPr>
        <p:spPr bwMode="auto">
          <a:xfrm>
            <a:off x="5918200" y="1476375"/>
            <a:ext cx="3175" cy="1665288"/>
          </a:xfrm>
          <a:custGeom>
            <a:avLst/>
            <a:gdLst>
              <a:gd name="T0" fmla="*/ 0 h 702"/>
              <a:gd name="T1" fmla="*/ 702 h 702"/>
              <a:gd name="T2" fmla="*/ 0 h 70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02">
                <a:moveTo>
                  <a:pt x="0" y="0"/>
                </a:move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rgbClr val="CED9D7"/>
          </a:solidFill>
          <a:ln w="0">
            <a:solidFill>
              <a:srgbClr val="CED9D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5918200" y="1476375"/>
            <a:ext cx="3175" cy="1665288"/>
          </a:xfrm>
          <a:prstGeom prst="line">
            <a:avLst/>
          </a:prstGeom>
          <a:noFill/>
          <a:ln w="25400">
            <a:solidFill>
              <a:srgbClr val="E9EF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44" name="Freeform 72"/>
          <p:cNvSpPr>
            <a:spLocks/>
          </p:cNvSpPr>
          <p:nvPr/>
        </p:nvSpPr>
        <p:spPr bwMode="auto">
          <a:xfrm>
            <a:off x="4875213" y="2027238"/>
            <a:ext cx="1660525" cy="1587"/>
          </a:xfrm>
          <a:custGeom>
            <a:avLst/>
            <a:gdLst>
              <a:gd name="T0" fmla="*/ 0 w 700"/>
              <a:gd name="T1" fmla="*/ 700 w 700"/>
              <a:gd name="T2" fmla="*/ 0 w 7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00">
                <a:moveTo>
                  <a:pt x="0" y="0"/>
                </a:moveTo>
                <a:lnTo>
                  <a:pt x="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D9D7"/>
          </a:solidFill>
          <a:ln w="0">
            <a:solidFill>
              <a:srgbClr val="CED9D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145" name="Line 73"/>
          <p:cNvSpPr>
            <a:spLocks noChangeShapeType="1"/>
          </p:cNvSpPr>
          <p:nvPr/>
        </p:nvSpPr>
        <p:spPr bwMode="auto">
          <a:xfrm>
            <a:off x="4875213" y="2027238"/>
            <a:ext cx="1660525" cy="1587"/>
          </a:xfrm>
          <a:prstGeom prst="line">
            <a:avLst/>
          </a:prstGeom>
          <a:noFill/>
          <a:ln w="25400">
            <a:solidFill>
              <a:srgbClr val="E9EF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46" name="Freeform 74"/>
          <p:cNvSpPr>
            <a:spLocks/>
          </p:cNvSpPr>
          <p:nvPr/>
        </p:nvSpPr>
        <p:spPr bwMode="auto">
          <a:xfrm>
            <a:off x="5538788" y="1476375"/>
            <a:ext cx="3175" cy="1665288"/>
          </a:xfrm>
          <a:custGeom>
            <a:avLst/>
            <a:gdLst>
              <a:gd name="T0" fmla="*/ 0 h 702"/>
              <a:gd name="T1" fmla="*/ 702 h 702"/>
              <a:gd name="T2" fmla="*/ 0 h 70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02">
                <a:moveTo>
                  <a:pt x="0" y="0"/>
                </a:move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rgbClr val="CED9D7"/>
          </a:solidFill>
          <a:ln w="0">
            <a:solidFill>
              <a:srgbClr val="CED9D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5538788" y="1476375"/>
            <a:ext cx="3175" cy="1665288"/>
          </a:xfrm>
          <a:prstGeom prst="line">
            <a:avLst/>
          </a:prstGeom>
          <a:noFill/>
          <a:ln w="25400">
            <a:solidFill>
              <a:srgbClr val="E9EF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48" name="Freeform 76"/>
          <p:cNvSpPr>
            <a:spLocks/>
          </p:cNvSpPr>
          <p:nvPr/>
        </p:nvSpPr>
        <p:spPr bwMode="auto">
          <a:xfrm>
            <a:off x="4875213" y="1647825"/>
            <a:ext cx="1660525" cy="1588"/>
          </a:xfrm>
          <a:custGeom>
            <a:avLst/>
            <a:gdLst>
              <a:gd name="T0" fmla="*/ 0 w 700"/>
              <a:gd name="T1" fmla="*/ 700 w 700"/>
              <a:gd name="T2" fmla="*/ 0 w 7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00">
                <a:moveTo>
                  <a:pt x="0" y="0"/>
                </a:moveTo>
                <a:lnTo>
                  <a:pt x="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D9D7"/>
          </a:solidFill>
          <a:ln w="0">
            <a:solidFill>
              <a:srgbClr val="CED9D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>
            <a:off x="4875213" y="1647825"/>
            <a:ext cx="1660525" cy="1588"/>
          </a:xfrm>
          <a:prstGeom prst="line">
            <a:avLst/>
          </a:prstGeom>
          <a:noFill/>
          <a:ln w="25400">
            <a:solidFill>
              <a:srgbClr val="E9EF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50" name="Freeform 78"/>
          <p:cNvSpPr>
            <a:spLocks/>
          </p:cNvSpPr>
          <p:nvPr/>
        </p:nvSpPr>
        <p:spPr bwMode="auto">
          <a:xfrm>
            <a:off x="5159375" y="1476375"/>
            <a:ext cx="3175" cy="1665288"/>
          </a:xfrm>
          <a:custGeom>
            <a:avLst/>
            <a:gdLst>
              <a:gd name="T0" fmla="*/ 0 h 702"/>
              <a:gd name="T1" fmla="*/ 702 h 702"/>
              <a:gd name="T2" fmla="*/ 0 h 70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02">
                <a:moveTo>
                  <a:pt x="0" y="0"/>
                </a:move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rgbClr val="CED9D7"/>
          </a:solidFill>
          <a:ln w="0">
            <a:solidFill>
              <a:srgbClr val="CED9D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151" name="Line 79"/>
          <p:cNvSpPr>
            <a:spLocks noChangeShapeType="1"/>
          </p:cNvSpPr>
          <p:nvPr/>
        </p:nvSpPr>
        <p:spPr bwMode="auto">
          <a:xfrm>
            <a:off x="5159375" y="1476375"/>
            <a:ext cx="3175" cy="1665288"/>
          </a:xfrm>
          <a:prstGeom prst="line">
            <a:avLst/>
          </a:prstGeom>
          <a:noFill/>
          <a:ln w="25400">
            <a:solidFill>
              <a:srgbClr val="E9EF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52" name="Freeform 80"/>
          <p:cNvSpPr>
            <a:spLocks noEditPoints="1"/>
          </p:cNvSpPr>
          <p:nvPr/>
        </p:nvSpPr>
        <p:spPr bwMode="auto">
          <a:xfrm>
            <a:off x="5041900" y="2097088"/>
            <a:ext cx="269875" cy="166687"/>
          </a:xfrm>
          <a:custGeom>
            <a:avLst/>
            <a:gdLst>
              <a:gd name="T0" fmla="*/ 0 w 114"/>
              <a:gd name="T1" fmla="*/ 64 h 70"/>
              <a:gd name="T2" fmla="*/ 0 w 114"/>
              <a:gd name="T3" fmla="*/ 44 h 70"/>
              <a:gd name="T4" fmla="*/ 0 w 114"/>
              <a:gd name="T5" fmla="*/ 26 h 70"/>
              <a:gd name="T6" fmla="*/ 8 w 114"/>
              <a:gd name="T7" fmla="*/ 14 h 70"/>
              <a:gd name="T8" fmla="*/ 20 w 114"/>
              <a:gd name="T9" fmla="*/ 4 h 70"/>
              <a:gd name="T10" fmla="*/ 36 w 114"/>
              <a:gd name="T11" fmla="*/ 4 h 70"/>
              <a:gd name="T12" fmla="*/ 48 w 114"/>
              <a:gd name="T13" fmla="*/ 14 h 70"/>
              <a:gd name="T14" fmla="*/ 52 w 114"/>
              <a:gd name="T15" fmla="*/ 22 h 70"/>
              <a:gd name="T16" fmla="*/ 58 w 114"/>
              <a:gd name="T17" fmla="*/ 12 h 70"/>
              <a:gd name="T18" fmla="*/ 66 w 114"/>
              <a:gd name="T19" fmla="*/ 4 h 70"/>
              <a:gd name="T20" fmla="*/ 80 w 114"/>
              <a:gd name="T21" fmla="*/ 0 h 70"/>
              <a:gd name="T22" fmla="*/ 94 w 114"/>
              <a:gd name="T23" fmla="*/ 2 h 70"/>
              <a:gd name="T24" fmla="*/ 104 w 114"/>
              <a:gd name="T25" fmla="*/ 10 h 70"/>
              <a:gd name="T26" fmla="*/ 114 w 114"/>
              <a:gd name="T27" fmla="*/ 48 h 70"/>
              <a:gd name="T28" fmla="*/ 114 w 114"/>
              <a:gd name="T29" fmla="*/ 66 h 70"/>
              <a:gd name="T30" fmla="*/ 2 w 114"/>
              <a:gd name="T31" fmla="*/ 70 h 70"/>
              <a:gd name="T32" fmla="*/ 48 w 114"/>
              <a:gd name="T33" fmla="*/ 42 h 70"/>
              <a:gd name="T34" fmla="*/ 44 w 114"/>
              <a:gd name="T35" fmla="*/ 28 h 70"/>
              <a:gd name="T36" fmla="*/ 34 w 114"/>
              <a:gd name="T37" fmla="*/ 20 h 70"/>
              <a:gd name="T38" fmla="*/ 22 w 114"/>
              <a:gd name="T39" fmla="*/ 20 h 70"/>
              <a:gd name="T40" fmla="*/ 14 w 114"/>
              <a:gd name="T41" fmla="*/ 26 h 70"/>
              <a:gd name="T42" fmla="*/ 10 w 114"/>
              <a:gd name="T43" fmla="*/ 36 h 70"/>
              <a:gd name="T44" fmla="*/ 10 w 114"/>
              <a:gd name="T45" fmla="*/ 50 h 70"/>
              <a:gd name="T46" fmla="*/ 12 w 114"/>
              <a:gd name="T47" fmla="*/ 56 h 70"/>
              <a:gd name="T48" fmla="*/ 102 w 114"/>
              <a:gd name="T49" fmla="*/ 56 h 70"/>
              <a:gd name="T50" fmla="*/ 102 w 114"/>
              <a:gd name="T51" fmla="*/ 44 h 70"/>
              <a:gd name="T52" fmla="*/ 102 w 114"/>
              <a:gd name="T53" fmla="*/ 32 h 70"/>
              <a:gd name="T54" fmla="*/ 96 w 114"/>
              <a:gd name="T55" fmla="*/ 22 h 70"/>
              <a:gd name="T56" fmla="*/ 88 w 114"/>
              <a:gd name="T57" fmla="*/ 16 h 70"/>
              <a:gd name="T58" fmla="*/ 74 w 114"/>
              <a:gd name="T59" fmla="*/ 16 h 70"/>
              <a:gd name="T60" fmla="*/ 64 w 114"/>
              <a:gd name="T61" fmla="*/ 24 h 70"/>
              <a:gd name="T62" fmla="*/ 60 w 114"/>
              <a:gd name="T63" fmla="*/ 36 h 70"/>
              <a:gd name="T64" fmla="*/ 58 w 114"/>
              <a:gd name="T65" fmla="*/ 5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4" h="70">
                <a:moveTo>
                  <a:pt x="2" y="70"/>
                </a:moveTo>
                <a:lnTo>
                  <a:pt x="0" y="64"/>
                </a:lnTo>
                <a:lnTo>
                  <a:pt x="0" y="54"/>
                </a:lnTo>
                <a:lnTo>
                  <a:pt x="0" y="44"/>
                </a:lnTo>
                <a:lnTo>
                  <a:pt x="0" y="34"/>
                </a:lnTo>
                <a:lnTo>
                  <a:pt x="0" y="26"/>
                </a:lnTo>
                <a:lnTo>
                  <a:pt x="4" y="18"/>
                </a:lnTo>
                <a:lnTo>
                  <a:pt x="8" y="14"/>
                </a:lnTo>
                <a:lnTo>
                  <a:pt x="12" y="8"/>
                </a:lnTo>
                <a:lnTo>
                  <a:pt x="20" y="4"/>
                </a:lnTo>
                <a:lnTo>
                  <a:pt x="28" y="4"/>
                </a:lnTo>
                <a:lnTo>
                  <a:pt x="36" y="4"/>
                </a:lnTo>
                <a:lnTo>
                  <a:pt x="42" y="8"/>
                </a:lnTo>
                <a:lnTo>
                  <a:pt x="48" y="14"/>
                </a:lnTo>
                <a:lnTo>
                  <a:pt x="52" y="22"/>
                </a:lnTo>
                <a:lnTo>
                  <a:pt x="52" y="22"/>
                </a:lnTo>
                <a:lnTo>
                  <a:pt x="54" y="18"/>
                </a:lnTo>
                <a:lnTo>
                  <a:pt x="58" y="12"/>
                </a:lnTo>
                <a:lnTo>
                  <a:pt x="62" y="8"/>
                </a:lnTo>
                <a:lnTo>
                  <a:pt x="66" y="4"/>
                </a:lnTo>
                <a:lnTo>
                  <a:pt x="74" y="0"/>
                </a:lnTo>
                <a:lnTo>
                  <a:pt x="80" y="0"/>
                </a:lnTo>
                <a:lnTo>
                  <a:pt x="88" y="0"/>
                </a:lnTo>
                <a:lnTo>
                  <a:pt x="94" y="2"/>
                </a:lnTo>
                <a:lnTo>
                  <a:pt x="98" y="6"/>
                </a:lnTo>
                <a:lnTo>
                  <a:pt x="104" y="10"/>
                </a:lnTo>
                <a:lnTo>
                  <a:pt x="112" y="24"/>
                </a:lnTo>
                <a:lnTo>
                  <a:pt x="114" y="48"/>
                </a:lnTo>
                <a:lnTo>
                  <a:pt x="114" y="58"/>
                </a:lnTo>
                <a:lnTo>
                  <a:pt x="114" y="66"/>
                </a:lnTo>
                <a:lnTo>
                  <a:pt x="112" y="70"/>
                </a:lnTo>
                <a:lnTo>
                  <a:pt x="2" y="70"/>
                </a:lnTo>
                <a:close/>
                <a:moveTo>
                  <a:pt x="48" y="56"/>
                </a:moveTo>
                <a:lnTo>
                  <a:pt x="48" y="42"/>
                </a:lnTo>
                <a:lnTo>
                  <a:pt x="46" y="34"/>
                </a:lnTo>
                <a:lnTo>
                  <a:pt x="44" y="28"/>
                </a:lnTo>
                <a:lnTo>
                  <a:pt x="40" y="22"/>
                </a:lnTo>
                <a:lnTo>
                  <a:pt x="34" y="20"/>
                </a:lnTo>
                <a:lnTo>
                  <a:pt x="28" y="18"/>
                </a:lnTo>
                <a:lnTo>
                  <a:pt x="22" y="20"/>
                </a:lnTo>
                <a:lnTo>
                  <a:pt x="18" y="22"/>
                </a:lnTo>
                <a:lnTo>
                  <a:pt x="14" y="26"/>
                </a:lnTo>
                <a:lnTo>
                  <a:pt x="12" y="30"/>
                </a:lnTo>
                <a:lnTo>
                  <a:pt x="10" y="36"/>
                </a:lnTo>
                <a:lnTo>
                  <a:pt x="10" y="44"/>
                </a:lnTo>
                <a:lnTo>
                  <a:pt x="10" y="50"/>
                </a:lnTo>
                <a:lnTo>
                  <a:pt x="10" y="54"/>
                </a:lnTo>
                <a:lnTo>
                  <a:pt x="12" y="56"/>
                </a:lnTo>
                <a:lnTo>
                  <a:pt x="48" y="56"/>
                </a:lnTo>
                <a:close/>
                <a:moveTo>
                  <a:pt x="102" y="56"/>
                </a:moveTo>
                <a:lnTo>
                  <a:pt x="102" y="50"/>
                </a:lnTo>
                <a:lnTo>
                  <a:pt x="102" y="44"/>
                </a:lnTo>
                <a:lnTo>
                  <a:pt x="102" y="38"/>
                </a:lnTo>
                <a:lnTo>
                  <a:pt x="102" y="32"/>
                </a:lnTo>
                <a:lnTo>
                  <a:pt x="100" y="26"/>
                </a:lnTo>
                <a:lnTo>
                  <a:pt x="96" y="22"/>
                </a:lnTo>
                <a:lnTo>
                  <a:pt x="92" y="18"/>
                </a:lnTo>
                <a:lnTo>
                  <a:pt x="88" y="16"/>
                </a:lnTo>
                <a:lnTo>
                  <a:pt x="80" y="14"/>
                </a:lnTo>
                <a:lnTo>
                  <a:pt x="74" y="16"/>
                </a:lnTo>
                <a:lnTo>
                  <a:pt x="68" y="18"/>
                </a:lnTo>
                <a:lnTo>
                  <a:pt x="64" y="24"/>
                </a:lnTo>
                <a:lnTo>
                  <a:pt x="62" y="30"/>
                </a:lnTo>
                <a:lnTo>
                  <a:pt x="60" y="36"/>
                </a:lnTo>
                <a:lnTo>
                  <a:pt x="58" y="44"/>
                </a:lnTo>
                <a:lnTo>
                  <a:pt x="58" y="56"/>
                </a:lnTo>
                <a:lnTo>
                  <a:pt x="102" y="56"/>
                </a:lnTo>
                <a:close/>
              </a:path>
            </a:pathLst>
          </a:custGeom>
          <a:solidFill>
            <a:srgbClr val="697F7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697F7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53" name="Freeform 81"/>
          <p:cNvSpPr>
            <a:spLocks/>
          </p:cNvSpPr>
          <p:nvPr/>
        </p:nvSpPr>
        <p:spPr bwMode="auto">
          <a:xfrm>
            <a:off x="5041900" y="1784350"/>
            <a:ext cx="269875" cy="271463"/>
          </a:xfrm>
          <a:custGeom>
            <a:avLst/>
            <a:gdLst>
              <a:gd name="T0" fmla="*/ 64 w 114"/>
              <a:gd name="T1" fmla="*/ 16 h 114"/>
              <a:gd name="T2" fmla="*/ 38 w 114"/>
              <a:gd name="T3" fmla="*/ 18 h 114"/>
              <a:gd name="T4" fmla="*/ 14 w 114"/>
              <a:gd name="T5" fmla="*/ 18 h 114"/>
              <a:gd name="T6" fmla="*/ 14 w 114"/>
              <a:gd name="T7" fmla="*/ 18 h 114"/>
              <a:gd name="T8" fmla="*/ 36 w 114"/>
              <a:gd name="T9" fmla="*/ 26 h 114"/>
              <a:gd name="T10" fmla="*/ 58 w 114"/>
              <a:gd name="T11" fmla="*/ 32 h 114"/>
              <a:gd name="T12" fmla="*/ 112 w 114"/>
              <a:gd name="T13" fmla="*/ 52 h 114"/>
              <a:gd name="T14" fmla="*/ 112 w 114"/>
              <a:gd name="T15" fmla="*/ 64 h 114"/>
              <a:gd name="T16" fmla="*/ 58 w 114"/>
              <a:gd name="T17" fmla="*/ 82 h 114"/>
              <a:gd name="T18" fmla="*/ 36 w 114"/>
              <a:gd name="T19" fmla="*/ 90 h 114"/>
              <a:gd name="T20" fmla="*/ 14 w 114"/>
              <a:gd name="T21" fmla="*/ 96 h 114"/>
              <a:gd name="T22" fmla="*/ 14 w 114"/>
              <a:gd name="T23" fmla="*/ 96 h 114"/>
              <a:gd name="T24" fmla="*/ 38 w 114"/>
              <a:gd name="T25" fmla="*/ 96 h 114"/>
              <a:gd name="T26" fmla="*/ 64 w 114"/>
              <a:gd name="T27" fmla="*/ 98 h 114"/>
              <a:gd name="T28" fmla="*/ 114 w 114"/>
              <a:gd name="T29" fmla="*/ 100 h 114"/>
              <a:gd name="T30" fmla="*/ 114 w 114"/>
              <a:gd name="T31" fmla="*/ 114 h 114"/>
              <a:gd name="T32" fmla="*/ 0 w 114"/>
              <a:gd name="T33" fmla="*/ 106 h 114"/>
              <a:gd name="T34" fmla="*/ 0 w 114"/>
              <a:gd name="T35" fmla="*/ 88 h 114"/>
              <a:gd name="T36" fmla="*/ 54 w 114"/>
              <a:gd name="T37" fmla="*/ 68 h 114"/>
              <a:gd name="T38" fmla="*/ 74 w 114"/>
              <a:gd name="T39" fmla="*/ 62 h 114"/>
              <a:gd name="T40" fmla="*/ 92 w 114"/>
              <a:gd name="T41" fmla="*/ 58 h 114"/>
              <a:gd name="T42" fmla="*/ 92 w 114"/>
              <a:gd name="T43" fmla="*/ 58 h 114"/>
              <a:gd name="T44" fmla="*/ 74 w 114"/>
              <a:gd name="T45" fmla="*/ 52 h 114"/>
              <a:gd name="T46" fmla="*/ 54 w 114"/>
              <a:gd name="T47" fmla="*/ 46 h 114"/>
              <a:gd name="T48" fmla="*/ 0 w 114"/>
              <a:gd name="T49" fmla="*/ 24 h 114"/>
              <a:gd name="T50" fmla="*/ 0 w 114"/>
              <a:gd name="T51" fmla="*/ 6 h 114"/>
              <a:gd name="T52" fmla="*/ 114 w 114"/>
              <a:gd name="T53" fmla="*/ 0 h 114"/>
              <a:gd name="T54" fmla="*/ 114 w 114"/>
              <a:gd name="T55" fmla="*/ 14 h 114"/>
              <a:gd name="T56" fmla="*/ 64 w 114"/>
              <a:gd name="T57" fmla="*/ 1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4" h="114">
                <a:moveTo>
                  <a:pt x="64" y="16"/>
                </a:moveTo>
                <a:lnTo>
                  <a:pt x="38" y="18"/>
                </a:lnTo>
                <a:lnTo>
                  <a:pt x="14" y="18"/>
                </a:lnTo>
                <a:lnTo>
                  <a:pt x="14" y="18"/>
                </a:lnTo>
                <a:lnTo>
                  <a:pt x="36" y="26"/>
                </a:lnTo>
                <a:lnTo>
                  <a:pt x="58" y="32"/>
                </a:lnTo>
                <a:lnTo>
                  <a:pt x="112" y="52"/>
                </a:lnTo>
                <a:lnTo>
                  <a:pt x="112" y="64"/>
                </a:lnTo>
                <a:lnTo>
                  <a:pt x="58" y="82"/>
                </a:lnTo>
                <a:lnTo>
                  <a:pt x="36" y="90"/>
                </a:lnTo>
                <a:lnTo>
                  <a:pt x="14" y="96"/>
                </a:lnTo>
                <a:lnTo>
                  <a:pt x="14" y="96"/>
                </a:lnTo>
                <a:lnTo>
                  <a:pt x="38" y="96"/>
                </a:lnTo>
                <a:lnTo>
                  <a:pt x="64" y="98"/>
                </a:lnTo>
                <a:lnTo>
                  <a:pt x="114" y="100"/>
                </a:lnTo>
                <a:lnTo>
                  <a:pt x="114" y="114"/>
                </a:lnTo>
                <a:lnTo>
                  <a:pt x="0" y="106"/>
                </a:lnTo>
                <a:lnTo>
                  <a:pt x="0" y="88"/>
                </a:lnTo>
                <a:lnTo>
                  <a:pt x="54" y="68"/>
                </a:lnTo>
                <a:lnTo>
                  <a:pt x="74" y="62"/>
                </a:lnTo>
                <a:lnTo>
                  <a:pt x="92" y="58"/>
                </a:lnTo>
                <a:lnTo>
                  <a:pt x="92" y="58"/>
                </a:lnTo>
                <a:lnTo>
                  <a:pt x="74" y="52"/>
                </a:lnTo>
                <a:lnTo>
                  <a:pt x="54" y="46"/>
                </a:lnTo>
                <a:lnTo>
                  <a:pt x="0" y="24"/>
                </a:lnTo>
                <a:lnTo>
                  <a:pt x="0" y="6"/>
                </a:lnTo>
                <a:lnTo>
                  <a:pt x="114" y="0"/>
                </a:lnTo>
                <a:lnTo>
                  <a:pt x="114" y="14"/>
                </a:lnTo>
                <a:lnTo>
                  <a:pt x="64" y="16"/>
                </a:lnTo>
                <a:close/>
              </a:path>
            </a:pathLst>
          </a:custGeom>
          <a:solidFill>
            <a:srgbClr val="697F7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697F7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54" name="Freeform 82"/>
          <p:cNvSpPr>
            <a:spLocks/>
          </p:cNvSpPr>
          <p:nvPr/>
        </p:nvSpPr>
        <p:spPr bwMode="auto">
          <a:xfrm>
            <a:off x="5041900" y="1581150"/>
            <a:ext cx="269875" cy="146050"/>
          </a:xfrm>
          <a:custGeom>
            <a:avLst/>
            <a:gdLst>
              <a:gd name="T0" fmla="*/ 60 w 114"/>
              <a:gd name="T1" fmla="*/ 4 h 62"/>
              <a:gd name="T2" fmla="*/ 60 w 114"/>
              <a:gd name="T3" fmla="*/ 48 h 62"/>
              <a:gd name="T4" fmla="*/ 100 w 114"/>
              <a:gd name="T5" fmla="*/ 48 h 62"/>
              <a:gd name="T6" fmla="*/ 100 w 114"/>
              <a:gd name="T7" fmla="*/ 0 h 62"/>
              <a:gd name="T8" fmla="*/ 114 w 114"/>
              <a:gd name="T9" fmla="*/ 0 h 62"/>
              <a:gd name="T10" fmla="*/ 114 w 114"/>
              <a:gd name="T11" fmla="*/ 62 h 62"/>
              <a:gd name="T12" fmla="*/ 0 w 114"/>
              <a:gd name="T13" fmla="*/ 62 h 62"/>
              <a:gd name="T14" fmla="*/ 0 w 114"/>
              <a:gd name="T15" fmla="*/ 2 h 62"/>
              <a:gd name="T16" fmla="*/ 12 w 114"/>
              <a:gd name="T17" fmla="*/ 2 h 62"/>
              <a:gd name="T18" fmla="*/ 12 w 114"/>
              <a:gd name="T19" fmla="*/ 48 h 62"/>
              <a:gd name="T20" fmla="*/ 48 w 114"/>
              <a:gd name="T21" fmla="*/ 48 h 62"/>
              <a:gd name="T22" fmla="*/ 48 w 114"/>
              <a:gd name="T23" fmla="*/ 4 h 62"/>
              <a:gd name="T24" fmla="*/ 60 w 114"/>
              <a:gd name="T25" fmla="*/ 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" h="62">
                <a:moveTo>
                  <a:pt x="60" y="4"/>
                </a:moveTo>
                <a:lnTo>
                  <a:pt x="60" y="48"/>
                </a:lnTo>
                <a:lnTo>
                  <a:pt x="100" y="48"/>
                </a:lnTo>
                <a:lnTo>
                  <a:pt x="100" y="0"/>
                </a:lnTo>
                <a:lnTo>
                  <a:pt x="114" y="0"/>
                </a:lnTo>
                <a:lnTo>
                  <a:pt x="114" y="62"/>
                </a:lnTo>
                <a:lnTo>
                  <a:pt x="0" y="62"/>
                </a:lnTo>
                <a:lnTo>
                  <a:pt x="0" y="2"/>
                </a:lnTo>
                <a:lnTo>
                  <a:pt x="12" y="2"/>
                </a:lnTo>
                <a:lnTo>
                  <a:pt x="12" y="48"/>
                </a:lnTo>
                <a:lnTo>
                  <a:pt x="48" y="48"/>
                </a:lnTo>
                <a:lnTo>
                  <a:pt x="48" y="4"/>
                </a:lnTo>
                <a:lnTo>
                  <a:pt x="60" y="4"/>
                </a:lnTo>
                <a:close/>
              </a:path>
            </a:pathLst>
          </a:custGeom>
          <a:solidFill>
            <a:srgbClr val="697F7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697F7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55" name="Freeform 83"/>
          <p:cNvSpPr>
            <a:spLocks/>
          </p:cNvSpPr>
          <p:nvPr/>
        </p:nvSpPr>
        <p:spPr bwMode="auto">
          <a:xfrm>
            <a:off x="5553075" y="2163763"/>
            <a:ext cx="746125" cy="498475"/>
          </a:xfrm>
          <a:custGeom>
            <a:avLst/>
            <a:gdLst>
              <a:gd name="T0" fmla="*/ 132 w 314"/>
              <a:gd name="T1" fmla="*/ 0 h 210"/>
              <a:gd name="T2" fmla="*/ 112 w 314"/>
              <a:gd name="T3" fmla="*/ 2 h 210"/>
              <a:gd name="T4" fmla="*/ 96 w 314"/>
              <a:gd name="T5" fmla="*/ 10 h 210"/>
              <a:gd name="T6" fmla="*/ 80 w 314"/>
              <a:gd name="T7" fmla="*/ 24 h 210"/>
              <a:gd name="T8" fmla="*/ 68 w 314"/>
              <a:gd name="T9" fmla="*/ 42 h 210"/>
              <a:gd name="T10" fmla="*/ 54 w 314"/>
              <a:gd name="T11" fmla="*/ 62 h 210"/>
              <a:gd name="T12" fmla="*/ 34 w 314"/>
              <a:gd name="T13" fmla="*/ 100 h 210"/>
              <a:gd name="T14" fmla="*/ 16 w 314"/>
              <a:gd name="T15" fmla="*/ 142 h 210"/>
              <a:gd name="T16" fmla="*/ 0 w 314"/>
              <a:gd name="T17" fmla="*/ 186 h 210"/>
              <a:gd name="T18" fmla="*/ 12 w 314"/>
              <a:gd name="T19" fmla="*/ 178 h 210"/>
              <a:gd name="T20" fmla="*/ 24 w 314"/>
              <a:gd name="T21" fmla="*/ 174 h 210"/>
              <a:gd name="T22" fmla="*/ 36 w 314"/>
              <a:gd name="T23" fmla="*/ 174 h 210"/>
              <a:gd name="T24" fmla="*/ 40 w 314"/>
              <a:gd name="T25" fmla="*/ 164 h 210"/>
              <a:gd name="T26" fmla="*/ 44 w 314"/>
              <a:gd name="T27" fmla="*/ 154 h 210"/>
              <a:gd name="T28" fmla="*/ 46 w 314"/>
              <a:gd name="T29" fmla="*/ 142 h 210"/>
              <a:gd name="T30" fmla="*/ 52 w 314"/>
              <a:gd name="T31" fmla="*/ 128 h 210"/>
              <a:gd name="T32" fmla="*/ 58 w 314"/>
              <a:gd name="T33" fmla="*/ 108 h 210"/>
              <a:gd name="T34" fmla="*/ 68 w 314"/>
              <a:gd name="T35" fmla="*/ 86 h 210"/>
              <a:gd name="T36" fmla="*/ 80 w 314"/>
              <a:gd name="T37" fmla="*/ 62 h 210"/>
              <a:gd name="T38" fmla="*/ 94 w 314"/>
              <a:gd name="T39" fmla="*/ 42 h 210"/>
              <a:gd name="T40" fmla="*/ 112 w 314"/>
              <a:gd name="T41" fmla="*/ 28 h 210"/>
              <a:gd name="T42" fmla="*/ 124 w 314"/>
              <a:gd name="T43" fmla="*/ 28 h 210"/>
              <a:gd name="T44" fmla="*/ 134 w 314"/>
              <a:gd name="T45" fmla="*/ 40 h 210"/>
              <a:gd name="T46" fmla="*/ 144 w 314"/>
              <a:gd name="T47" fmla="*/ 60 h 210"/>
              <a:gd name="T48" fmla="*/ 156 w 314"/>
              <a:gd name="T49" fmla="*/ 84 h 210"/>
              <a:gd name="T50" fmla="*/ 166 w 314"/>
              <a:gd name="T51" fmla="*/ 112 h 210"/>
              <a:gd name="T52" fmla="*/ 178 w 314"/>
              <a:gd name="T53" fmla="*/ 140 h 210"/>
              <a:gd name="T54" fmla="*/ 190 w 314"/>
              <a:gd name="T55" fmla="*/ 164 h 210"/>
              <a:gd name="T56" fmla="*/ 202 w 314"/>
              <a:gd name="T57" fmla="*/ 182 h 210"/>
              <a:gd name="T58" fmla="*/ 226 w 314"/>
              <a:gd name="T59" fmla="*/ 202 h 210"/>
              <a:gd name="T60" fmla="*/ 248 w 314"/>
              <a:gd name="T61" fmla="*/ 210 h 210"/>
              <a:gd name="T62" fmla="*/ 272 w 314"/>
              <a:gd name="T63" fmla="*/ 210 h 210"/>
              <a:gd name="T64" fmla="*/ 292 w 314"/>
              <a:gd name="T65" fmla="*/ 202 h 210"/>
              <a:gd name="T66" fmla="*/ 312 w 314"/>
              <a:gd name="T67" fmla="*/ 188 h 210"/>
              <a:gd name="T68" fmla="*/ 314 w 314"/>
              <a:gd name="T69" fmla="*/ 172 h 210"/>
              <a:gd name="T70" fmla="*/ 308 w 314"/>
              <a:gd name="T71" fmla="*/ 180 h 210"/>
              <a:gd name="T72" fmla="*/ 296 w 314"/>
              <a:gd name="T73" fmla="*/ 190 h 210"/>
              <a:gd name="T74" fmla="*/ 280 w 314"/>
              <a:gd name="T75" fmla="*/ 196 h 210"/>
              <a:gd name="T76" fmla="*/ 262 w 314"/>
              <a:gd name="T77" fmla="*/ 198 h 210"/>
              <a:gd name="T78" fmla="*/ 240 w 314"/>
              <a:gd name="T79" fmla="*/ 192 h 210"/>
              <a:gd name="T80" fmla="*/ 218 w 314"/>
              <a:gd name="T81" fmla="*/ 174 h 210"/>
              <a:gd name="T82" fmla="*/ 202 w 314"/>
              <a:gd name="T83" fmla="*/ 152 h 210"/>
              <a:gd name="T84" fmla="*/ 190 w 314"/>
              <a:gd name="T85" fmla="*/ 126 h 210"/>
              <a:gd name="T86" fmla="*/ 180 w 314"/>
              <a:gd name="T87" fmla="*/ 98 h 210"/>
              <a:gd name="T88" fmla="*/ 172 w 314"/>
              <a:gd name="T89" fmla="*/ 70 h 210"/>
              <a:gd name="T90" fmla="*/ 164 w 314"/>
              <a:gd name="T91" fmla="*/ 44 h 210"/>
              <a:gd name="T92" fmla="*/ 154 w 314"/>
              <a:gd name="T93" fmla="*/ 22 h 210"/>
              <a:gd name="T94" fmla="*/ 144 w 314"/>
              <a:gd name="T95" fmla="*/ 8 h 210"/>
              <a:gd name="T96" fmla="*/ 132 w 314"/>
              <a:gd name="T9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210">
                <a:moveTo>
                  <a:pt x="132" y="0"/>
                </a:moveTo>
                <a:lnTo>
                  <a:pt x="112" y="2"/>
                </a:lnTo>
                <a:lnTo>
                  <a:pt x="96" y="10"/>
                </a:lnTo>
                <a:lnTo>
                  <a:pt x="80" y="24"/>
                </a:lnTo>
                <a:lnTo>
                  <a:pt x="68" y="42"/>
                </a:lnTo>
                <a:lnTo>
                  <a:pt x="54" y="62"/>
                </a:lnTo>
                <a:lnTo>
                  <a:pt x="34" y="100"/>
                </a:lnTo>
                <a:lnTo>
                  <a:pt x="16" y="142"/>
                </a:lnTo>
                <a:lnTo>
                  <a:pt x="0" y="186"/>
                </a:lnTo>
                <a:lnTo>
                  <a:pt x="12" y="178"/>
                </a:lnTo>
                <a:lnTo>
                  <a:pt x="24" y="174"/>
                </a:lnTo>
                <a:lnTo>
                  <a:pt x="36" y="174"/>
                </a:lnTo>
                <a:lnTo>
                  <a:pt x="40" y="164"/>
                </a:lnTo>
                <a:lnTo>
                  <a:pt x="44" y="154"/>
                </a:lnTo>
                <a:lnTo>
                  <a:pt x="46" y="142"/>
                </a:lnTo>
                <a:lnTo>
                  <a:pt x="52" y="128"/>
                </a:lnTo>
                <a:lnTo>
                  <a:pt x="58" y="108"/>
                </a:lnTo>
                <a:lnTo>
                  <a:pt x="68" y="86"/>
                </a:lnTo>
                <a:lnTo>
                  <a:pt x="80" y="62"/>
                </a:lnTo>
                <a:lnTo>
                  <a:pt x="94" y="42"/>
                </a:lnTo>
                <a:lnTo>
                  <a:pt x="112" y="28"/>
                </a:lnTo>
                <a:lnTo>
                  <a:pt x="124" y="28"/>
                </a:lnTo>
                <a:lnTo>
                  <a:pt x="134" y="40"/>
                </a:lnTo>
                <a:lnTo>
                  <a:pt x="144" y="60"/>
                </a:lnTo>
                <a:lnTo>
                  <a:pt x="156" y="84"/>
                </a:lnTo>
                <a:lnTo>
                  <a:pt x="166" y="112"/>
                </a:lnTo>
                <a:lnTo>
                  <a:pt x="178" y="140"/>
                </a:lnTo>
                <a:lnTo>
                  <a:pt x="190" y="164"/>
                </a:lnTo>
                <a:lnTo>
                  <a:pt x="202" y="182"/>
                </a:lnTo>
                <a:lnTo>
                  <a:pt x="226" y="202"/>
                </a:lnTo>
                <a:lnTo>
                  <a:pt x="248" y="210"/>
                </a:lnTo>
                <a:lnTo>
                  <a:pt x="272" y="210"/>
                </a:lnTo>
                <a:lnTo>
                  <a:pt x="292" y="202"/>
                </a:lnTo>
                <a:lnTo>
                  <a:pt x="312" y="188"/>
                </a:lnTo>
                <a:lnTo>
                  <a:pt x="314" y="172"/>
                </a:lnTo>
                <a:lnTo>
                  <a:pt x="308" y="180"/>
                </a:lnTo>
                <a:lnTo>
                  <a:pt x="296" y="190"/>
                </a:lnTo>
                <a:lnTo>
                  <a:pt x="280" y="196"/>
                </a:lnTo>
                <a:lnTo>
                  <a:pt x="262" y="198"/>
                </a:lnTo>
                <a:lnTo>
                  <a:pt x="240" y="192"/>
                </a:lnTo>
                <a:lnTo>
                  <a:pt x="218" y="174"/>
                </a:lnTo>
                <a:lnTo>
                  <a:pt x="202" y="152"/>
                </a:lnTo>
                <a:lnTo>
                  <a:pt x="190" y="126"/>
                </a:lnTo>
                <a:lnTo>
                  <a:pt x="180" y="98"/>
                </a:lnTo>
                <a:lnTo>
                  <a:pt x="172" y="70"/>
                </a:lnTo>
                <a:lnTo>
                  <a:pt x="164" y="44"/>
                </a:lnTo>
                <a:lnTo>
                  <a:pt x="154" y="22"/>
                </a:lnTo>
                <a:lnTo>
                  <a:pt x="144" y="8"/>
                </a:lnTo>
                <a:lnTo>
                  <a:pt x="132" y="0"/>
                </a:lnTo>
                <a:close/>
              </a:path>
            </a:pathLst>
          </a:custGeom>
          <a:solidFill>
            <a:srgbClr val="9C0000"/>
          </a:solidFill>
          <a:ln w="0">
            <a:solidFill>
              <a:srgbClr val="9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156" name="Freeform 84"/>
          <p:cNvSpPr>
            <a:spLocks/>
          </p:cNvSpPr>
          <p:nvPr/>
        </p:nvSpPr>
        <p:spPr bwMode="auto">
          <a:xfrm>
            <a:off x="5226050" y="1447800"/>
            <a:ext cx="536575" cy="1584325"/>
          </a:xfrm>
          <a:custGeom>
            <a:avLst/>
            <a:gdLst>
              <a:gd name="T0" fmla="*/ 226 w 226"/>
              <a:gd name="T1" fmla="*/ 14 h 668"/>
              <a:gd name="T2" fmla="*/ 218 w 226"/>
              <a:gd name="T3" fmla="*/ 80 h 668"/>
              <a:gd name="T4" fmla="*/ 212 w 226"/>
              <a:gd name="T5" fmla="*/ 142 h 668"/>
              <a:gd name="T6" fmla="*/ 204 w 226"/>
              <a:gd name="T7" fmla="*/ 200 h 668"/>
              <a:gd name="T8" fmla="*/ 194 w 226"/>
              <a:gd name="T9" fmla="*/ 254 h 668"/>
              <a:gd name="T10" fmla="*/ 184 w 226"/>
              <a:gd name="T11" fmla="*/ 306 h 668"/>
              <a:gd name="T12" fmla="*/ 170 w 226"/>
              <a:gd name="T13" fmla="*/ 360 h 668"/>
              <a:gd name="T14" fmla="*/ 154 w 226"/>
              <a:gd name="T15" fmla="*/ 414 h 668"/>
              <a:gd name="T16" fmla="*/ 132 w 226"/>
              <a:gd name="T17" fmla="*/ 470 h 668"/>
              <a:gd name="T18" fmla="*/ 106 w 226"/>
              <a:gd name="T19" fmla="*/ 530 h 668"/>
              <a:gd name="T20" fmla="*/ 72 w 226"/>
              <a:gd name="T21" fmla="*/ 596 h 668"/>
              <a:gd name="T22" fmla="*/ 32 w 226"/>
              <a:gd name="T23" fmla="*/ 668 h 668"/>
              <a:gd name="T24" fmla="*/ 24 w 226"/>
              <a:gd name="T25" fmla="*/ 664 h 668"/>
              <a:gd name="T26" fmla="*/ 16 w 226"/>
              <a:gd name="T27" fmla="*/ 664 h 668"/>
              <a:gd name="T28" fmla="*/ 8 w 226"/>
              <a:gd name="T29" fmla="*/ 666 h 668"/>
              <a:gd name="T30" fmla="*/ 0 w 226"/>
              <a:gd name="T31" fmla="*/ 666 h 668"/>
              <a:gd name="T32" fmla="*/ 42 w 226"/>
              <a:gd name="T33" fmla="*/ 604 h 668"/>
              <a:gd name="T34" fmla="*/ 78 w 226"/>
              <a:gd name="T35" fmla="*/ 538 h 668"/>
              <a:gd name="T36" fmla="*/ 106 w 226"/>
              <a:gd name="T37" fmla="*/ 466 h 668"/>
              <a:gd name="T38" fmla="*/ 128 w 226"/>
              <a:gd name="T39" fmla="*/ 392 h 668"/>
              <a:gd name="T40" fmla="*/ 144 w 226"/>
              <a:gd name="T41" fmla="*/ 314 h 668"/>
              <a:gd name="T42" fmla="*/ 156 w 226"/>
              <a:gd name="T43" fmla="*/ 234 h 668"/>
              <a:gd name="T44" fmla="*/ 162 w 226"/>
              <a:gd name="T45" fmla="*/ 154 h 668"/>
              <a:gd name="T46" fmla="*/ 164 w 226"/>
              <a:gd name="T47" fmla="*/ 76 h 668"/>
              <a:gd name="T48" fmla="*/ 162 w 226"/>
              <a:gd name="T49" fmla="*/ 0 h 668"/>
              <a:gd name="T50" fmla="*/ 184 w 226"/>
              <a:gd name="T51" fmla="*/ 6 h 668"/>
              <a:gd name="T52" fmla="*/ 204 w 226"/>
              <a:gd name="T53" fmla="*/ 10 h 668"/>
              <a:gd name="T54" fmla="*/ 226 w 226"/>
              <a:gd name="T55" fmla="*/ 14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6" h="668">
                <a:moveTo>
                  <a:pt x="226" y="14"/>
                </a:moveTo>
                <a:lnTo>
                  <a:pt x="218" y="80"/>
                </a:lnTo>
                <a:lnTo>
                  <a:pt x="212" y="142"/>
                </a:lnTo>
                <a:lnTo>
                  <a:pt x="204" y="200"/>
                </a:lnTo>
                <a:lnTo>
                  <a:pt x="194" y="254"/>
                </a:lnTo>
                <a:lnTo>
                  <a:pt x="184" y="306"/>
                </a:lnTo>
                <a:lnTo>
                  <a:pt x="170" y="360"/>
                </a:lnTo>
                <a:lnTo>
                  <a:pt x="154" y="414"/>
                </a:lnTo>
                <a:lnTo>
                  <a:pt x="132" y="470"/>
                </a:lnTo>
                <a:lnTo>
                  <a:pt x="106" y="530"/>
                </a:lnTo>
                <a:lnTo>
                  <a:pt x="72" y="596"/>
                </a:lnTo>
                <a:lnTo>
                  <a:pt x="32" y="668"/>
                </a:lnTo>
                <a:lnTo>
                  <a:pt x="24" y="664"/>
                </a:lnTo>
                <a:lnTo>
                  <a:pt x="16" y="664"/>
                </a:lnTo>
                <a:lnTo>
                  <a:pt x="8" y="666"/>
                </a:lnTo>
                <a:lnTo>
                  <a:pt x="0" y="666"/>
                </a:lnTo>
                <a:lnTo>
                  <a:pt x="42" y="604"/>
                </a:lnTo>
                <a:lnTo>
                  <a:pt x="78" y="538"/>
                </a:lnTo>
                <a:lnTo>
                  <a:pt x="106" y="466"/>
                </a:lnTo>
                <a:lnTo>
                  <a:pt x="128" y="392"/>
                </a:lnTo>
                <a:lnTo>
                  <a:pt x="144" y="314"/>
                </a:lnTo>
                <a:lnTo>
                  <a:pt x="156" y="234"/>
                </a:lnTo>
                <a:lnTo>
                  <a:pt x="162" y="154"/>
                </a:lnTo>
                <a:lnTo>
                  <a:pt x="164" y="76"/>
                </a:lnTo>
                <a:lnTo>
                  <a:pt x="162" y="0"/>
                </a:lnTo>
                <a:lnTo>
                  <a:pt x="184" y="6"/>
                </a:lnTo>
                <a:lnTo>
                  <a:pt x="204" y="10"/>
                </a:lnTo>
                <a:lnTo>
                  <a:pt x="226" y="14"/>
                </a:lnTo>
                <a:close/>
              </a:path>
            </a:pathLst>
          </a:custGeom>
          <a:solidFill>
            <a:srgbClr val="9C0000"/>
          </a:solidFill>
          <a:ln w="0">
            <a:solidFill>
              <a:srgbClr val="9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0" y="3089275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62" name="Rectangle 90"/>
          <p:cNvSpPr>
            <a:spLocks noChangeArrowheads="1"/>
          </p:cNvSpPr>
          <p:nvPr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rgbClr val="AA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Előadás címe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89BC84-9A51-4FF9-8A19-D1ED1035A2A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065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171700" cy="60499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362700" cy="60499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Előadás címe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60621E-A02F-406F-94B4-C9D0A2B87AA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95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Előadás címe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F8DA3C-1A52-4F93-9D31-26133497933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55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Előadás címe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DAE1FA-D264-42B1-A69D-8E4FB82A428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938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Előadás címe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D404C0-67B3-4500-991A-C7E981B6C6C1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21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Előadás címe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DE6B12-199E-4850-94BD-5F73D7909D0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87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Előadás címe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B5157D-3081-4A68-A89F-68F352A4E33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37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Előadás címe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2C82A-BD3D-4179-AB36-0FB3FCE8230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14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Előadás címe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7C9EFD-786C-469D-9C00-1F5332E3789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03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Előadás címe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0A4660-E2BD-4298-B184-230F434FA29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515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rgbClr val="EA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rgbClr val="AA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76200"/>
            <a:ext cx="79565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97650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hu-HU"/>
              <a:t>Előadás címe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597650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1B5EE41-B785-4EF5-BB19-94EEF0FA3F82}" type="slidenum">
              <a:rPr lang="hu-HU"/>
              <a:pPr/>
              <a:t>‹#›</a:t>
            </a:fld>
            <a:endParaRPr lang="hu-HU"/>
          </a:p>
        </p:txBody>
      </p:sp>
      <p:grpSp>
        <p:nvGrpSpPr>
          <p:cNvPr id="1067" name="Group 43"/>
          <p:cNvGrpSpPr>
            <a:grpSpLocks/>
          </p:cNvGrpSpPr>
          <p:nvPr/>
        </p:nvGrpSpPr>
        <p:grpSpPr bwMode="auto">
          <a:xfrm>
            <a:off x="179388" y="161925"/>
            <a:ext cx="803275" cy="819150"/>
            <a:chOff x="113" y="30"/>
            <a:chExt cx="506" cy="516"/>
          </a:xfrm>
        </p:grpSpPr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113" y="438"/>
              <a:ext cx="506" cy="0"/>
            </a:xfrm>
            <a:custGeom>
              <a:avLst/>
              <a:gdLst>
                <a:gd name="T0" fmla="*/ 0 w 700"/>
                <a:gd name="T1" fmla="*/ 700 w 700"/>
                <a:gd name="T2" fmla="*/ 0 w 7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00">
                  <a:moveTo>
                    <a:pt x="0" y="0"/>
                  </a:moveTo>
                  <a:lnTo>
                    <a:pt x="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9D7"/>
            </a:solidFill>
            <a:ln w="0">
              <a:solidFill>
                <a:srgbClr val="CED9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auto">
            <a:xfrm>
              <a:off x="113" y="438"/>
              <a:ext cx="506" cy="0"/>
            </a:xfrm>
            <a:prstGeom prst="line">
              <a:avLst/>
            </a:prstGeom>
            <a:noFill/>
            <a:ln w="25400">
              <a:solidFill>
                <a:srgbClr val="E9EF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auto">
            <a:xfrm>
              <a:off x="547" y="39"/>
              <a:ext cx="0" cy="507"/>
            </a:xfrm>
            <a:custGeom>
              <a:avLst/>
              <a:gdLst>
                <a:gd name="T0" fmla="*/ 0 h 702"/>
                <a:gd name="T1" fmla="*/ 702 h 702"/>
                <a:gd name="T2" fmla="*/ 0 h 7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2">
                  <a:moveTo>
                    <a:pt x="0" y="0"/>
                  </a:moveTo>
                  <a:lnTo>
                    <a:pt x="0" y="7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9D7"/>
            </a:solidFill>
            <a:ln w="0">
              <a:solidFill>
                <a:srgbClr val="CED9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auto">
            <a:xfrm>
              <a:off x="547" y="39"/>
              <a:ext cx="0" cy="507"/>
            </a:xfrm>
            <a:prstGeom prst="line">
              <a:avLst/>
            </a:prstGeom>
            <a:noFill/>
            <a:ln w="25400">
              <a:solidFill>
                <a:srgbClr val="E9EF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Freeform 26"/>
            <p:cNvSpPr>
              <a:spLocks/>
            </p:cNvSpPr>
            <p:nvPr userDrawn="1"/>
          </p:nvSpPr>
          <p:spPr bwMode="auto">
            <a:xfrm>
              <a:off x="113" y="322"/>
              <a:ext cx="506" cy="1"/>
            </a:xfrm>
            <a:custGeom>
              <a:avLst/>
              <a:gdLst>
                <a:gd name="T0" fmla="*/ 0 w 700"/>
                <a:gd name="T1" fmla="*/ 700 w 700"/>
                <a:gd name="T2" fmla="*/ 0 w 7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00">
                  <a:moveTo>
                    <a:pt x="0" y="0"/>
                  </a:moveTo>
                  <a:lnTo>
                    <a:pt x="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9D7"/>
            </a:solidFill>
            <a:ln w="0">
              <a:solidFill>
                <a:srgbClr val="CED9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auto">
            <a:xfrm>
              <a:off x="113" y="322"/>
              <a:ext cx="506" cy="1"/>
            </a:xfrm>
            <a:prstGeom prst="line">
              <a:avLst/>
            </a:prstGeom>
            <a:noFill/>
            <a:ln w="25400">
              <a:solidFill>
                <a:srgbClr val="E9EF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2" name="Freeform 28"/>
            <p:cNvSpPr>
              <a:spLocks/>
            </p:cNvSpPr>
            <p:nvPr userDrawn="1"/>
          </p:nvSpPr>
          <p:spPr bwMode="auto">
            <a:xfrm>
              <a:off x="431" y="39"/>
              <a:ext cx="1" cy="507"/>
            </a:xfrm>
            <a:custGeom>
              <a:avLst/>
              <a:gdLst>
                <a:gd name="T0" fmla="*/ 0 h 702"/>
                <a:gd name="T1" fmla="*/ 702 h 702"/>
                <a:gd name="T2" fmla="*/ 0 h 7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2">
                  <a:moveTo>
                    <a:pt x="0" y="0"/>
                  </a:moveTo>
                  <a:lnTo>
                    <a:pt x="0" y="7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9D7"/>
            </a:solidFill>
            <a:ln w="0">
              <a:solidFill>
                <a:srgbClr val="CED9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auto">
            <a:xfrm>
              <a:off x="431" y="39"/>
              <a:ext cx="1" cy="507"/>
            </a:xfrm>
            <a:prstGeom prst="line">
              <a:avLst/>
            </a:prstGeom>
            <a:noFill/>
            <a:ln w="25400">
              <a:solidFill>
                <a:srgbClr val="E9EF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4" name="Freeform 30"/>
            <p:cNvSpPr>
              <a:spLocks/>
            </p:cNvSpPr>
            <p:nvPr userDrawn="1"/>
          </p:nvSpPr>
          <p:spPr bwMode="auto">
            <a:xfrm>
              <a:off x="113" y="206"/>
              <a:ext cx="506" cy="1"/>
            </a:xfrm>
            <a:custGeom>
              <a:avLst/>
              <a:gdLst>
                <a:gd name="T0" fmla="*/ 0 w 700"/>
                <a:gd name="T1" fmla="*/ 700 w 700"/>
                <a:gd name="T2" fmla="*/ 0 w 7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00">
                  <a:moveTo>
                    <a:pt x="0" y="0"/>
                  </a:moveTo>
                  <a:lnTo>
                    <a:pt x="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9D7"/>
            </a:solidFill>
            <a:ln w="0">
              <a:solidFill>
                <a:srgbClr val="CED9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auto">
            <a:xfrm>
              <a:off x="113" y="206"/>
              <a:ext cx="506" cy="1"/>
            </a:xfrm>
            <a:prstGeom prst="line">
              <a:avLst/>
            </a:prstGeom>
            <a:noFill/>
            <a:ln w="25400">
              <a:solidFill>
                <a:srgbClr val="E9EF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6" name="Freeform 32"/>
            <p:cNvSpPr>
              <a:spLocks/>
            </p:cNvSpPr>
            <p:nvPr userDrawn="1"/>
          </p:nvSpPr>
          <p:spPr bwMode="auto">
            <a:xfrm>
              <a:off x="315" y="39"/>
              <a:ext cx="1" cy="507"/>
            </a:xfrm>
            <a:custGeom>
              <a:avLst/>
              <a:gdLst>
                <a:gd name="T0" fmla="*/ 0 h 702"/>
                <a:gd name="T1" fmla="*/ 702 h 702"/>
                <a:gd name="T2" fmla="*/ 0 h 7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2">
                  <a:moveTo>
                    <a:pt x="0" y="0"/>
                  </a:moveTo>
                  <a:lnTo>
                    <a:pt x="0" y="7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9D7"/>
            </a:solidFill>
            <a:ln w="0">
              <a:solidFill>
                <a:srgbClr val="CED9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auto">
            <a:xfrm>
              <a:off x="315" y="39"/>
              <a:ext cx="1" cy="507"/>
            </a:xfrm>
            <a:prstGeom prst="line">
              <a:avLst/>
            </a:prstGeom>
            <a:noFill/>
            <a:ln w="25400">
              <a:solidFill>
                <a:srgbClr val="E9EF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8" name="Freeform 34"/>
            <p:cNvSpPr>
              <a:spLocks/>
            </p:cNvSpPr>
            <p:nvPr userDrawn="1"/>
          </p:nvSpPr>
          <p:spPr bwMode="auto">
            <a:xfrm>
              <a:off x="113" y="91"/>
              <a:ext cx="506" cy="0"/>
            </a:xfrm>
            <a:custGeom>
              <a:avLst/>
              <a:gdLst>
                <a:gd name="T0" fmla="*/ 0 w 700"/>
                <a:gd name="T1" fmla="*/ 700 w 700"/>
                <a:gd name="T2" fmla="*/ 0 w 7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00">
                  <a:moveTo>
                    <a:pt x="0" y="0"/>
                  </a:moveTo>
                  <a:lnTo>
                    <a:pt x="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9D7"/>
            </a:solidFill>
            <a:ln w="0">
              <a:solidFill>
                <a:srgbClr val="CED9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auto">
            <a:xfrm>
              <a:off x="113" y="91"/>
              <a:ext cx="506" cy="0"/>
            </a:xfrm>
            <a:prstGeom prst="line">
              <a:avLst/>
            </a:prstGeom>
            <a:noFill/>
            <a:ln w="25400">
              <a:solidFill>
                <a:srgbClr val="E9EF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0" name="Freeform 36"/>
            <p:cNvSpPr>
              <a:spLocks/>
            </p:cNvSpPr>
            <p:nvPr userDrawn="1"/>
          </p:nvSpPr>
          <p:spPr bwMode="auto">
            <a:xfrm>
              <a:off x="200" y="39"/>
              <a:ext cx="0" cy="507"/>
            </a:xfrm>
            <a:custGeom>
              <a:avLst/>
              <a:gdLst>
                <a:gd name="T0" fmla="*/ 0 h 702"/>
                <a:gd name="T1" fmla="*/ 702 h 702"/>
                <a:gd name="T2" fmla="*/ 0 h 7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2">
                  <a:moveTo>
                    <a:pt x="0" y="0"/>
                  </a:moveTo>
                  <a:lnTo>
                    <a:pt x="0" y="7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9D7"/>
            </a:solidFill>
            <a:ln w="0">
              <a:solidFill>
                <a:srgbClr val="CED9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auto">
            <a:xfrm>
              <a:off x="200" y="39"/>
              <a:ext cx="0" cy="507"/>
            </a:xfrm>
            <a:prstGeom prst="line">
              <a:avLst/>
            </a:prstGeom>
            <a:noFill/>
            <a:ln w="25400">
              <a:solidFill>
                <a:srgbClr val="E9EF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2" name="Freeform 38"/>
            <p:cNvSpPr>
              <a:spLocks noEditPoints="1"/>
            </p:cNvSpPr>
            <p:nvPr userDrawn="1"/>
          </p:nvSpPr>
          <p:spPr bwMode="auto">
            <a:xfrm>
              <a:off x="164" y="228"/>
              <a:ext cx="82" cy="51"/>
            </a:xfrm>
            <a:custGeom>
              <a:avLst/>
              <a:gdLst>
                <a:gd name="T0" fmla="*/ 0 w 114"/>
                <a:gd name="T1" fmla="*/ 64 h 70"/>
                <a:gd name="T2" fmla="*/ 0 w 114"/>
                <a:gd name="T3" fmla="*/ 44 h 70"/>
                <a:gd name="T4" fmla="*/ 0 w 114"/>
                <a:gd name="T5" fmla="*/ 26 h 70"/>
                <a:gd name="T6" fmla="*/ 8 w 114"/>
                <a:gd name="T7" fmla="*/ 14 h 70"/>
                <a:gd name="T8" fmla="*/ 20 w 114"/>
                <a:gd name="T9" fmla="*/ 4 h 70"/>
                <a:gd name="T10" fmla="*/ 36 w 114"/>
                <a:gd name="T11" fmla="*/ 4 h 70"/>
                <a:gd name="T12" fmla="*/ 48 w 114"/>
                <a:gd name="T13" fmla="*/ 14 h 70"/>
                <a:gd name="T14" fmla="*/ 52 w 114"/>
                <a:gd name="T15" fmla="*/ 22 h 70"/>
                <a:gd name="T16" fmla="*/ 58 w 114"/>
                <a:gd name="T17" fmla="*/ 12 h 70"/>
                <a:gd name="T18" fmla="*/ 66 w 114"/>
                <a:gd name="T19" fmla="*/ 4 h 70"/>
                <a:gd name="T20" fmla="*/ 80 w 114"/>
                <a:gd name="T21" fmla="*/ 0 h 70"/>
                <a:gd name="T22" fmla="*/ 94 w 114"/>
                <a:gd name="T23" fmla="*/ 2 h 70"/>
                <a:gd name="T24" fmla="*/ 104 w 114"/>
                <a:gd name="T25" fmla="*/ 10 h 70"/>
                <a:gd name="T26" fmla="*/ 114 w 114"/>
                <a:gd name="T27" fmla="*/ 48 h 70"/>
                <a:gd name="T28" fmla="*/ 114 w 114"/>
                <a:gd name="T29" fmla="*/ 66 h 70"/>
                <a:gd name="T30" fmla="*/ 2 w 114"/>
                <a:gd name="T31" fmla="*/ 70 h 70"/>
                <a:gd name="T32" fmla="*/ 48 w 114"/>
                <a:gd name="T33" fmla="*/ 42 h 70"/>
                <a:gd name="T34" fmla="*/ 44 w 114"/>
                <a:gd name="T35" fmla="*/ 28 h 70"/>
                <a:gd name="T36" fmla="*/ 34 w 114"/>
                <a:gd name="T37" fmla="*/ 20 h 70"/>
                <a:gd name="T38" fmla="*/ 22 w 114"/>
                <a:gd name="T39" fmla="*/ 20 h 70"/>
                <a:gd name="T40" fmla="*/ 14 w 114"/>
                <a:gd name="T41" fmla="*/ 26 h 70"/>
                <a:gd name="T42" fmla="*/ 10 w 114"/>
                <a:gd name="T43" fmla="*/ 36 h 70"/>
                <a:gd name="T44" fmla="*/ 10 w 114"/>
                <a:gd name="T45" fmla="*/ 50 h 70"/>
                <a:gd name="T46" fmla="*/ 12 w 114"/>
                <a:gd name="T47" fmla="*/ 56 h 70"/>
                <a:gd name="T48" fmla="*/ 102 w 114"/>
                <a:gd name="T49" fmla="*/ 56 h 70"/>
                <a:gd name="T50" fmla="*/ 102 w 114"/>
                <a:gd name="T51" fmla="*/ 44 h 70"/>
                <a:gd name="T52" fmla="*/ 102 w 114"/>
                <a:gd name="T53" fmla="*/ 32 h 70"/>
                <a:gd name="T54" fmla="*/ 96 w 114"/>
                <a:gd name="T55" fmla="*/ 22 h 70"/>
                <a:gd name="T56" fmla="*/ 88 w 114"/>
                <a:gd name="T57" fmla="*/ 16 h 70"/>
                <a:gd name="T58" fmla="*/ 74 w 114"/>
                <a:gd name="T59" fmla="*/ 16 h 70"/>
                <a:gd name="T60" fmla="*/ 64 w 114"/>
                <a:gd name="T61" fmla="*/ 24 h 70"/>
                <a:gd name="T62" fmla="*/ 60 w 114"/>
                <a:gd name="T63" fmla="*/ 36 h 70"/>
                <a:gd name="T64" fmla="*/ 58 w 114"/>
                <a:gd name="T6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70">
                  <a:moveTo>
                    <a:pt x="2" y="70"/>
                  </a:moveTo>
                  <a:lnTo>
                    <a:pt x="0" y="6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36" y="4"/>
                  </a:lnTo>
                  <a:lnTo>
                    <a:pt x="42" y="8"/>
                  </a:lnTo>
                  <a:lnTo>
                    <a:pt x="48" y="1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8" y="12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4" y="2"/>
                  </a:lnTo>
                  <a:lnTo>
                    <a:pt x="98" y="6"/>
                  </a:lnTo>
                  <a:lnTo>
                    <a:pt x="104" y="10"/>
                  </a:lnTo>
                  <a:lnTo>
                    <a:pt x="112" y="24"/>
                  </a:lnTo>
                  <a:lnTo>
                    <a:pt x="114" y="48"/>
                  </a:lnTo>
                  <a:lnTo>
                    <a:pt x="114" y="58"/>
                  </a:lnTo>
                  <a:lnTo>
                    <a:pt x="114" y="66"/>
                  </a:lnTo>
                  <a:lnTo>
                    <a:pt x="112" y="70"/>
                  </a:lnTo>
                  <a:lnTo>
                    <a:pt x="2" y="70"/>
                  </a:lnTo>
                  <a:close/>
                  <a:moveTo>
                    <a:pt x="48" y="56"/>
                  </a:moveTo>
                  <a:lnTo>
                    <a:pt x="48" y="42"/>
                  </a:lnTo>
                  <a:lnTo>
                    <a:pt x="46" y="34"/>
                  </a:lnTo>
                  <a:lnTo>
                    <a:pt x="44" y="28"/>
                  </a:lnTo>
                  <a:lnTo>
                    <a:pt x="40" y="22"/>
                  </a:lnTo>
                  <a:lnTo>
                    <a:pt x="34" y="20"/>
                  </a:lnTo>
                  <a:lnTo>
                    <a:pt x="28" y="18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2" y="30"/>
                  </a:lnTo>
                  <a:lnTo>
                    <a:pt x="10" y="36"/>
                  </a:lnTo>
                  <a:lnTo>
                    <a:pt x="10" y="44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48" y="56"/>
                  </a:lnTo>
                  <a:close/>
                  <a:moveTo>
                    <a:pt x="102" y="56"/>
                  </a:moveTo>
                  <a:lnTo>
                    <a:pt x="102" y="50"/>
                  </a:lnTo>
                  <a:lnTo>
                    <a:pt x="102" y="44"/>
                  </a:lnTo>
                  <a:lnTo>
                    <a:pt x="102" y="38"/>
                  </a:lnTo>
                  <a:lnTo>
                    <a:pt x="102" y="32"/>
                  </a:lnTo>
                  <a:lnTo>
                    <a:pt x="100" y="26"/>
                  </a:lnTo>
                  <a:lnTo>
                    <a:pt x="96" y="22"/>
                  </a:lnTo>
                  <a:lnTo>
                    <a:pt x="92" y="18"/>
                  </a:lnTo>
                  <a:lnTo>
                    <a:pt x="88" y="16"/>
                  </a:lnTo>
                  <a:lnTo>
                    <a:pt x="80" y="14"/>
                  </a:lnTo>
                  <a:lnTo>
                    <a:pt x="74" y="16"/>
                  </a:lnTo>
                  <a:lnTo>
                    <a:pt x="68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60" y="36"/>
                  </a:lnTo>
                  <a:lnTo>
                    <a:pt x="58" y="44"/>
                  </a:lnTo>
                  <a:lnTo>
                    <a:pt x="58" y="56"/>
                  </a:lnTo>
                  <a:lnTo>
                    <a:pt x="102" y="56"/>
                  </a:lnTo>
                  <a:close/>
                </a:path>
              </a:pathLst>
            </a:custGeom>
            <a:solidFill>
              <a:srgbClr val="69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697F7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3" name="Freeform 39"/>
            <p:cNvSpPr>
              <a:spLocks/>
            </p:cNvSpPr>
            <p:nvPr userDrawn="1"/>
          </p:nvSpPr>
          <p:spPr bwMode="auto">
            <a:xfrm>
              <a:off x="164" y="133"/>
              <a:ext cx="82" cy="82"/>
            </a:xfrm>
            <a:custGeom>
              <a:avLst/>
              <a:gdLst>
                <a:gd name="T0" fmla="*/ 64 w 114"/>
                <a:gd name="T1" fmla="*/ 16 h 114"/>
                <a:gd name="T2" fmla="*/ 38 w 114"/>
                <a:gd name="T3" fmla="*/ 18 h 114"/>
                <a:gd name="T4" fmla="*/ 14 w 114"/>
                <a:gd name="T5" fmla="*/ 18 h 114"/>
                <a:gd name="T6" fmla="*/ 14 w 114"/>
                <a:gd name="T7" fmla="*/ 18 h 114"/>
                <a:gd name="T8" fmla="*/ 36 w 114"/>
                <a:gd name="T9" fmla="*/ 26 h 114"/>
                <a:gd name="T10" fmla="*/ 58 w 114"/>
                <a:gd name="T11" fmla="*/ 32 h 114"/>
                <a:gd name="T12" fmla="*/ 112 w 114"/>
                <a:gd name="T13" fmla="*/ 52 h 114"/>
                <a:gd name="T14" fmla="*/ 112 w 114"/>
                <a:gd name="T15" fmla="*/ 64 h 114"/>
                <a:gd name="T16" fmla="*/ 58 w 114"/>
                <a:gd name="T17" fmla="*/ 82 h 114"/>
                <a:gd name="T18" fmla="*/ 36 w 114"/>
                <a:gd name="T19" fmla="*/ 90 h 114"/>
                <a:gd name="T20" fmla="*/ 14 w 114"/>
                <a:gd name="T21" fmla="*/ 96 h 114"/>
                <a:gd name="T22" fmla="*/ 14 w 114"/>
                <a:gd name="T23" fmla="*/ 96 h 114"/>
                <a:gd name="T24" fmla="*/ 38 w 114"/>
                <a:gd name="T25" fmla="*/ 96 h 114"/>
                <a:gd name="T26" fmla="*/ 64 w 114"/>
                <a:gd name="T27" fmla="*/ 98 h 114"/>
                <a:gd name="T28" fmla="*/ 114 w 114"/>
                <a:gd name="T29" fmla="*/ 100 h 114"/>
                <a:gd name="T30" fmla="*/ 114 w 114"/>
                <a:gd name="T31" fmla="*/ 114 h 114"/>
                <a:gd name="T32" fmla="*/ 0 w 114"/>
                <a:gd name="T33" fmla="*/ 106 h 114"/>
                <a:gd name="T34" fmla="*/ 0 w 114"/>
                <a:gd name="T35" fmla="*/ 88 h 114"/>
                <a:gd name="T36" fmla="*/ 54 w 114"/>
                <a:gd name="T37" fmla="*/ 68 h 114"/>
                <a:gd name="T38" fmla="*/ 74 w 114"/>
                <a:gd name="T39" fmla="*/ 62 h 114"/>
                <a:gd name="T40" fmla="*/ 92 w 114"/>
                <a:gd name="T41" fmla="*/ 58 h 114"/>
                <a:gd name="T42" fmla="*/ 92 w 114"/>
                <a:gd name="T43" fmla="*/ 58 h 114"/>
                <a:gd name="T44" fmla="*/ 74 w 114"/>
                <a:gd name="T45" fmla="*/ 52 h 114"/>
                <a:gd name="T46" fmla="*/ 54 w 114"/>
                <a:gd name="T47" fmla="*/ 46 h 114"/>
                <a:gd name="T48" fmla="*/ 0 w 114"/>
                <a:gd name="T49" fmla="*/ 24 h 114"/>
                <a:gd name="T50" fmla="*/ 0 w 114"/>
                <a:gd name="T51" fmla="*/ 6 h 114"/>
                <a:gd name="T52" fmla="*/ 114 w 114"/>
                <a:gd name="T53" fmla="*/ 0 h 114"/>
                <a:gd name="T54" fmla="*/ 114 w 114"/>
                <a:gd name="T55" fmla="*/ 14 h 114"/>
                <a:gd name="T56" fmla="*/ 64 w 114"/>
                <a:gd name="T57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14">
                  <a:moveTo>
                    <a:pt x="64" y="16"/>
                  </a:moveTo>
                  <a:lnTo>
                    <a:pt x="38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36" y="26"/>
                  </a:lnTo>
                  <a:lnTo>
                    <a:pt x="58" y="32"/>
                  </a:lnTo>
                  <a:lnTo>
                    <a:pt x="112" y="52"/>
                  </a:lnTo>
                  <a:lnTo>
                    <a:pt x="112" y="64"/>
                  </a:lnTo>
                  <a:lnTo>
                    <a:pt x="58" y="82"/>
                  </a:lnTo>
                  <a:lnTo>
                    <a:pt x="36" y="90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38" y="96"/>
                  </a:lnTo>
                  <a:lnTo>
                    <a:pt x="64" y="98"/>
                  </a:lnTo>
                  <a:lnTo>
                    <a:pt x="114" y="100"/>
                  </a:lnTo>
                  <a:lnTo>
                    <a:pt x="114" y="114"/>
                  </a:lnTo>
                  <a:lnTo>
                    <a:pt x="0" y="106"/>
                  </a:lnTo>
                  <a:lnTo>
                    <a:pt x="0" y="88"/>
                  </a:lnTo>
                  <a:lnTo>
                    <a:pt x="54" y="68"/>
                  </a:lnTo>
                  <a:lnTo>
                    <a:pt x="74" y="62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74" y="52"/>
                  </a:lnTo>
                  <a:lnTo>
                    <a:pt x="54" y="46"/>
                  </a:lnTo>
                  <a:lnTo>
                    <a:pt x="0" y="24"/>
                  </a:lnTo>
                  <a:lnTo>
                    <a:pt x="0" y="6"/>
                  </a:lnTo>
                  <a:lnTo>
                    <a:pt x="114" y="0"/>
                  </a:lnTo>
                  <a:lnTo>
                    <a:pt x="114" y="14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69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697F7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4" name="Freeform 40"/>
            <p:cNvSpPr>
              <a:spLocks/>
            </p:cNvSpPr>
            <p:nvPr userDrawn="1"/>
          </p:nvSpPr>
          <p:spPr bwMode="auto">
            <a:xfrm>
              <a:off x="164" y="70"/>
              <a:ext cx="82" cy="45"/>
            </a:xfrm>
            <a:custGeom>
              <a:avLst/>
              <a:gdLst>
                <a:gd name="T0" fmla="*/ 60 w 114"/>
                <a:gd name="T1" fmla="*/ 4 h 62"/>
                <a:gd name="T2" fmla="*/ 60 w 114"/>
                <a:gd name="T3" fmla="*/ 48 h 62"/>
                <a:gd name="T4" fmla="*/ 100 w 114"/>
                <a:gd name="T5" fmla="*/ 48 h 62"/>
                <a:gd name="T6" fmla="*/ 100 w 114"/>
                <a:gd name="T7" fmla="*/ 0 h 62"/>
                <a:gd name="T8" fmla="*/ 114 w 114"/>
                <a:gd name="T9" fmla="*/ 0 h 62"/>
                <a:gd name="T10" fmla="*/ 114 w 114"/>
                <a:gd name="T11" fmla="*/ 62 h 62"/>
                <a:gd name="T12" fmla="*/ 0 w 114"/>
                <a:gd name="T13" fmla="*/ 62 h 62"/>
                <a:gd name="T14" fmla="*/ 0 w 114"/>
                <a:gd name="T15" fmla="*/ 2 h 62"/>
                <a:gd name="T16" fmla="*/ 12 w 114"/>
                <a:gd name="T17" fmla="*/ 2 h 62"/>
                <a:gd name="T18" fmla="*/ 12 w 114"/>
                <a:gd name="T19" fmla="*/ 48 h 62"/>
                <a:gd name="T20" fmla="*/ 48 w 114"/>
                <a:gd name="T21" fmla="*/ 48 h 62"/>
                <a:gd name="T22" fmla="*/ 48 w 114"/>
                <a:gd name="T23" fmla="*/ 4 h 62"/>
                <a:gd name="T24" fmla="*/ 60 w 114"/>
                <a:gd name="T25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62">
                  <a:moveTo>
                    <a:pt x="60" y="4"/>
                  </a:moveTo>
                  <a:lnTo>
                    <a:pt x="60" y="48"/>
                  </a:lnTo>
                  <a:lnTo>
                    <a:pt x="100" y="48"/>
                  </a:lnTo>
                  <a:lnTo>
                    <a:pt x="100" y="0"/>
                  </a:lnTo>
                  <a:lnTo>
                    <a:pt x="114" y="0"/>
                  </a:lnTo>
                  <a:lnTo>
                    <a:pt x="114" y="62"/>
                  </a:lnTo>
                  <a:lnTo>
                    <a:pt x="0" y="62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48"/>
                  </a:lnTo>
                  <a:lnTo>
                    <a:pt x="48" y="48"/>
                  </a:lnTo>
                  <a:lnTo>
                    <a:pt x="48" y="4"/>
                  </a:lnTo>
                  <a:lnTo>
                    <a:pt x="60" y="4"/>
                  </a:lnTo>
                  <a:close/>
                </a:path>
              </a:pathLst>
            </a:custGeom>
            <a:solidFill>
              <a:srgbClr val="69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697F7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5" name="Freeform 41"/>
            <p:cNvSpPr>
              <a:spLocks/>
            </p:cNvSpPr>
            <p:nvPr userDrawn="1"/>
          </p:nvSpPr>
          <p:spPr bwMode="auto">
            <a:xfrm>
              <a:off x="320" y="248"/>
              <a:ext cx="227" cy="152"/>
            </a:xfrm>
            <a:custGeom>
              <a:avLst/>
              <a:gdLst>
                <a:gd name="T0" fmla="*/ 132 w 314"/>
                <a:gd name="T1" fmla="*/ 0 h 210"/>
                <a:gd name="T2" fmla="*/ 112 w 314"/>
                <a:gd name="T3" fmla="*/ 2 h 210"/>
                <a:gd name="T4" fmla="*/ 96 w 314"/>
                <a:gd name="T5" fmla="*/ 10 h 210"/>
                <a:gd name="T6" fmla="*/ 80 w 314"/>
                <a:gd name="T7" fmla="*/ 24 h 210"/>
                <a:gd name="T8" fmla="*/ 68 w 314"/>
                <a:gd name="T9" fmla="*/ 42 h 210"/>
                <a:gd name="T10" fmla="*/ 54 w 314"/>
                <a:gd name="T11" fmla="*/ 62 h 210"/>
                <a:gd name="T12" fmla="*/ 34 w 314"/>
                <a:gd name="T13" fmla="*/ 100 h 210"/>
                <a:gd name="T14" fmla="*/ 16 w 314"/>
                <a:gd name="T15" fmla="*/ 142 h 210"/>
                <a:gd name="T16" fmla="*/ 0 w 314"/>
                <a:gd name="T17" fmla="*/ 186 h 210"/>
                <a:gd name="T18" fmla="*/ 12 w 314"/>
                <a:gd name="T19" fmla="*/ 178 h 210"/>
                <a:gd name="T20" fmla="*/ 24 w 314"/>
                <a:gd name="T21" fmla="*/ 174 h 210"/>
                <a:gd name="T22" fmla="*/ 36 w 314"/>
                <a:gd name="T23" fmla="*/ 174 h 210"/>
                <a:gd name="T24" fmla="*/ 40 w 314"/>
                <a:gd name="T25" fmla="*/ 164 h 210"/>
                <a:gd name="T26" fmla="*/ 44 w 314"/>
                <a:gd name="T27" fmla="*/ 154 h 210"/>
                <a:gd name="T28" fmla="*/ 46 w 314"/>
                <a:gd name="T29" fmla="*/ 142 h 210"/>
                <a:gd name="T30" fmla="*/ 52 w 314"/>
                <a:gd name="T31" fmla="*/ 128 h 210"/>
                <a:gd name="T32" fmla="*/ 58 w 314"/>
                <a:gd name="T33" fmla="*/ 108 h 210"/>
                <a:gd name="T34" fmla="*/ 68 w 314"/>
                <a:gd name="T35" fmla="*/ 86 h 210"/>
                <a:gd name="T36" fmla="*/ 80 w 314"/>
                <a:gd name="T37" fmla="*/ 62 h 210"/>
                <a:gd name="T38" fmla="*/ 94 w 314"/>
                <a:gd name="T39" fmla="*/ 42 h 210"/>
                <a:gd name="T40" fmla="*/ 112 w 314"/>
                <a:gd name="T41" fmla="*/ 28 h 210"/>
                <a:gd name="T42" fmla="*/ 124 w 314"/>
                <a:gd name="T43" fmla="*/ 28 h 210"/>
                <a:gd name="T44" fmla="*/ 134 w 314"/>
                <a:gd name="T45" fmla="*/ 40 h 210"/>
                <a:gd name="T46" fmla="*/ 144 w 314"/>
                <a:gd name="T47" fmla="*/ 60 h 210"/>
                <a:gd name="T48" fmla="*/ 156 w 314"/>
                <a:gd name="T49" fmla="*/ 84 h 210"/>
                <a:gd name="T50" fmla="*/ 166 w 314"/>
                <a:gd name="T51" fmla="*/ 112 h 210"/>
                <a:gd name="T52" fmla="*/ 178 w 314"/>
                <a:gd name="T53" fmla="*/ 140 h 210"/>
                <a:gd name="T54" fmla="*/ 190 w 314"/>
                <a:gd name="T55" fmla="*/ 164 h 210"/>
                <a:gd name="T56" fmla="*/ 202 w 314"/>
                <a:gd name="T57" fmla="*/ 182 h 210"/>
                <a:gd name="T58" fmla="*/ 226 w 314"/>
                <a:gd name="T59" fmla="*/ 202 h 210"/>
                <a:gd name="T60" fmla="*/ 248 w 314"/>
                <a:gd name="T61" fmla="*/ 210 h 210"/>
                <a:gd name="T62" fmla="*/ 272 w 314"/>
                <a:gd name="T63" fmla="*/ 210 h 210"/>
                <a:gd name="T64" fmla="*/ 292 w 314"/>
                <a:gd name="T65" fmla="*/ 202 h 210"/>
                <a:gd name="T66" fmla="*/ 312 w 314"/>
                <a:gd name="T67" fmla="*/ 188 h 210"/>
                <a:gd name="T68" fmla="*/ 314 w 314"/>
                <a:gd name="T69" fmla="*/ 172 h 210"/>
                <a:gd name="T70" fmla="*/ 308 w 314"/>
                <a:gd name="T71" fmla="*/ 180 h 210"/>
                <a:gd name="T72" fmla="*/ 296 w 314"/>
                <a:gd name="T73" fmla="*/ 190 h 210"/>
                <a:gd name="T74" fmla="*/ 280 w 314"/>
                <a:gd name="T75" fmla="*/ 196 h 210"/>
                <a:gd name="T76" fmla="*/ 262 w 314"/>
                <a:gd name="T77" fmla="*/ 198 h 210"/>
                <a:gd name="T78" fmla="*/ 240 w 314"/>
                <a:gd name="T79" fmla="*/ 192 h 210"/>
                <a:gd name="T80" fmla="*/ 218 w 314"/>
                <a:gd name="T81" fmla="*/ 174 h 210"/>
                <a:gd name="T82" fmla="*/ 202 w 314"/>
                <a:gd name="T83" fmla="*/ 152 h 210"/>
                <a:gd name="T84" fmla="*/ 190 w 314"/>
                <a:gd name="T85" fmla="*/ 126 h 210"/>
                <a:gd name="T86" fmla="*/ 180 w 314"/>
                <a:gd name="T87" fmla="*/ 98 h 210"/>
                <a:gd name="T88" fmla="*/ 172 w 314"/>
                <a:gd name="T89" fmla="*/ 70 h 210"/>
                <a:gd name="T90" fmla="*/ 164 w 314"/>
                <a:gd name="T91" fmla="*/ 44 h 210"/>
                <a:gd name="T92" fmla="*/ 154 w 314"/>
                <a:gd name="T93" fmla="*/ 22 h 210"/>
                <a:gd name="T94" fmla="*/ 144 w 314"/>
                <a:gd name="T95" fmla="*/ 8 h 210"/>
                <a:gd name="T96" fmla="*/ 132 w 314"/>
                <a:gd name="T9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4" h="210">
                  <a:moveTo>
                    <a:pt x="132" y="0"/>
                  </a:moveTo>
                  <a:lnTo>
                    <a:pt x="112" y="2"/>
                  </a:lnTo>
                  <a:lnTo>
                    <a:pt x="96" y="10"/>
                  </a:lnTo>
                  <a:lnTo>
                    <a:pt x="80" y="24"/>
                  </a:lnTo>
                  <a:lnTo>
                    <a:pt x="68" y="42"/>
                  </a:lnTo>
                  <a:lnTo>
                    <a:pt x="54" y="62"/>
                  </a:lnTo>
                  <a:lnTo>
                    <a:pt x="34" y="100"/>
                  </a:lnTo>
                  <a:lnTo>
                    <a:pt x="16" y="142"/>
                  </a:lnTo>
                  <a:lnTo>
                    <a:pt x="0" y="186"/>
                  </a:lnTo>
                  <a:lnTo>
                    <a:pt x="12" y="178"/>
                  </a:lnTo>
                  <a:lnTo>
                    <a:pt x="24" y="174"/>
                  </a:lnTo>
                  <a:lnTo>
                    <a:pt x="36" y="174"/>
                  </a:lnTo>
                  <a:lnTo>
                    <a:pt x="40" y="164"/>
                  </a:lnTo>
                  <a:lnTo>
                    <a:pt x="44" y="154"/>
                  </a:lnTo>
                  <a:lnTo>
                    <a:pt x="46" y="142"/>
                  </a:lnTo>
                  <a:lnTo>
                    <a:pt x="52" y="128"/>
                  </a:lnTo>
                  <a:lnTo>
                    <a:pt x="58" y="108"/>
                  </a:lnTo>
                  <a:lnTo>
                    <a:pt x="68" y="86"/>
                  </a:lnTo>
                  <a:lnTo>
                    <a:pt x="80" y="62"/>
                  </a:lnTo>
                  <a:lnTo>
                    <a:pt x="94" y="42"/>
                  </a:lnTo>
                  <a:lnTo>
                    <a:pt x="112" y="28"/>
                  </a:lnTo>
                  <a:lnTo>
                    <a:pt x="124" y="28"/>
                  </a:lnTo>
                  <a:lnTo>
                    <a:pt x="134" y="40"/>
                  </a:lnTo>
                  <a:lnTo>
                    <a:pt x="144" y="60"/>
                  </a:lnTo>
                  <a:lnTo>
                    <a:pt x="156" y="84"/>
                  </a:lnTo>
                  <a:lnTo>
                    <a:pt x="166" y="112"/>
                  </a:lnTo>
                  <a:lnTo>
                    <a:pt x="178" y="140"/>
                  </a:lnTo>
                  <a:lnTo>
                    <a:pt x="190" y="164"/>
                  </a:lnTo>
                  <a:lnTo>
                    <a:pt x="202" y="182"/>
                  </a:lnTo>
                  <a:lnTo>
                    <a:pt x="226" y="202"/>
                  </a:lnTo>
                  <a:lnTo>
                    <a:pt x="248" y="210"/>
                  </a:lnTo>
                  <a:lnTo>
                    <a:pt x="272" y="210"/>
                  </a:lnTo>
                  <a:lnTo>
                    <a:pt x="292" y="202"/>
                  </a:lnTo>
                  <a:lnTo>
                    <a:pt x="312" y="188"/>
                  </a:lnTo>
                  <a:lnTo>
                    <a:pt x="314" y="172"/>
                  </a:lnTo>
                  <a:lnTo>
                    <a:pt x="308" y="180"/>
                  </a:lnTo>
                  <a:lnTo>
                    <a:pt x="296" y="190"/>
                  </a:lnTo>
                  <a:lnTo>
                    <a:pt x="280" y="196"/>
                  </a:lnTo>
                  <a:lnTo>
                    <a:pt x="262" y="198"/>
                  </a:lnTo>
                  <a:lnTo>
                    <a:pt x="240" y="192"/>
                  </a:lnTo>
                  <a:lnTo>
                    <a:pt x="218" y="174"/>
                  </a:lnTo>
                  <a:lnTo>
                    <a:pt x="202" y="152"/>
                  </a:lnTo>
                  <a:lnTo>
                    <a:pt x="190" y="126"/>
                  </a:lnTo>
                  <a:lnTo>
                    <a:pt x="180" y="98"/>
                  </a:lnTo>
                  <a:lnTo>
                    <a:pt x="172" y="70"/>
                  </a:lnTo>
                  <a:lnTo>
                    <a:pt x="164" y="44"/>
                  </a:lnTo>
                  <a:lnTo>
                    <a:pt x="154" y="22"/>
                  </a:lnTo>
                  <a:lnTo>
                    <a:pt x="144" y="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9C0000"/>
            </a:solidFill>
            <a:ln w="0">
              <a:solidFill>
                <a:srgbClr val="9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66" name="Freeform 42"/>
            <p:cNvSpPr>
              <a:spLocks/>
            </p:cNvSpPr>
            <p:nvPr userDrawn="1"/>
          </p:nvSpPr>
          <p:spPr bwMode="auto">
            <a:xfrm>
              <a:off x="220" y="30"/>
              <a:ext cx="163" cy="483"/>
            </a:xfrm>
            <a:custGeom>
              <a:avLst/>
              <a:gdLst>
                <a:gd name="T0" fmla="*/ 226 w 226"/>
                <a:gd name="T1" fmla="*/ 14 h 668"/>
                <a:gd name="T2" fmla="*/ 218 w 226"/>
                <a:gd name="T3" fmla="*/ 80 h 668"/>
                <a:gd name="T4" fmla="*/ 212 w 226"/>
                <a:gd name="T5" fmla="*/ 142 h 668"/>
                <a:gd name="T6" fmla="*/ 204 w 226"/>
                <a:gd name="T7" fmla="*/ 200 h 668"/>
                <a:gd name="T8" fmla="*/ 194 w 226"/>
                <a:gd name="T9" fmla="*/ 254 h 668"/>
                <a:gd name="T10" fmla="*/ 184 w 226"/>
                <a:gd name="T11" fmla="*/ 306 h 668"/>
                <a:gd name="T12" fmla="*/ 170 w 226"/>
                <a:gd name="T13" fmla="*/ 360 h 668"/>
                <a:gd name="T14" fmla="*/ 154 w 226"/>
                <a:gd name="T15" fmla="*/ 414 h 668"/>
                <a:gd name="T16" fmla="*/ 132 w 226"/>
                <a:gd name="T17" fmla="*/ 470 h 668"/>
                <a:gd name="T18" fmla="*/ 106 w 226"/>
                <a:gd name="T19" fmla="*/ 530 h 668"/>
                <a:gd name="T20" fmla="*/ 72 w 226"/>
                <a:gd name="T21" fmla="*/ 596 h 668"/>
                <a:gd name="T22" fmla="*/ 32 w 226"/>
                <a:gd name="T23" fmla="*/ 668 h 668"/>
                <a:gd name="T24" fmla="*/ 24 w 226"/>
                <a:gd name="T25" fmla="*/ 664 h 668"/>
                <a:gd name="T26" fmla="*/ 16 w 226"/>
                <a:gd name="T27" fmla="*/ 664 h 668"/>
                <a:gd name="T28" fmla="*/ 8 w 226"/>
                <a:gd name="T29" fmla="*/ 666 h 668"/>
                <a:gd name="T30" fmla="*/ 0 w 226"/>
                <a:gd name="T31" fmla="*/ 666 h 668"/>
                <a:gd name="T32" fmla="*/ 42 w 226"/>
                <a:gd name="T33" fmla="*/ 604 h 668"/>
                <a:gd name="T34" fmla="*/ 78 w 226"/>
                <a:gd name="T35" fmla="*/ 538 h 668"/>
                <a:gd name="T36" fmla="*/ 106 w 226"/>
                <a:gd name="T37" fmla="*/ 466 h 668"/>
                <a:gd name="T38" fmla="*/ 128 w 226"/>
                <a:gd name="T39" fmla="*/ 392 h 668"/>
                <a:gd name="T40" fmla="*/ 144 w 226"/>
                <a:gd name="T41" fmla="*/ 314 h 668"/>
                <a:gd name="T42" fmla="*/ 156 w 226"/>
                <a:gd name="T43" fmla="*/ 234 h 668"/>
                <a:gd name="T44" fmla="*/ 162 w 226"/>
                <a:gd name="T45" fmla="*/ 154 h 668"/>
                <a:gd name="T46" fmla="*/ 164 w 226"/>
                <a:gd name="T47" fmla="*/ 76 h 668"/>
                <a:gd name="T48" fmla="*/ 162 w 226"/>
                <a:gd name="T49" fmla="*/ 0 h 668"/>
                <a:gd name="T50" fmla="*/ 184 w 226"/>
                <a:gd name="T51" fmla="*/ 6 h 668"/>
                <a:gd name="T52" fmla="*/ 204 w 226"/>
                <a:gd name="T53" fmla="*/ 10 h 668"/>
                <a:gd name="T54" fmla="*/ 226 w 226"/>
                <a:gd name="T55" fmla="*/ 14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668">
                  <a:moveTo>
                    <a:pt x="226" y="14"/>
                  </a:moveTo>
                  <a:lnTo>
                    <a:pt x="218" y="80"/>
                  </a:lnTo>
                  <a:lnTo>
                    <a:pt x="212" y="142"/>
                  </a:lnTo>
                  <a:lnTo>
                    <a:pt x="204" y="200"/>
                  </a:lnTo>
                  <a:lnTo>
                    <a:pt x="194" y="254"/>
                  </a:lnTo>
                  <a:lnTo>
                    <a:pt x="184" y="306"/>
                  </a:lnTo>
                  <a:lnTo>
                    <a:pt x="170" y="360"/>
                  </a:lnTo>
                  <a:lnTo>
                    <a:pt x="154" y="414"/>
                  </a:lnTo>
                  <a:lnTo>
                    <a:pt x="132" y="470"/>
                  </a:lnTo>
                  <a:lnTo>
                    <a:pt x="106" y="530"/>
                  </a:lnTo>
                  <a:lnTo>
                    <a:pt x="72" y="596"/>
                  </a:lnTo>
                  <a:lnTo>
                    <a:pt x="32" y="668"/>
                  </a:lnTo>
                  <a:lnTo>
                    <a:pt x="24" y="664"/>
                  </a:lnTo>
                  <a:lnTo>
                    <a:pt x="16" y="664"/>
                  </a:lnTo>
                  <a:lnTo>
                    <a:pt x="8" y="666"/>
                  </a:lnTo>
                  <a:lnTo>
                    <a:pt x="0" y="666"/>
                  </a:lnTo>
                  <a:lnTo>
                    <a:pt x="42" y="604"/>
                  </a:lnTo>
                  <a:lnTo>
                    <a:pt x="78" y="538"/>
                  </a:lnTo>
                  <a:lnTo>
                    <a:pt x="106" y="466"/>
                  </a:lnTo>
                  <a:lnTo>
                    <a:pt x="128" y="392"/>
                  </a:lnTo>
                  <a:lnTo>
                    <a:pt x="144" y="314"/>
                  </a:lnTo>
                  <a:lnTo>
                    <a:pt x="156" y="234"/>
                  </a:lnTo>
                  <a:lnTo>
                    <a:pt x="162" y="154"/>
                  </a:lnTo>
                  <a:lnTo>
                    <a:pt x="164" y="76"/>
                  </a:lnTo>
                  <a:lnTo>
                    <a:pt x="162" y="0"/>
                  </a:lnTo>
                  <a:lnTo>
                    <a:pt x="184" y="6"/>
                  </a:lnTo>
                  <a:lnTo>
                    <a:pt x="204" y="10"/>
                  </a:lnTo>
                  <a:lnTo>
                    <a:pt x="226" y="14"/>
                  </a:lnTo>
                  <a:close/>
                </a:path>
              </a:pathLst>
            </a:custGeom>
            <a:solidFill>
              <a:srgbClr val="9C0000"/>
            </a:solidFill>
            <a:ln w="0">
              <a:solidFill>
                <a:srgbClr val="9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187325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4C4C4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4C4C4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4C4C4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530599"/>
            <a:ext cx="6875462" cy="1937327"/>
          </a:xfrm>
        </p:spPr>
        <p:txBody>
          <a:bodyPr/>
          <a:lstStyle/>
          <a:p>
            <a:pPr algn="ctr"/>
            <a:r>
              <a:rPr lang="hu-HU" dirty="0"/>
              <a:t>Hang- és stúdiótechnika </a:t>
            </a:r>
            <a:r>
              <a:rPr lang="hu-HU" dirty="0" smtClean="0"/>
              <a:t>mellékspecializáció</a:t>
            </a:r>
            <a:r>
              <a:rPr lang="hu-HU" dirty="0"/>
              <a:t/>
            </a:r>
            <a:br>
              <a:rPr lang="hu-HU" dirty="0"/>
            </a:br>
            <a:r>
              <a:rPr lang="hu-HU" sz="2000" dirty="0"/>
              <a:t>http://</a:t>
            </a:r>
            <a:r>
              <a:rPr lang="hu-HU" sz="2000" dirty="0" smtClean="0"/>
              <a:t>last.hit.bme.hu/hu/content/hang-és-stúdiótechnika-mellékspecializáció</a:t>
            </a:r>
            <a:br>
              <a:rPr lang="hu-HU" sz="2000" dirty="0" smtClean="0"/>
            </a:br>
            <a:endParaRPr lang="hu-HU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5463309"/>
            <a:ext cx="6870700" cy="1185863"/>
          </a:xfrm>
        </p:spPr>
        <p:txBody>
          <a:bodyPr/>
          <a:lstStyle/>
          <a:p>
            <a:r>
              <a:rPr lang="hu-HU" sz="2000" b="1" dirty="0" smtClean="0"/>
              <a:t>Felelős tanszék / labor:</a:t>
            </a:r>
          </a:p>
          <a:p>
            <a:r>
              <a:rPr lang="hu-HU" sz="2000" b="1" dirty="0" smtClean="0"/>
              <a:t>Hálózati Rendszerek és Szolgáltatások Tanszék</a:t>
            </a:r>
          </a:p>
          <a:p>
            <a:r>
              <a:rPr lang="hu-HU" sz="2000" b="1" dirty="0" smtClean="0"/>
              <a:t>Akusztikai és Stúdiótechnikai Laboratórium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Előadás címe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031B2-75E1-4ED3-9EEF-2136D724DDEA}" type="slidenum">
              <a:rPr lang="hu-HU"/>
              <a:pPr/>
              <a:t>2</a:t>
            </a:fld>
            <a:endParaRPr lang="hu-HU"/>
          </a:p>
        </p:txBody>
      </p:sp>
      <p:sp>
        <p:nvSpPr>
          <p:cNvPr id="2181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Tárgyaink</a:t>
            </a:r>
            <a:endParaRPr lang="hu-HU" sz="2800" dirty="0"/>
          </a:p>
        </p:txBody>
      </p:sp>
      <p:cxnSp>
        <p:nvCxnSpPr>
          <p:cNvPr id="7" name="Egyenes összekötő 6"/>
          <p:cNvCxnSpPr/>
          <p:nvPr/>
        </p:nvCxnSpPr>
        <p:spPr>
          <a:xfrm flipH="1">
            <a:off x="480292" y="1094448"/>
            <a:ext cx="2" cy="52878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2609276" y="1094448"/>
            <a:ext cx="0" cy="52878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572003" y="1094448"/>
            <a:ext cx="0" cy="52878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H="1">
            <a:off x="6562437" y="1094448"/>
            <a:ext cx="1" cy="52878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H="1">
            <a:off x="8793019" y="1295400"/>
            <a:ext cx="2" cy="5086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Csoportba foglalás 55"/>
          <p:cNvGrpSpPr/>
          <p:nvPr/>
        </p:nvGrpSpPr>
        <p:grpSpPr>
          <a:xfrm>
            <a:off x="637310" y="1681018"/>
            <a:ext cx="1796472" cy="4488873"/>
            <a:chOff x="637310" y="1681018"/>
            <a:chExt cx="1796472" cy="4488873"/>
          </a:xfrm>
        </p:grpSpPr>
        <p:sp>
          <p:nvSpPr>
            <p:cNvPr id="10" name="Lekerekített téglalap 9"/>
            <p:cNvSpPr/>
            <p:nvPr/>
          </p:nvSpPr>
          <p:spPr>
            <a:xfrm>
              <a:off x="637310" y="1681018"/>
              <a:ext cx="1727199" cy="7573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775854" y="1727417"/>
              <a:ext cx="1450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accent6">
                      <a:lumMod val="75000"/>
                    </a:schemeClr>
                  </a:solidFill>
                </a:rPr>
                <a:t>Műszaki akusztika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20" name="Csoportba foglalás 19"/>
            <p:cNvGrpSpPr/>
            <p:nvPr/>
          </p:nvGrpSpPr>
          <p:grpSpPr>
            <a:xfrm>
              <a:off x="706583" y="3565236"/>
              <a:ext cx="1727199" cy="757382"/>
              <a:chOff x="706583" y="3565236"/>
              <a:chExt cx="1727199" cy="757382"/>
            </a:xfrm>
          </p:grpSpPr>
          <p:sp>
            <p:nvSpPr>
              <p:cNvPr id="24" name="Lekerekített téglalap 23"/>
              <p:cNvSpPr/>
              <p:nvPr/>
            </p:nvSpPr>
            <p:spPr>
              <a:xfrm>
                <a:off x="706583" y="3565236"/>
                <a:ext cx="1727199" cy="757382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AA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Szövegdoboz 15"/>
              <p:cNvSpPr txBox="1"/>
              <p:nvPr/>
            </p:nvSpPr>
            <p:spPr>
              <a:xfrm>
                <a:off x="1062182" y="3786909"/>
                <a:ext cx="116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 err="1" smtClean="0">
                    <a:solidFill>
                      <a:srgbClr val="AA0000"/>
                    </a:solidFill>
                  </a:rPr>
                  <a:t>Ön.lab</a:t>
                </a:r>
                <a:r>
                  <a:rPr lang="hu-HU" dirty="0" smtClean="0"/>
                  <a:t>.</a:t>
                </a:r>
                <a:endParaRPr lang="en-US" dirty="0"/>
              </a:p>
            </p:txBody>
          </p:sp>
        </p:grpSp>
        <p:sp>
          <p:nvSpPr>
            <p:cNvPr id="36" name="Lekerekített téglalap 35"/>
            <p:cNvSpPr/>
            <p:nvPr/>
          </p:nvSpPr>
          <p:spPr>
            <a:xfrm>
              <a:off x="706582" y="4521200"/>
              <a:ext cx="1727199" cy="757382"/>
            </a:xfrm>
            <a:prstGeom prst="roundRe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845126" y="4576725"/>
              <a:ext cx="142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rgbClr val="0070C0"/>
                  </a:solidFill>
                </a:rPr>
                <a:t>Hangszerek fizikája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>
            <a:xfrm>
              <a:off x="706581" y="5412509"/>
              <a:ext cx="1727199" cy="757382"/>
            </a:xfrm>
            <a:prstGeom prst="roundRe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Szövegdoboz 47"/>
            <p:cNvSpPr txBox="1"/>
            <p:nvPr/>
          </p:nvSpPr>
          <p:spPr>
            <a:xfrm>
              <a:off x="858982" y="5468034"/>
              <a:ext cx="142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>
                  <a:solidFill>
                    <a:srgbClr val="0070C0"/>
                  </a:solidFill>
                </a:rPr>
                <a:t>Hangtech</a:t>
              </a:r>
              <a:r>
                <a:rPr lang="hu-HU" dirty="0" smtClean="0">
                  <a:solidFill>
                    <a:srgbClr val="0070C0"/>
                  </a:solidFill>
                </a:rPr>
                <a:t>. gyakorlat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Csoportba foglalás 57"/>
          <p:cNvGrpSpPr/>
          <p:nvPr/>
        </p:nvGrpSpPr>
        <p:grpSpPr>
          <a:xfrm>
            <a:off x="4682835" y="1694873"/>
            <a:ext cx="1773383" cy="4479528"/>
            <a:chOff x="4682835" y="1694873"/>
            <a:chExt cx="1773383" cy="4479528"/>
          </a:xfrm>
        </p:grpSpPr>
        <p:sp>
          <p:nvSpPr>
            <p:cNvPr id="19" name="Lekerekített téglalap 18"/>
            <p:cNvSpPr/>
            <p:nvPr/>
          </p:nvSpPr>
          <p:spPr>
            <a:xfrm>
              <a:off x="4682835" y="1694873"/>
              <a:ext cx="1727199" cy="7573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4821379" y="1902752"/>
              <a:ext cx="1450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accent6">
                      <a:lumMod val="75000"/>
                    </a:schemeClr>
                  </a:solidFill>
                </a:rPr>
                <a:t>Labor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Lekerekített téglalap 32"/>
            <p:cNvSpPr/>
            <p:nvPr/>
          </p:nvSpPr>
          <p:spPr>
            <a:xfrm>
              <a:off x="4729019" y="3595193"/>
              <a:ext cx="1727199" cy="757382"/>
            </a:xfrm>
            <a:prstGeom prst="roundRect">
              <a:avLst/>
            </a:prstGeom>
            <a:solidFill>
              <a:srgbClr val="99FFCC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5010727" y="3796084"/>
              <a:ext cx="116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>
                  <a:ln>
                    <a:solidFill>
                      <a:srgbClr val="339966"/>
                    </a:solidFill>
                  </a:ln>
                  <a:solidFill>
                    <a:srgbClr val="339966"/>
                  </a:solidFill>
                </a:rPr>
                <a:t>Dip.terv</a:t>
              </a:r>
              <a:endParaRPr lang="en-US" dirty="0">
                <a:ln>
                  <a:solidFill>
                    <a:srgbClr val="339966"/>
                  </a:solidFill>
                </a:ln>
                <a:solidFill>
                  <a:srgbClr val="339966"/>
                </a:solidFill>
              </a:endParaRPr>
            </a:p>
          </p:txBody>
        </p:sp>
        <p:sp>
          <p:nvSpPr>
            <p:cNvPr id="40" name="Lekerekített téglalap 39"/>
            <p:cNvSpPr/>
            <p:nvPr/>
          </p:nvSpPr>
          <p:spPr>
            <a:xfrm>
              <a:off x="4682835" y="4530437"/>
              <a:ext cx="1727199" cy="757382"/>
            </a:xfrm>
            <a:prstGeom prst="roundRe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Lekerekített téglalap 41"/>
            <p:cNvSpPr/>
            <p:nvPr/>
          </p:nvSpPr>
          <p:spPr>
            <a:xfrm>
              <a:off x="4682835" y="5417019"/>
              <a:ext cx="1727199" cy="757382"/>
            </a:xfrm>
            <a:prstGeom prst="roundRe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4821379" y="4590472"/>
              <a:ext cx="142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rgbClr val="0070C0"/>
                  </a:solidFill>
                </a:rPr>
                <a:t>Hangszerek fizikája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4835233" y="5472545"/>
              <a:ext cx="142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>
                  <a:solidFill>
                    <a:srgbClr val="0070C0"/>
                  </a:solidFill>
                </a:rPr>
                <a:t>Hangtech</a:t>
              </a:r>
              <a:r>
                <a:rPr lang="hu-HU" dirty="0" smtClean="0">
                  <a:solidFill>
                    <a:srgbClr val="0070C0"/>
                  </a:solidFill>
                </a:rPr>
                <a:t>. gyakorlat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2738580" y="1708727"/>
            <a:ext cx="1736437" cy="4461164"/>
            <a:chOff x="2738580" y="1708727"/>
            <a:chExt cx="1736437" cy="4461164"/>
          </a:xfrm>
        </p:grpSpPr>
        <p:sp>
          <p:nvSpPr>
            <p:cNvPr id="17" name="Lekerekített téglalap 16"/>
            <p:cNvSpPr/>
            <p:nvPr/>
          </p:nvSpPr>
          <p:spPr>
            <a:xfrm>
              <a:off x="2747817" y="2664691"/>
              <a:ext cx="1727199" cy="7573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Lekerekített téglalap 17"/>
            <p:cNvSpPr/>
            <p:nvPr/>
          </p:nvSpPr>
          <p:spPr>
            <a:xfrm>
              <a:off x="2747818" y="1708727"/>
              <a:ext cx="1727199" cy="7573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2817090" y="1921209"/>
              <a:ext cx="1588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accent6">
                      <a:lumMod val="75000"/>
                    </a:schemeClr>
                  </a:solidFill>
                </a:rPr>
                <a:t>Hangtechnika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2747818" y="2858716"/>
              <a:ext cx="1727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accent6">
                      <a:lumMod val="75000"/>
                    </a:schemeClr>
                  </a:solidFill>
                </a:rPr>
                <a:t>Videotechnika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27" name="Csoportba foglalás 26"/>
            <p:cNvGrpSpPr/>
            <p:nvPr/>
          </p:nvGrpSpPr>
          <p:grpSpPr>
            <a:xfrm>
              <a:off x="2747816" y="3592884"/>
              <a:ext cx="1727199" cy="757382"/>
              <a:chOff x="706583" y="3565236"/>
              <a:chExt cx="1727199" cy="757382"/>
            </a:xfrm>
          </p:grpSpPr>
          <p:sp>
            <p:nvSpPr>
              <p:cNvPr id="28" name="Lekerekített téglalap 27"/>
              <p:cNvSpPr/>
              <p:nvPr/>
            </p:nvSpPr>
            <p:spPr>
              <a:xfrm>
                <a:off x="706583" y="3565236"/>
                <a:ext cx="1727199" cy="757382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AA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Szövegdoboz 28"/>
              <p:cNvSpPr txBox="1"/>
              <p:nvPr/>
            </p:nvSpPr>
            <p:spPr>
              <a:xfrm>
                <a:off x="1062182" y="3786909"/>
                <a:ext cx="116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 err="1" smtClean="0">
                    <a:solidFill>
                      <a:srgbClr val="AA0000"/>
                    </a:solidFill>
                  </a:rPr>
                  <a:t>Ön.lab</a:t>
                </a:r>
                <a:r>
                  <a:rPr lang="hu-HU" dirty="0" smtClean="0"/>
                  <a:t>.</a:t>
                </a:r>
                <a:endParaRPr lang="en-US" dirty="0"/>
              </a:p>
            </p:txBody>
          </p:sp>
        </p:grpSp>
        <p:sp>
          <p:nvSpPr>
            <p:cNvPr id="39" name="Lekerekített téglalap 38"/>
            <p:cNvSpPr/>
            <p:nvPr/>
          </p:nvSpPr>
          <p:spPr>
            <a:xfrm>
              <a:off x="2738581" y="4521200"/>
              <a:ext cx="1727199" cy="757382"/>
            </a:xfrm>
            <a:prstGeom prst="roundRe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Lekerekített téglalap 49"/>
            <p:cNvSpPr/>
            <p:nvPr/>
          </p:nvSpPr>
          <p:spPr>
            <a:xfrm>
              <a:off x="2738580" y="5412509"/>
              <a:ext cx="1727199" cy="757382"/>
            </a:xfrm>
            <a:prstGeom prst="roundRe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>
                  <a:solidFill>
                    <a:srgbClr val="0070C0"/>
                  </a:solidFill>
                </a:rPr>
                <a:t>Audio-video</a:t>
              </a:r>
              <a:r>
                <a:rPr lang="hu-HU" dirty="0" smtClean="0">
                  <a:solidFill>
                    <a:srgbClr val="0070C0"/>
                  </a:solidFill>
                </a:rPr>
                <a:t> </a:t>
              </a:r>
              <a:r>
                <a:rPr lang="hu-HU" dirty="0" err="1" smtClean="0">
                  <a:solidFill>
                    <a:srgbClr val="0070C0"/>
                  </a:solidFill>
                </a:rPr>
                <a:t>tartalomelőáll</a:t>
              </a:r>
              <a:r>
                <a:rPr lang="hu-HU" dirty="0" smtClean="0">
                  <a:solidFill>
                    <a:srgbClr val="0070C0"/>
                  </a:solidFill>
                </a:rPr>
                <a:t>.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2890979" y="4567488"/>
              <a:ext cx="142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rgbClr val="0070C0"/>
                  </a:solidFill>
                </a:rPr>
                <a:t>Terem-</a:t>
              </a:r>
              <a:br>
                <a:rPr lang="hu-HU" dirty="0" smtClean="0">
                  <a:solidFill>
                    <a:srgbClr val="0070C0"/>
                  </a:solidFill>
                </a:rPr>
              </a:br>
              <a:r>
                <a:rPr lang="hu-HU" dirty="0" smtClean="0">
                  <a:solidFill>
                    <a:srgbClr val="0070C0"/>
                  </a:solidFill>
                </a:rPr>
                <a:t>akusztika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9" name="Csoportba foglalás 58"/>
          <p:cNvGrpSpPr/>
          <p:nvPr/>
        </p:nvGrpSpPr>
        <p:grpSpPr>
          <a:xfrm>
            <a:off x="6830287" y="3590514"/>
            <a:ext cx="1736435" cy="2579376"/>
            <a:chOff x="6830287" y="3590514"/>
            <a:chExt cx="1736435" cy="2579376"/>
          </a:xfrm>
        </p:grpSpPr>
        <p:sp>
          <p:nvSpPr>
            <p:cNvPr id="34" name="Lekerekített téglalap 33"/>
            <p:cNvSpPr/>
            <p:nvPr/>
          </p:nvSpPr>
          <p:spPr>
            <a:xfrm>
              <a:off x="6830291" y="3590514"/>
              <a:ext cx="1727199" cy="757382"/>
            </a:xfrm>
            <a:prstGeom prst="roundRect">
              <a:avLst/>
            </a:prstGeom>
            <a:solidFill>
              <a:srgbClr val="99FFCC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7111999" y="3791466"/>
              <a:ext cx="116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>
                  <a:ln>
                    <a:solidFill>
                      <a:srgbClr val="339966"/>
                    </a:solidFill>
                  </a:ln>
                  <a:solidFill>
                    <a:srgbClr val="339966"/>
                  </a:solidFill>
                </a:rPr>
                <a:t>Dip.terv</a:t>
              </a:r>
              <a:endParaRPr lang="en-US" dirty="0">
                <a:ln>
                  <a:solidFill>
                    <a:srgbClr val="339966"/>
                  </a:solidFill>
                </a:ln>
                <a:solidFill>
                  <a:srgbClr val="339966"/>
                </a:solidFill>
              </a:endParaRPr>
            </a:p>
          </p:txBody>
        </p:sp>
        <p:sp>
          <p:nvSpPr>
            <p:cNvPr id="41" name="Lekerekített téglalap 40"/>
            <p:cNvSpPr/>
            <p:nvPr/>
          </p:nvSpPr>
          <p:spPr>
            <a:xfrm>
              <a:off x="6830287" y="4511962"/>
              <a:ext cx="1727199" cy="757382"/>
            </a:xfrm>
            <a:prstGeom prst="roundRe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Szövegdoboz 52"/>
            <p:cNvSpPr txBox="1"/>
            <p:nvPr/>
          </p:nvSpPr>
          <p:spPr>
            <a:xfrm>
              <a:off x="6982690" y="4641488"/>
              <a:ext cx="142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rgbClr val="0070C0"/>
                  </a:solidFill>
                </a:rPr>
                <a:t>Terem-</a:t>
              </a:r>
              <a:br>
                <a:rPr lang="hu-HU" dirty="0" smtClean="0">
                  <a:solidFill>
                    <a:srgbClr val="0070C0"/>
                  </a:solidFill>
                </a:rPr>
              </a:br>
              <a:r>
                <a:rPr lang="hu-HU" dirty="0" smtClean="0">
                  <a:solidFill>
                    <a:srgbClr val="0070C0"/>
                  </a:solidFill>
                </a:rPr>
                <a:t>akusztika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4" name="Lekerekített téglalap 53"/>
            <p:cNvSpPr/>
            <p:nvPr/>
          </p:nvSpPr>
          <p:spPr>
            <a:xfrm>
              <a:off x="6839523" y="5412508"/>
              <a:ext cx="1727199" cy="757382"/>
            </a:xfrm>
            <a:prstGeom prst="roundRe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>
                  <a:solidFill>
                    <a:srgbClr val="0070C0"/>
                  </a:solidFill>
                </a:rPr>
                <a:t>Audio-video</a:t>
              </a:r>
              <a:r>
                <a:rPr lang="hu-HU" dirty="0" smtClean="0">
                  <a:solidFill>
                    <a:srgbClr val="0070C0"/>
                  </a:solidFill>
                </a:rPr>
                <a:t> </a:t>
              </a:r>
              <a:r>
                <a:rPr lang="hu-HU" dirty="0" err="1" smtClean="0">
                  <a:solidFill>
                    <a:srgbClr val="0070C0"/>
                  </a:solidFill>
                </a:rPr>
                <a:t>tartalomelőáll</a:t>
              </a:r>
              <a:r>
                <a:rPr lang="hu-HU" dirty="0" smtClean="0">
                  <a:solidFill>
                    <a:srgbClr val="0070C0"/>
                  </a:solidFill>
                </a:rPr>
                <a:t>.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Munkatársaink és elérhetőségeink</a:t>
            </a:r>
            <a:endParaRPr lang="en-US" dirty="0"/>
          </a:p>
        </p:txBody>
      </p:sp>
      <p:pic>
        <p:nvPicPr>
          <p:cNvPr id="13" name="Tartalom helye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" y="2522135"/>
            <a:ext cx="1049103" cy="1398804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F8DA3C-1A52-4F93-9D31-261334979332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36" y="2475345"/>
            <a:ext cx="1026824" cy="143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57" y="2544112"/>
            <a:ext cx="977705" cy="136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27" y="2544112"/>
            <a:ext cx="952500" cy="133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9"/>
          <a:stretch/>
        </p:blipFill>
        <p:spPr>
          <a:xfrm>
            <a:off x="3416738" y="2544112"/>
            <a:ext cx="1155262" cy="133350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80" y="2409221"/>
            <a:ext cx="1130876" cy="1507834"/>
          </a:xfrm>
          <a:prstGeom prst="rect">
            <a:avLst/>
          </a:prstGeom>
        </p:spPr>
      </p:pic>
      <p:pic>
        <p:nvPicPr>
          <p:cNvPr id="8194" name="Picture 2" descr="http://last.hit.bme.hu/sites/default/files/styles/thumbnail/public/pictures/picture-48-1413191863.jpg?itok=UACh6Ds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58" y="2544112"/>
            <a:ext cx="1070895" cy="13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/>
          <p:cNvSpPr txBox="1"/>
          <p:nvPr/>
        </p:nvSpPr>
        <p:spPr>
          <a:xfrm>
            <a:off x="147782" y="1681018"/>
            <a:ext cx="8829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Auguszti-</a:t>
            </a:r>
            <a:r>
              <a:rPr lang="hu-HU" dirty="0" smtClean="0"/>
              <a:t>    </a:t>
            </a:r>
            <a:r>
              <a:rPr lang="hu-HU" dirty="0" err="1" smtClean="0"/>
              <a:t>Fiala</a:t>
            </a:r>
            <a:r>
              <a:rPr lang="hu-HU" dirty="0" smtClean="0"/>
              <a:t>         </a:t>
            </a:r>
            <a:r>
              <a:rPr lang="hu-HU" dirty="0" err="1" smtClean="0"/>
              <a:t>Firtha</a:t>
            </a:r>
            <a:r>
              <a:rPr lang="hu-HU" dirty="0" smtClean="0"/>
              <a:t>        Koller           Márki      </a:t>
            </a:r>
            <a:r>
              <a:rPr lang="hu-HU" dirty="0" err="1" smtClean="0"/>
              <a:t>Mócsai</a:t>
            </a:r>
            <a:r>
              <a:rPr lang="hu-HU" dirty="0" smtClean="0"/>
              <a:t>       Nagy           </a:t>
            </a:r>
            <a:r>
              <a:rPr lang="hu-HU" dirty="0" err="1" smtClean="0"/>
              <a:t>Rucz</a:t>
            </a:r>
            <a:endParaRPr lang="hu-HU" dirty="0" smtClean="0"/>
          </a:p>
          <a:p>
            <a:r>
              <a:rPr lang="hu-HU" dirty="0" err="1"/>
              <a:t>n</a:t>
            </a:r>
            <a:r>
              <a:rPr lang="hu-HU" dirty="0" err="1" smtClean="0"/>
              <a:t>ovicz</a:t>
            </a:r>
            <a:r>
              <a:rPr lang="hu-HU" dirty="0" smtClean="0"/>
              <a:t>         Péter       </a:t>
            </a:r>
            <a:r>
              <a:rPr lang="hu-HU" dirty="0"/>
              <a:t>Gergely   </a:t>
            </a:r>
            <a:r>
              <a:rPr lang="hu-HU" dirty="0" smtClean="0"/>
              <a:t>   István          Ferenc     Tamás     Attila </a:t>
            </a:r>
            <a:r>
              <a:rPr lang="hu-HU" dirty="0"/>
              <a:t>B.   </a:t>
            </a:r>
            <a:r>
              <a:rPr lang="hu-HU" dirty="0" smtClean="0"/>
              <a:t>    Péter</a:t>
            </a:r>
          </a:p>
          <a:p>
            <a:r>
              <a:rPr lang="hu-HU" dirty="0" smtClean="0"/>
              <a:t>Fülöp</a:t>
            </a:r>
            <a:endParaRPr lang="en-US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47781" y="4133273"/>
            <a:ext cx="882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IE 456         430             420           453              421           420          421            430</a:t>
            </a:r>
          </a:p>
          <a:p>
            <a:r>
              <a:rPr lang="hu-HU" dirty="0" smtClean="0"/>
              <a:t>fulop@       </a:t>
            </a:r>
            <a:r>
              <a:rPr lang="hu-HU" dirty="0" err="1" smtClean="0"/>
              <a:t>fiala</a:t>
            </a:r>
            <a:r>
              <a:rPr lang="hu-HU" dirty="0" smtClean="0"/>
              <a:t>@      </a:t>
            </a:r>
            <a:r>
              <a:rPr lang="hu-HU" dirty="0" err="1" smtClean="0"/>
              <a:t>firtha</a:t>
            </a:r>
            <a:r>
              <a:rPr lang="hu-HU" dirty="0" smtClean="0"/>
              <a:t>@       </a:t>
            </a:r>
            <a:r>
              <a:rPr lang="hu-HU" dirty="0" err="1" smtClean="0"/>
              <a:t>koller</a:t>
            </a:r>
            <a:r>
              <a:rPr lang="hu-HU" dirty="0" smtClean="0"/>
              <a:t>@     marki@      </a:t>
            </a:r>
            <a:r>
              <a:rPr lang="hu-HU" dirty="0" err="1" smtClean="0"/>
              <a:t>mocsai</a:t>
            </a:r>
            <a:r>
              <a:rPr lang="hu-HU" dirty="0" smtClean="0"/>
              <a:t>@  </a:t>
            </a:r>
            <a:r>
              <a:rPr lang="hu-HU" dirty="0" err="1" smtClean="0"/>
              <a:t>nagyab</a:t>
            </a:r>
            <a:r>
              <a:rPr lang="hu-HU" dirty="0" smtClean="0"/>
              <a:t>@  </a:t>
            </a:r>
            <a:r>
              <a:rPr lang="hu-HU" dirty="0" err="1" smtClean="0"/>
              <a:t>rucz</a:t>
            </a:r>
            <a:r>
              <a:rPr lang="hu-HU" dirty="0" smtClean="0"/>
              <a:t>@</a:t>
            </a:r>
            <a:endParaRPr lang="en-US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216457" y="5218545"/>
            <a:ext cx="596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</a:rPr>
              <a:t>www.last.hit.bme.hu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Főbb kutatási területeink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Akusztikai méréstechnika</a:t>
            </a:r>
          </a:p>
          <a:p>
            <a:r>
              <a:rPr lang="hu-HU" dirty="0" smtClean="0"/>
              <a:t>Numerikus szimuláció</a:t>
            </a:r>
          </a:p>
          <a:p>
            <a:r>
              <a:rPr lang="hu-HU" dirty="0" smtClean="0"/>
              <a:t>Hangszerfizika</a:t>
            </a:r>
          </a:p>
          <a:p>
            <a:r>
              <a:rPr lang="hu-HU" dirty="0" smtClean="0"/>
              <a:t>Zaj- és rezgéscsökkentés</a:t>
            </a:r>
          </a:p>
          <a:p>
            <a:r>
              <a:rPr lang="hu-HU" dirty="0" smtClean="0"/>
              <a:t>Digitális hang- és képfeldolgozás</a:t>
            </a:r>
          </a:p>
          <a:p>
            <a:r>
              <a:rPr lang="hu-HU" dirty="0" smtClean="0"/>
              <a:t>…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F8DA3C-1A52-4F93-9D31-2613349793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8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Önálló laboros témáink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54810"/>
            <a:ext cx="8229600" cy="4457700"/>
          </a:xfrm>
        </p:spPr>
        <p:txBody>
          <a:bodyPr/>
          <a:lstStyle/>
          <a:p>
            <a:r>
              <a:rPr lang="hu-HU" dirty="0" smtClean="0"/>
              <a:t>Szimulációs témák</a:t>
            </a:r>
          </a:p>
          <a:p>
            <a:r>
              <a:rPr lang="hu-HU" dirty="0" smtClean="0"/>
              <a:t>Fúvós hangszerek modellezése</a:t>
            </a:r>
          </a:p>
          <a:p>
            <a:r>
              <a:rPr lang="hu-HU" dirty="0" smtClean="0"/>
              <a:t>Húrok, húros hangszerek modellezése</a:t>
            </a:r>
          </a:p>
          <a:p>
            <a:r>
              <a:rPr lang="hu-HU" dirty="0" smtClean="0"/>
              <a:t>Nyalábformáló algoritmusok (irányfüggő érzékelés, sugárzás)</a:t>
            </a:r>
          </a:p>
          <a:p>
            <a:r>
              <a:rPr lang="hu-HU" dirty="0" smtClean="0"/>
              <a:t>Valós idejű hanganalízisek és –szintézisek</a:t>
            </a:r>
          </a:p>
          <a:p>
            <a:r>
              <a:rPr lang="hu-HU" dirty="0" smtClean="0"/>
              <a:t>Sugárzási problémák modellezése és verifikálása</a:t>
            </a:r>
          </a:p>
          <a:p>
            <a:r>
              <a:rPr lang="hu-HU" dirty="0" smtClean="0"/>
              <a:t>Mérőeszközök fejlesztése</a:t>
            </a:r>
          </a:p>
          <a:p>
            <a:r>
              <a:rPr lang="hu-HU" dirty="0" smtClean="0"/>
              <a:t>Hangfeldolgozó eljárások és szoftverek fejlesztése</a:t>
            </a:r>
          </a:p>
          <a:p>
            <a:r>
              <a:rPr lang="hu-HU" dirty="0"/>
              <a:t>é</a:t>
            </a:r>
            <a:r>
              <a:rPr lang="hu-HU" dirty="0" smtClean="0"/>
              <a:t>s </a:t>
            </a:r>
            <a:r>
              <a:rPr lang="hu-HU" dirty="0" err="1" smtClean="0"/>
              <a:t>í.t</a:t>
            </a:r>
            <a:r>
              <a:rPr lang="hu-HU" dirty="0" smtClean="0"/>
              <a:t>…. 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F8DA3C-1A52-4F93-9D31-261334979332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29673" y="5597236"/>
            <a:ext cx="766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http://last.hit.bme.hu/hu/education/student-projects</a:t>
            </a:r>
          </a:p>
        </p:txBody>
      </p:sp>
    </p:spTree>
    <p:extLst>
      <p:ext uri="{BB962C8B-B14F-4D97-AF65-F5344CB8AC3E}">
        <p14:creationId xmlns:p14="http://schemas.microsoft.com/office/powerpoint/2010/main" val="12536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4-es metró</a:t>
            </a:r>
            <a:endParaRPr lang="en-US" alt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5125" name="Picture 5" descr="kalvin_na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364"/>
            <a:ext cx="5434013" cy="36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SCF63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Művészetek Palotája</a:t>
            </a:r>
            <a:endParaRPr lang="en-US" altLang="hu-H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6149" name="Picture 5" descr="10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47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Előzetes rezgésmérések</a:t>
            </a:r>
            <a:endParaRPr lang="en-US" altLang="hu-H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8196" name="Picture 4" descr="DCP_27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1887" y="94094"/>
            <a:ext cx="7956550" cy="792163"/>
          </a:xfrm>
        </p:spPr>
        <p:txBody>
          <a:bodyPr/>
          <a:lstStyle/>
          <a:p>
            <a:r>
              <a:rPr lang="hu-HU" altLang="hu-HU" dirty="0" smtClean="0"/>
              <a:t>Zeneakadémia</a:t>
            </a:r>
            <a:endParaRPr lang="en-US" altLang="hu-HU" dirty="0"/>
          </a:p>
        </p:txBody>
      </p:sp>
      <p:pic>
        <p:nvPicPr>
          <p:cNvPr id="11268" name="Picture 4" descr="DSCF03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" y="943841"/>
            <a:ext cx="5098473" cy="3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Csoportba foglalás 7"/>
          <p:cNvGrpSpPr/>
          <p:nvPr/>
        </p:nvGrpSpPr>
        <p:grpSpPr>
          <a:xfrm>
            <a:off x="6012873" y="110836"/>
            <a:ext cx="2738378" cy="6400800"/>
            <a:chOff x="6012873" y="110836"/>
            <a:chExt cx="2738378" cy="6400800"/>
          </a:xfrm>
        </p:grpSpPr>
        <p:sp>
          <p:nvSpPr>
            <p:cNvPr id="7" name="Téglalap 6"/>
            <p:cNvSpPr/>
            <p:nvPr/>
          </p:nvSpPr>
          <p:spPr>
            <a:xfrm>
              <a:off x="6012873" y="110836"/>
              <a:ext cx="369454" cy="64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2039" b="9733"/>
            <a:stretch/>
          </p:blipFill>
          <p:spPr>
            <a:xfrm>
              <a:off x="6206835" y="212436"/>
              <a:ext cx="2544416" cy="6160655"/>
            </a:xfrm>
            <a:prstGeom prst="rect">
              <a:avLst/>
            </a:prstGeom>
          </p:spPr>
        </p:pic>
      </p:grpSp>
      <p:grpSp>
        <p:nvGrpSpPr>
          <p:cNvPr id="6" name="Csoportba foglalás 5"/>
          <p:cNvGrpSpPr/>
          <p:nvPr/>
        </p:nvGrpSpPr>
        <p:grpSpPr>
          <a:xfrm>
            <a:off x="1043709" y="1394691"/>
            <a:ext cx="6167479" cy="4627418"/>
            <a:chOff x="1043709" y="1394691"/>
            <a:chExt cx="6167479" cy="4627418"/>
          </a:xfrm>
        </p:grpSpPr>
        <p:sp>
          <p:nvSpPr>
            <p:cNvPr id="5" name="Téglalap 4"/>
            <p:cNvSpPr/>
            <p:nvPr/>
          </p:nvSpPr>
          <p:spPr>
            <a:xfrm>
              <a:off x="1043709" y="1394691"/>
              <a:ext cx="4479636" cy="4350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552" y="1519382"/>
              <a:ext cx="6003636" cy="4502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6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 TITLE WITH SMALL CAPS">
  <a:themeElements>
    <a:clrScheme name="HIT_ppt-sablon_javitott-B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IT_ppt-sablon_javitott-B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IT_ppt-sablon_javitott-B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T_ppt-sablon_javitott-B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T_ppt-sablon_javitott-B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T_ppt-sablon_javitott-B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T_ppt-sablon_javitott-B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T_ppt-sablon_javitott-B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T_ppt-sablon_javitott-B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T_ppt-sablon_javitott-B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T_ppt-sablon_javitott-B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T_ppt-sablon_javitott-B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T_ppt-sablon_javitott-B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T_ppt-sablon_javitott-B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TITLE WITH SMALL CAPS</Template>
  <TotalTime>73</TotalTime>
  <Words>177</Words>
  <Application>Microsoft Office PowerPoint</Application>
  <PresentationFormat>Diavetítés a képernyőre (4:3 oldalarány)</PresentationFormat>
  <Paragraphs>59</Paragraphs>
  <Slides>9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1" baseType="lpstr">
      <vt:lpstr>THE TITLE WITH SMALL CAPS</vt:lpstr>
      <vt:lpstr>Image</vt:lpstr>
      <vt:lpstr>Hang- és stúdiótechnika mellékspecializáció http://last.hit.bme.hu/hu/content/hang-és-stúdiótechnika-mellékspecializáció </vt:lpstr>
      <vt:lpstr>Tárgyaink</vt:lpstr>
      <vt:lpstr>Munkatársaink és elérhetőségeink</vt:lpstr>
      <vt:lpstr>Főbb kutatási területeink</vt:lpstr>
      <vt:lpstr>Önálló laboros témáink</vt:lpstr>
      <vt:lpstr>4-es metró</vt:lpstr>
      <vt:lpstr>Művészetek Palotája</vt:lpstr>
      <vt:lpstr>Előzetes rezgésmérések</vt:lpstr>
      <vt:lpstr>Zeneakadémia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Hang- és stúdiótechnika mellékszakirány</dc:title>
  <dc:creator>fulop</dc:creator>
  <cp:lastModifiedBy>fulop</cp:lastModifiedBy>
  <cp:revision>10</cp:revision>
  <dcterms:created xsi:type="dcterms:W3CDTF">2015-02-09T10:29:02Z</dcterms:created>
  <dcterms:modified xsi:type="dcterms:W3CDTF">2015-02-09T11:42:56Z</dcterms:modified>
</cp:coreProperties>
</file>