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94" r:id="rId3"/>
    <p:sldId id="296" r:id="rId4"/>
    <p:sldId id="298" r:id="rId5"/>
    <p:sldId id="290" r:id="rId6"/>
    <p:sldId id="297" r:id="rId7"/>
    <p:sldId id="295" r:id="rId8"/>
    <p:sldId id="289" r:id="rId9"/>
    <p:sldId id="299" r:id="rId10"/>
    <p:sldId id="291" r:id="rId11"/>
    <p:sldId id="292" r:id="rId12"/>
    <p:sldId id="303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>
        <p:scale>
          <a:sx n="66" d="100"/>
          <a:sy n="66" d="100"/>
        </p:scale>
        <p:origin x="-10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gi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A </a:t>
            </a:r>
            <a:r>
              <a:rPr lang="hu-HU" dirty="0" err="1" smtClean="0"/>
              <a:t>hangstúdiótechnika</a:t>
            </a:r>
            <a:r>
              <a:rPr lang="hu-HU" dirty="0" smtClean="0"/>
              <a:t> alapelemei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Monó</a:t>
            </a:r>
            <a:r>
              <a:rPr lang="hu-HU" dirty="0" smtClean="0"/>
              <a:t> bemeneti csatorna részletei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Piros vonal: a fő jelút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32" y="2003362"/>
            <a:ext cx="53975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Sztereó bemeneti csatorna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 jelút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3074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44" y="2226437"/>
            <a:ext cx="53927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Jelvezetési módok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Feladat: a </a:t>
            </a:r>
            <a:r>
              <a:rPr lang="hu-HU" dirty="0" smtClean="0"/>
              <a:t>hasznos jelek </a:t>
            </a:r>
            <a:br>
              <a:rPr lang="hu-HU" dirty="0" smtClean="0"/>
            </a:br>
            <a:r>
              <a:rPr lang="hu-HU" dirty="0" smtClean="0"/>
              <a:t>továbbítása</a:t>
            </a:r>
            <a:r>
              <a:rPr lang="hu-HU" dirty="0" smtClean="0"/>
              <a:t>, </a:t>
            </a:r>
            <a:r>
              <a:rPr lang="hu-HU" dirty="0" smtClean="0"/>
              <a:t>zavarok </a:t>
            </a:r>
            <a:r>
              <a:rPr lang="hu-HU" dirty="0" smtClean="0"/>
              <a:t>kiszűrése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Szimmetrikus jelvezetés: egy </a:t>
            </a:r>
            <a:r>
              <a:rPr lang="hu-HU" b="1" dirty="0" smtClean="0">
                <a:solidFill>
                  <a:srgbClr val="FF0000"/>
                </a:solidFill>
              </a:rPr>
              <a:t>+</a:t>
            </a:r>
            <a:r>
              <a:rPr lang="hu-HU" dirty="0" smtClean="0"/>
              <a:t> és egy </a:t>
            </a:r>
            <a:r>
              <a:rPr lang="hu-HU" b="1" dirty="0" smtClean="0">
                <a:solidFill>
                  <a:schemeClr val="accent4"/>
                </a:solidFill>
              </a:rPr>
              <a:t>–</a:t>
            </a:r>
            <a:r>
              <a:rPr lang="hu-HU" dirty="0" smtClean="0"/>
              <a:t> vezeték, kívül árnyékolással</a:t>
            </a:r>
          </a:p>
          <a:p>
            <a:pPr lvl="1"/>
            <a:r>
              <a:rPr lang="hu-HU" dirty="0" smtClean="0"/>
              <a:t>Előnye: sokkal érzéketlenebb a külső zavarokra („brumm”)</a:t>
            </a:r>
          </a:p>
          <a:p>
            <a:pPr lvl="1"/>
            <a:r>
              <a:rPr lang="hu-HU" dirty="0" smtClean="0"/>
              <a:t>Hátránya: bonyolultabb csatlakozó, több vezeték</a:t>
            </a:r>
          </a:p>
          <a:p>
            <a:endParaRPr lang="hu-HU" dirty="0"/>
          </a:p>
          <a:p>
            <a:r>
              <a:rPr lang="hu-HU" dirty="0" smtClean="0"/>
              <a:t>Aszimmetrikus jelvezetés: belül egy „meleg” </a:t>
            </a:r>
            <a:br>
              <a:rPr lang="hu-HU" dirty="0" smtClean="0"/>
            </a:br>
            <a:r>
              <a:rPr lang="hu-HU" dirty="0" smtClean="0"/>
              <a:t>vezeték, kívül árnyékolás </a:t>
            </a:r>
            <a:br>
              <a:rPr lang="hu-HU" dirty="0" smtClean="0"/>
            </a:br>
            <a:r>
              <a:rPr lang="hu-HU" dirty="0" smtClean="0"/>
              <a:t>(egytengelyű – „koaxiális” kábel)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54" y="1037018"/>
            <a:ext cx="20478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69" y="5335461"/>
            <a:ext cx="208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Stúdiótechnikai csatlakozók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26" y="3814408"/>
            <a:ext cx="2933334" cy="11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Kép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57" y="1426718"/>
            <a:ext cx="3326579" cy="21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949952" y="1396722"/>
            <a:ext cx="303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Eredeti </a:t>
            </a:r>
            <a:r>
              <a:rPr lang="hu-HU" dirty="0" err="1" smtClean="0"/>
              <a:t>Cannon</a:t>
            </a:r>
            <a:r>
              <a:rPr lang="hu-HU" dirty="0" smtClean="0"/>
              <a:t> csatlakozók</a:t>
            </a:r>
            <a:endParaRPr lang="hu-HU" dirty="0"/>
          </a:p>
        </p:txBody>
      </p:sp>
      <p:pic>
        <p:nvPicPr>
          <p:cNvPr id="2052" name="Kép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00" y="1963357"/>
            <a:ext cx="211931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111757" y="4220218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TRS csatlakozó („</a:t>
            </a:r>
            <a:r>
              <a:rPr lang="hu-HU" dirty="0" err="1" smtClean="0"/>
              <a:t>jack-dugó</a:t>
            </a:r>
            <a:r>
              <a:rPr lang="hu-HU" dirty="0" smtClean="0"/>
              <a:t>”)</a:t>
            </a:r>
            <a:endParaRPr lang="hu-HU" dirty="0"/>
          </a:p>
        </p:txBody>
      </p:sp>
      <p:pic>
        <p:nvPicPr>
          <p:cNvPr id="2053" name="Kép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6" y="5243402"/>
            <a:ext cx="1917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Kép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48" y="5138627"/>
            <a:ext cx="1079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4632960" y="5380611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Speakon</a:t>
            </a:r>
            <a:r>
              <a:rPr lang="hu-HU" dirty="0" smtClean="0"/>
              <a:t> erősáramú (hangszóró) csatlakozó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5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csatlakozók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DIN csatlakozók 			BNC csatlakozó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RCA (</a:t>
            </a:r>
            <a:r>
              <a:rPr lang="hu-HU" dirty="0" err="1" smtClean="0"/>
              <a:t>cinch</a:t>
            </a:r>
            <a:r>
              <a:rPr lang="hu-HU" dirty="0" smtClean="0"/>
              <a:t>) csatlakozók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Optikai (</a:t>
            </a:r>
            <a:r>
              <a:rPr lang="hu-HU" dirty="0" err="1" smtClean="0"/>
              <a:t>TosLink</a:t>
            </a:r>
            <a:r>
              <a:rPr lang="hu-HU" dirty="0" smtClean="0"/>
              <a:t>) üvegszálas csatlakozó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3074" name="Kép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1" y="1606360"/>
            <a:ext cx="21621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6" y="1884172"/>
            <a:ext cx="2552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19" y="3550285"/>
            <a:ext cx="16954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Kép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1" y="3556635"/>
            <a:ext cx="200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Kép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17" y="5569013"/>
            <a:ext cx="7366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Kép 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443601"/>
            <a:ext cx="20002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Kép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94" y="5230876"/>
            <a:ext cx="1281113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Rack</a:t>
            </a:r>
            <a:r>
              <a:rPr lang="hu-HU" dirty="0" smtClean="0"/>
              <a:t> rendszer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56" y="1899841"/>
            <a:ext cx="2085714" cy="33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Kép 58" descr="19 c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37" y="2216023"/>
            <a:ext cx="2844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követelmények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Lehető legjobb minőség</a:t>
            </a:r>
          </a:p>
          <a:p>
            <a:pPr lvl="1"/>
            <a:r>
              <a:rPr lang="hu-HU" dirty="0" smtClean="0"/>
              <a:t>széles frekvenciasáv</a:t>
            </a:r>
          </a:p>
          <a:p>
            <a:pPr lvl="1"/>
            <a:r>
              <a:rPr lang="hu-HU" dirty="0" smtClean="0"/>
              <a:t>torzításmentes átvitel</a:t>
            </a:r>
          </a:p>
          <a:p>
            <a:pPr lvl="1"/>
            <a:r>
              <a:rPr lang="hu-HU" dirty="0" smtClean="0"/>
              <a:t>modulok könnyű illesztése</a:t>
            </a:r>
          </a:p>
          <a:p>
            <a:pPr lvl="2"/>
            <a:r>
              <a:rPr lang="hu-HU" dirty="0" smtClean="0"/>
              <a:t>hardver: csatlakozók, szimmetrikus jelvezetés</a:t>
            </a:r>
          </a:p>
          <a:p>
            <a:pPr lvl="2"/>
            <a:r>
              <a:rPr lang="hu-HU" dirty="0" smtClean="0"/>
              <a:t>szintek: minden egység illeszthető a másikkal, mert azonos szintet igényelnek/adnak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I</a:t>
            </a:r>
            <a:r>
              <a:rPr lang="hu-HU" dirty="0" smtClean="0"/>
              <a:t>rodalom: </a:t>
            </a:r>
          </a:p>
          <a:p>
            <a:pPr marL="457200" lvl="1" indent="0">
              <a:buNone/>
            </a:pPr>
            <a:r>
              <a:rPr lang="hu-HU" dirty="0" err="1" smtClean="0"/>
              <a:t>Kishonti</a:t>
            </a:r>
            <a:r>
              <a:rPr lang="hu-HU" dirty="0" smtClean="0"/>
              <a:t> István: Hangtechnikai alapismeretek I.</a:t>
            </a:r>
            <a:br>
              <a:rPr lang="hu-HU" dirty="0" smtClean="0"/>
            </a:br>
            <a:r>
              <a:rPr lang="hu-HU" dirty="0" err="1" smtClean="0"/>
              <a:t>Oktopus</a:t>
            </a:r>
            <a:r>
              <a:rPr lang="hu-HU" dirty="0" smtClean="0"/>
              <a:t> Multimédia Intézet, Bp. </a:t>
            </a:r>
            <a:br>
              <a:rPr lang="hu-HU" dirty="0" smtClean="0"/>
            </a:br>
            <a:r>
              <a:rPr lang="hu-HU" dirty="0" smtClean="0"/>
              <a:t>(elektronikus tankönyv)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62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egységek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Mikrofonok</a:t>
            </a:r>
          </a:p>
          <a:p>
            <a:r>
              <a:rPr lang="hu-HU" dirty="0" smtClean="0"/>
              <a:t>Kábel/csatlakozó rendszer</a:t>
            </a:r>
          </a:p>
          <a:p>
            <a:r>
              <a:rPr lang="hu-HU" dirty="0" smtClean="0"/>
              <a:t>Keverőasztal</a:t>
            </a:r>
          </a:p>
          <a:p>
            <a:r>
              <a:rPr lang="hu-HU" dirty="0" smtClean="0"/>
              <a:t>Stúdió monitorok</a:t>
            </a:r>
          </a:p>
          <a:p>
            <a:r>
              <a:rPr lang="hu-HU" dirty="0" smtClean="0"/>
              <a:t>Technikai helyiség</a:t>
            </a:r>
          </a:p>
          <a:p>
            <a:r>
              <a:rPr lang="hu-HU" dirty="0" smtClean="0"/>
              <a:t>Speciális egységek</a:t>
            </a:r>
          </a:p>
          <a:p>
            <a:pPr lvl="1"/>
            <a:r>
              <a:rPr lang="hu-HU" dirty="0" smtClean="0"/>
              <a:t>szűrők</a:t>
            </a:r>
          </a:p>
          <a:p>
            <a:pPr lvl="1"/>
            <a:r>
              <a:rPr lang="hu-HU" dirty="0" smtClean="0"/>
              <a:t>effekt processzorok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32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Stúdiótechnikai szintek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1026" name="Picture 2" descr="Voltage in V und level in dBu and d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3" y="1435290"/>
            <a:ext cx="38957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rtalom helye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773840"/>
              </p:ext>
            </p:extLst>
          </p:nvPr>
        </p:nvGraphicFramePr>
        <p:xfrm>
          <a:off x="418211" y="1276794"/>
          <a:ext cx="28188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211" y="1276794"/>
                        <a:ext cx="281880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rtalom hely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28656"/>
              </p:ext>
            </p:extLst>
          </p:nvPr>
        </p:nvGraphicFramePr>
        <p:xfrm>
          <a:off x="691071" y="4756848"/>
          <a:ext cx="2309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1071" y="4756848"/>
                        <a:ext cx="2309812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53703"/>
              </p:ext>
            </p:extLst>
          </p:nvPr>
        </p:nvGraphicFramePr>
        <p:xfrm>
          <a:off x="276098" y="2660840"/>
          <a:ext cx="284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8" imgW="1422360" imgH="444240" progId="Equation.DSMT4">
                  <p:embed/>
                </p:oleObj>
              </mc:Choice>
              <mc:Fallback>
                <p:oleObj name="Equation" r:id="rId8" imgW="1422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098" y="2660840"/>
                        <a:ext cx="2844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287392"/>
              </p:ext>
            </p:extLst>
          </p:nvPr>
        </p:nvGraphicFramePr>
        <p:xfrm>
          <a:off x="276352" y="3696144"/>
          <a:ext cx="5537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0" imgW="2768400" imgH="279360" progId="Equation.DSMT4">
                  <p:embed/>
                </p:oleObj>
              </mc:Choice>
              <mc:Fallback>
                <p:oleObj name="Equation" r:id="rId10" imgW="2768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6352" y="3696144"/>
                        <a:ext cx="5537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Szintezés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szint </a:t>
            </a:r>
            <a:r>
              <a:rPr lang="hu-HU" dirty="0" err="1" smtClean="0"/>
              <a:t>dB-ben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5122" name="Kép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2" y="1834664"/>
            <a:ext cx="3084575" cy="39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Kép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66" y="2112165"/>
            <a:ext cx="3000502" cy="37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Szintdiagram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8981" r="3626" b="5006"/>
          <a:stretch/>
        </p:blipFill>
        <p:spPr>
          <a:xfrm rot="16200000">
            <a:off x="1788227" y="-101536"/>
            <a:ext cx="5604124" cy="7619997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33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keverőasztal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Célja: szintek, hangszín és dinamika beállítása </a:t>
            </a:r>
            <a:r>
              <a:rPr lang="hu-HU" b="1" i="1" dirty="0" smtClean="0">
                <a:solidFill>
                  <a:srgbClr val="FF0000"/>
                </a:solidFill>
              </a:rPr>
              <a:t>n</a:t>
            </a:r>
            <a:r>
              <a:rPr lang="hu-HU" dirty="0" smtClean="0"/>
              <a:t> db bemenő csatornából jövő hang kombinálásával 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6146" name="Picture 2" descr="http://www.gearslutz.com/board/attachments/high-end/183800d1279731582-rupert-neve-designs-5088-mixing-console-todd-perlmutter-dk-meter-neve-cons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7" y="2072640"/>
            <a:ext cx="6515297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Tipikus blokkséma</a:t>
            </a:r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4751" y="-79866"/>
            <a:ext cx="5260843" cy="74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Részegységek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4098" name="Kép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5382" y="491616"/>
            <a:ext cx="4742688" cy="6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5552" y="2348008"/>
            <a:ext cx="279196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Monó</a:t>
            </a:r>
            <a:r>
              <a:rPr lang="hu-HU" dirty="0" smtClean="0"/>
              <a:t> bemeneti csatorna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32576" y="4433578"/>
            <a:ext cx="268224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Sztereó csoport kimenet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35978" y="3398151"/>
            <a:ext cx="187883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Figyelő rendszer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81749" y="2614446"/>
            <a:ext cx="187883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Monó</a:t>
            </a:r>
            <a:r>
              <a:rPr lang="hu-HU" dirty="0" smtClean="0"/>
              <a:t> főkimenet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39179" y="1983724"/>
            <a:ext cx="212140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Sztereó főkimenet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25552" y="4270034"/>
            <a:ext cx="293217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Sztereó bemeneti csatorna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827520" y="5333262"/>
            <a:ext cx="198729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Mellékkimenetek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25552" y="5517928"/>
            <a:ext cx="293217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Sztereó bemeneti csatorna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 rot="16200000">
            <a:off x="3306559" y="3213485"/>
            <a:ext cx="248033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Busz (sín-) 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59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193</TotalTime>
  <Words>252</Words>
  <Application>Microsoft Office PowerPoint</Application>
  <PresentationFormat>Diavetítés a képernyőre (4:3 oldalarány)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HRSZ</vt:lpstr>
      <vt:lpstr>Equation</vt:lpstr>
      <vt:lpstr>A hangstúdiótechnika alapelemei </vt:lpstr>
      <vt:lpstr>Főbb követelmények</vt:lpstr>
      <vt:lpstr>Főbb egységek</vt:lpstr>
      <vt:lpstr>Stúdiótechnikai szintek</vt:lpstr>
      <vt:lpstr>Szintezés</vt:lpstr>
      <vt:lpstr>Szintdiagram</vt:lpstr>
      <vt:lpstr>A keverőasztal</vt:lpstr>
      <vt:lpstr>Tipikus blokkséma</vt:lpstr>
      <vt:lpstr>Részegységek</vt:lpstr>
      <vt:lpstr>Monó bemeneti csatorna részletei</vt:lpstr>
      <vt:lpstr>Sztereó bemeneti csatorna</vt:lpstr>
      <vt:lpstr>Jelvezetési módok</vt:lpstr>
      <vt:lpstr>Stúdiótechnikai csatlakozók</vt:lpstr>
      <vt:lpstr>Egyéb csatlakozók</vt:lpstr>
      <vt:lpstr>Rack rendszer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32</cp:revision>
  <dcterms:created xsi:type="dcterms:W3CDTF">2013-02-08T13:47:53Z</dcterms:created>
  <dcterms:modified xsi:type="dcterms:W3CDTF">2013-03-31T23:18:14Z</dcterms:modified>
</cp:coreProperties>
</file>