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257" r:id="rId4"/>
    <p:sldId id="314" r:id="rId5"/>
    <p:sldId id="321" r:id="rId6"/>
    <p:sldId id="318" r:id="rId7"/>
    <p:sldId id="315" r:id="rId8"/>
    <p:sldId id="320" r:id="rId9"/>
    <p:sldId id="316" r:id="rId10"/>
    <p:sldId id="319" r:id="rId11"/>
  </p:sldIdLst>
  <p:sldSz cx="9144000" cy="6858000" type="screen4x3"/>
  <p:notesSz cx="6858000" cy="9144000"/>
  <p:defaultTextStyle>
    <a:defPPr>
      <a:defRPr lang="en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7BB4"/>
    <a:srgbClr val="871828"/>
    <a:srgbClr val="6D6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39"/>
    <p:restoredTop sz="94718"/>
  </p:normalViewPr>
  <p:slideViewPr>
    <p:cSldViewPr snapToGrid="0" snapToObjects="1">
      <p:cViewPr>
        <p:scale>
          <a:sx n="92" d="100"/>
          <a:sy n="92" d="100"/>
        </p:scale>
        <p:origin x="61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4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4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4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4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8943BA2D-7DEB-43D0-A398-5A10849D2E50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1908335-317E-4728-8262-908E2639B82C}" type="slidenum">
              <a:rPr lang="en-U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2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1908335-317E-4728-8262-908E2639B82C}" type="slidenum">
              <a:rPr lang="en-U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3</a:t>
            </a:fld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7030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1908335-317E-4728-8262-908E2639B82C}" type="slidenum">
              <a:rPr lang="en-U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4</a:t>
            </a:fld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163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1908335-317E-4728-8262-908E2639B82C}" type="slidenum">
              <a:rPr lang="en-U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5</a:t>
            </a:fld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92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 dirty="0">
                <a:latin typeface="Arial"/>
              </a:rPr>
              <a:t>2017. K </a:t>
            </a:r>
            <a:r>
              <a:rPr lang="en-US" sz="2000" b="0" strike="noStrike" spc="-1" dirty="0" err="1">
                <a:latin typeface="Arial"/>
              </a:rPr>
              <a:t>épület</a:t>
            </a:r>
            <a:r>
              <a:rPr lang="en-US" sz="2000" b="0" strike="noStrike" spc="-1" dirty="0">
                <a:latin typeface="Arial"/>
              </a:rPr>
              <a:t> Aula </a:t>
            </a:r>
            <a:r>
              <a:rPr lang="en-US" sz="2000" b="0" strike="noStrike" spc="-1" dirty="0" err="1">
                <a:latin typeface="Arial"/>
              </a:rPr>
              <a:t>hangrendszer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kapcsán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megkerestek</a:t>
            </a:r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2020. </a:t>
            </a:r>
            <a:r>
              <a:rPr lang="en-US" sz="2000" b="0" strike="noStrike" spc="-1" dirty="0" err="1">
                <a:latin typeface="Arial"/>
              </a:rPr>
              <a:t>jelentős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saját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munka</a:t>
            </a:r>
            <a:r>
              <a:rPr lang="en-US" sz="2000" b="0" strike="noStrike" spc="-1" dirty="0">
                <a:latin typeface="Arial"/>
              </a:rPr>
              <a:t>: </a:t>
            </a:r>
            <a:r>
              <a:rPr lang="en-US" sz="2000" b="0" strike="noStrike" spc="-1" dirty="0" err="1">
                <a:latin typeface="Arial"/>
              </a:rPr>
              <a:t>rendszer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tervezés</a:t>
            </a:r>
            <a:r>
              <a:rPr lang="en-US" sz="2000" b="0" strike="noStrike" spc="-1" dirty="0">
                <a:latin typeface="Arial"/>
              </a:rPr>
              <a:t>, </a:t>
            </a:r>
            <a:r>
              <a:rPr lang="en-US" sz="2000" b="0" strike="noStrike" spc="-1" dirty="0" err="1">
                <a:latin typeface="Arial"/>
              </a:rPr>
              <a:t>építés</a:t>
            </a:r>
            <a:r>
              <a:rPr lang="en-US" sz="2000" b="0" strike="noStrike" spc="-1" dirty="0">
                <a:latin typeface="Arial"/>
              </a:rPr>
              <a:t>/</a:t>
            </a:r>
            <a:r>
              <a:rPr lang="en-US" sz="2000" b="0" strike="noStrike" spc="-1" dirty="0" err="1">
                <a:latin typeface="Arial"/>
              </a:rPr>
              <a:t>irányítás</a:t>
            </a:r>
            <a:r>
              <a:rPr lang="en-US" sz="2000" b="0" strike="noStrike" spc="-1" dirty="0">
                <a:latin typeface="Arial"/>
              </a:rPr>
              <a:t>, </a:t>
            </a:r>
            <a:r>
              <a:rPr lang="en-US" sz="2000" b="0" strike="noStrike" spc="-1" dirty="0" err="1">
                <a:latin typeface="Arial"/>
              </a:rPr>
              <a:t>üzemeltetés</a:t>
            </a:r>
            <a:r>
              <a:rPr lang="en-US" sz="2000" b="0" strike="noStrike" spc="-1" dirty="0">
                <a:latin typeface="Arial"/>
              </a:rPr>
              <a:t>, </a:t>
            </a:r>
            <a:r>
              <a:rPr lang="en-US" sz="2000" b="0" strike="noStrike" spc="-1" dirty="0" err="1">
                <a:latin typeface="Arial"/>
              </a:rPr>
              <a:t>kommunikáció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1908335-317E-4728-8262-908E2639B82C}" type="slidenum">
              <a:rPr lang="en-U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6</a:t>
            </a:fld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0636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 dirty="0">
                <a:latin typeface="Arial"/>
              </a:rPr>
              <a:t>2017. K </a:t>
            </a:r>
            <a:r>
              <a:rPr lang="en-US" sz="2000" b="0" strike="noStrike" spc="-1" dirty="0" err="1">
                <a:latin typeface="Arial"/>
              </a:rPr>
              <a:t>épület</a:t>
            </a:r>
            <a:r>
              <a:rPr lang="en-US" sz="2000" b="0" strike="noStrike" spc="-1" dirty="0">
                <a:latin typeface="Arial"/>
              </a:rPr>
              <a:t> Aula </a:t>
            </a:r>
            <a:r>
              <a:rPr lang="en-US" sz="2000" b="0" strike="noStrike" spc="-1" dirty="0" err="1">
                <a:latin typeface="Arial"/>
              </a:rPr>
              <a:t>hangrendszer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kapcsán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megkerestek</a:t>
            </a:r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>
                <a:latin typeface="Arial"/>
              </a:rPr>
              <a:t>2020. </a:t>
            </a:r>
            <a:r>
              <a:rPr lang="en-US" sz="2000" b="0" strike="noStrike" spc="-1" dirty="0" err="1">
                <a:latin typeface="Arial"/>
              </a:rPr>
              <a:t>jelentős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saját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munka</a:t>
            </a:r>
            <a:r>
              <a:rPr lang="en-US" sz="2000" b="0" strike="noStrike" spc="-1" dirty="0">
                <a:latin typeface="Arial"/>
              </a:rPr>
              <a:t>: </a:t>
            </a:r>
            <a:r>
              <a:rPr lang="en-US" sz="2000" b="0" strike="noStrike" spc="-1" dirty="0" err="1">
                <a:latin typeface="Arial"/>
              </a:rPr>
              <a:t>rendszer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tervezés</a:t>
            </a:r>
            <a:r>
              <a:rPr lang="en-US" sz="2000" b="0" strike="noStrike" spc="-1" dirty="0">
                <a:latin typeface="Arial"/>
              </a:rPr>
              <a:t>, </a:t>
            </a:r>
            <a:r>
              <a:rPr lang="en-US" sz="2000" b="0" strike="noStrike" spc="-1" dirty="0" err="1">
                <a:latin typeface="Arial"/>
              </a:rPr>
              <a:t>építés</a:t>
            </a:r>
            <a:r>
              <a:rPr lang="en-US" sz="2000" b="0" strike="noStrike" spc="-1" dirty="0">
                <a:latin typeface="Arial"/>
              </a:rPr>
              <a:t>/</a:t>
            </a:r>
            <a:r>
              <a:rPr lang="en-US" sz="2000" b="0" strike="noStrike" spc="-1" dirty="0" err="1">
                <a:latin typeface="Arial"/>
              </a:rPr>
              <a:t>irányítás</a:t>
            </a:r>
            <a:r>
              <a:rPr lang="en-US" sz="2000" b="0" strike="noStrike" spc="-1" dirty="0">
                <a:latin typeface="Arial"/>
              </a:rPr>
              <a:t>, </a:t>
            </a:r>
            <a:r>
              <a:rPr lang="en-US" sz="2000" b="0" strike="noStrike" spc="-1" dirty="0" err="1">
                <a:latin typeface="Arial"/>
              </a:rPr>
              <a:t>üzemeltetés</a:t>
            </a:r>
            <a:r>
              <a:rPr lang="en-US" sz="2000" b="0" strike="noStrike" spc="-1" dirty="0">
                <a:latin typeface="Arial"/>
              </a:rPr>
              <a:t>, </a:t>
            </a:r>
            <a:r>
              <a:rPr lang="en-US" sz="2000" b="0" strike="noStrike" spc="-1" dirty="0" err="1">
                <a:latin typeface="Arial"/>
              </a:rPr>
              <a:t>kommunikáció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1908335-317E-4728-8262-908E2639B82C}" type="slidenum">
              <a:rPr lang="en-U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7</a:t>
            </a:fld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824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1908335-317E-4728-8262-908E2639B82C}" type="slidenum">
              <a:rPr lang="en-U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8</a:t>
            </a:fld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7852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1908335-317E-4728-8262-908E2639B82C}" type="slidenum">
              <a:rPr lang="en-US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9</a:t>
            </a:fld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9900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Overview of Activities </a:t>
            </a:r>
            <a:r>
              <a:rPr lang="hu-HU" altLang="en-US"/>
              <a:t>of</a:t>
            </a:r>
            <a:r>
              <a:rPr lang="en-US" altLang="en-US"/>
              <a:t> the Department of Networked Systems and Services</a:t>
            </a:r>
            <a:endParaRPr lang="hu-H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3BB90-850D-4B03-BAE6-7221B753A3E5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04366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stomShape 1"/>
          <p:cNvSpPr/>
          <p:nvPr/>
        </p:nvSpPr>
        <p:spPr>
          <a:xfrm flipH="1">
            <a:off x="8979840" y="149400"/>
            <a:ext cx="173880" cy="704160"/>
          </a:xfrm>
          <a:prstGeom prst="rect">
            <a:avLst/>
          </a:prstGeom>
          <a:solidFill>
            <a:srgbClr val="871829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" name="CustomShape 2"/>
          <p:cNvSpPr/>
          <p:nvPr/>
        </p:nvSpPr>
        <p:spPr>
          <a:xfrm>
            <a:off x="0" y="6573960"/>
            <a:ext cx="9154440" cy="289800"/>
          </a:xfrm>
          <a:prstGeom prst="rect">
            <a:avLst/>
          </a:prstGeom>
          <a:solidFill>
            <a:srgbClr val="871829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 © </a:t>
            </a:r>
            <a:r>
              <a:rPr lang="en-US" sz="1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Department of Networked Systems and Services </a:t>
            </a:r>
            <a:endParaRPr lang="en-US" sz="1000" b="0" strike="noStrike" spc="-1">
              <a:latin typeface="Arial"/>
            </a:endParaRPr>
          </a:p>
        </p:txBody>
      </p:sp>
      <p:pic>
        <p:nvPicPr>
          <p:cNvPr id="2" name="Picture 5"/>
          <p:cNvPicPr/>
          <p:nvPr/>
        </p:nvPicPr>
        <p:blipFill>
          <a:blip r:embed="rId14"/>
          <a:stretch/>
        </p:blipFill>
        <p:spPr>
          <a:xfrm>
            <a:off x="174600" y="896760"/>
            <a:ext cx="1256760" cy="165960"/>
          </a:xfrm>
          <a:prstGeom prst="rect">
            <a:avLst/>
          </a:prstGeom>
          <a:ln>
            <a:noFill/>
          </a:ln>
        </p:spPr>
      </p:pic>
      <p:sp>
        <p:nvSpPr>
          <p:cNvPr id="3" name="Line 3"/>
          <p:cNvSpPr/>
          <p:nvPr/>
        </p:nvSpPr>
        <p:spPr>
          <a:xfrm flipV="1">
            <a:off x="1363320" y="1014120"/>
            <a:ext cx="7791480" cy="324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4"/>
          <p:cNvSpPr/>
          <p:nvPr/>
        </p:nvSpPr>
        <p:spPr>
          <a:xfrm>
            <a:off x="8394840" y="6595920"/>
            <a:ext cx="754200" cy="2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fld id="{B6E5F00C-D97B-4011-A0F6-B58854CDD4B7}" type="slidenum">
              <a:rPr lang="en-US" sz="1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‹#›</a:t>
            </a:fld>
            <a:endParaRPr lang="en-US" sz="1000" b="0" strike="noStrike" spc="-1">
              <a:latin typeface="Arial"/>
            </a:endParaRPr>
          </a:p>
        </p:txBody>
      </p:sp>
      <p:pic>
        <p:nvPicPr>
          <p:cNvPr id="5" name="Picture 1"/>
          <p:cNvPicPr/>
          <p:nvPr/>
        </p:nvPicPr>
        <p:blipFill>
          <a:blip r:embed="rId15"/>
          <a:stretch/>
        </p:blipFill>
        <p:spPr>
          <a:xfrm>
            <a:off x="220680" y="149400"/>
            <a:ext cx="2375280" cy="711360"/>
          </a:xfrm>
          <a:prstGeom prst="rect">
            <a:avLst/>
          </a:prstGeom>
          <a:ln>
            <a:noFill/>
          </a:ln>
        </p:spPr>
      </p:pic>
      <p:pic>
        <p:nvPicPr>
          <p:cNvPr id="6" name="Picture 9"/>
          <p:cNvPicPr/>
          <p:nvPr/>
        </p:nvPicPr>
        <p:blipFill>
          <a:blip r:embed="rId16"/>
          <a:stretch/>
        </p:blipFill>
        <p:spPr>
          <a:xfrm>
            <a:off x="-12600" y="-12600"/>
            <a:ext cx="9168840" cy="2925000"/>
          </a:xfrm>
          <a:prstGeom prst="rect">
            <a:avLst/>
          </a:prstGeom>
          <a:ln>
            <a:noFill/>
          </a:ln>
        </p:spPr>
      </p:pic>
      <p:sp>
        <p:nvSpPr>
          <p:cNvPr id="7" name="CustomShape 5"/>
          <p:cNvSpPr/>
          <p:nvPr/>
        </p:nvSpPr>
        <p:spPr>
          <a:xfrm>
            <a:off x="8748720" y="574560"/>
            <a:ext cx="407160" cy="1674000"/>
          </a:xfrm>
          <a:prstGeom prst="rect">
            <a:avLst/>
          </a:prstGeom>
          <a:solidFill>
            <a:srgbClr val="871829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" name="Line 6"/>
          <p:cNvSpPr/>
          <p:nvPr/>
        </p:nvSpPr>
        <p:spPr>
          <a:xfrm flipV="1">
            <a:off x="776160" y="2912760"/>
            <a:ext cx="7972200" cy="324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9" name="Kép 34" descr="muegyetem"/>
          <p:cNvPicPr/>
          <p:nvPr/>
        </p:nvPicPr>
        <p:blipFill>
          <a:blip r:embed="rId17"/>
          <a:stretch/>
        </p:blipFill>
        <p:spPr>
          <a:xfrm>
            <a:off x="7552440" y="5978520"/>
            <a:ext cx="1399320" cy="391320"/>
          </a:xfrm>
          <a:prstGeom prst="rect">
            <a:avLst/>
          </a:prstGeom>
          <a:ln>
            <a:noFill/>
          </a:ln>
        </p:spPr>
      </p:pic>
      <p:sp>
        <p:nvSpPr>
          <p:cNvPr id="10" name="CustomShape 7"/>
          <p:cNvSpPr/>
          <p:nvPr/>
        </p:nvSpPr>
        <p:spPr>
          <a:xfrm>
            <a:off x="7552440" y="5316120"/>
            <a:ext cx="1399320" cy="576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u-HU" sz="16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Budapest, </a:t>
            </a:r>
            <a:br/>
            <a:fld id="{DF80C153-14BC-455D-B531-E502ED533258}" type="datetime1">
              <a:rPr lang="hu-HU" sz="16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2021. 10. 20.</a:t>
            </a:fld>
            <a:endParaRPr lang="en-US" sz="1600" b="0" strike="noStrike" spc="-1">
              <a:latin typeface="Arial"/>
            </a:endParaRPr>
          </a:p>
        </p:txBody>
      </p:sp>
      <p:pic>
        <p:nvPicPr>
          <p:cNvPr id="11" name="Picture 6"/>
          <p:cNvPicPr/>
          <p:nvPr/>
        </p:nvPicPr>
        <p:blipFill>
          <a:blip r:embed="rId15"/>
          <a:stretch/>
        </p:blipFill>
        <p:spPr>
          <a:xfrm>
            <a:off x="776160" y="574560"/>
            <a:ext cx="5586480" cy="1674000"/>
          </a:xfrm>
          <a:prstGeom prst="rect">
            <a:avLst/>
          </a:prstGeom>
          <a:ln>
            <a:noFill/>
          </a:ln>
        </p:spPr>
      </p:pic>
      <p:sp>
        <p:nvSpPr>
          <p:cNvPr id="12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3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 flipH="1">
            <a:off x="8979840" y="149400"/>
            <a:ext cx="173880" cy="704160"/>
          </a:xfrm>
          <a:prstGeom prst="rect">
            <a:avLst/>
          </a:prstGeom>
          <a:solidFill>
            <a:srgbClr val="871829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" name="CustomShape 2"/>
          <p:cNvSpPr/>
          <p:nvPr/>
        </p:nvSpPr>
        <p:spPr>
          <a:xfrm>
            <a:off x="0" y="6573960"/>
            <a:ext cx="9154440" cy="289800"/>
          </a:xfrm>
          <a:prstGeom prst="rect">
            <a:avLst/>
          </a:prstGeom>
          <a:solidFill>
            <a:srgbClr val="871829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 © </a:t>
            </a:r>
            <a:r>
              <a:rPr lang="en-US" sz="1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Department of Networked Systems and Services </a:t>
            </a:r>
            <a:endParaRPr lang="en-US" sz="1000" b="0" strike="noStrike" spc="-1">
              <a:latin typeface="Arial"/>
            </a:endParaRPr>
          </a:p>
        </p:txBody>
      </p:sp>
      <p:pic>
        <p:nvPicPr>
          <p:cNvPr id="52" name="Picture 5"/>
          <p:cNvPicPr/>
          <p:nvPr/>
        </p:nvPicPr>
        <p:blipFill>
          <a:blip r:embed="rId15"/>
          <a:stretch/>
        </p:blipFill>
        <p:spPr>
          <a:xfrm>
            <a:off x="174600" y="896760"/>
            <a:ext cx="1256760" cy="165960"/>
          </a:xfrm>
          <a:prstGeom prst="rect">
            <a:avLst/>
          </a:prstGeom>
          <a:ln>
            <a:noFill/>
          </a:ln>
        </p:spPr>
      </p:pic>
      <p:sp>
        <p:nvSpPr>
          <p:cNvPr id="53" name="Line 3"/>
          <p:cNvSpPr/>
          <p:nvPr/>
        </p:nvSpPr>
        <p:spPr>
          <a:xfrm flipV="1">
            <a:off x="1363320" y="1014120"/>
            <a:ext cx="7791480" cy="324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4" name="CustomShape 4"/>
          <p:cNvSpPr/>
          <p:nvPr/>
        </p:nvSpPr>
        <p:spPr>
          <a:xfrm>
            <a:off x="8394840" y="6595920"/>
            <a:ext cx="754200" cy="2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fld id="{457DF8F7-B21A-45F2-90EA-11D56B67CC55}" type="slidenum">
              <a:rPr lang="en-US" sz="1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‹#›</a:t>
            </a:fld>
            <a:endParaRPr lang="en-US" sz="1000" b="0" strike="noStrike" spc="-1">
              <a:latin typeface="Arial"/>
            </a:endParaRPr>
          </a:p>
        </p:txBody>
      </p:sp>
      <p:pic>
        <p:nvPicPr>
          <p:cNvPr id="55" name="Picture 1"/>
          <p:cNvPicPr/>
          <p:nvPr/>
        </p:nvPicPr>
        <p:blipFill>
          <a:blip r:embed="rId16"/>
          <a:stretch/>
        </p:blipFill>
        <p:spPr>
          <a:xfrm>
            <a:off x="220680" y="149400"/>
            <a:ext cx="2375280" cy="711360"/>
          </a:xfrm>
          <a:prstGeom prst="rect">
            <a:avLst/>
          </a:prstGeom>
          <a:ln>
            <a:noFill/>
          </a:ln>
        </p:spPr>
      </p:pic>
      <p:sp>
        <p:nvSpPr>
          <p:cNvPr id="56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7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Relationship Id="rId9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2841170" y="3083040"/>
            <a:ext cx="4193432" cy="23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en-GB" sz="3600" b="1" strike="noStrike" spc="-1" dirty="0">
                <a:solidFill>
                  <a:srgbClr val="667BB4"/>
                </a:solidFill>
                <a:effectLst>
                  <a:innerShdw blurRad="63500" dist="50800" dir="36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GB" sz="2800" b="1" strike="noStrike" spc="-1" dirty="0">
                <a:solidFill>
                  <a:srgbClr val="6D6E6D"/>
                </a:solidFill>
                <a:effectLst>
                  <a:innerShdw blurRad="63500" dist="50800" dir="36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aboratory of</a:t>
            </a:r>
            <a:br>
              <a:rPr lang="en-GB" sz="2800" b="1" strike="noStrike" spc="-1" dirty="0">
                <a:solidFill>
                  <a:srgbClr val="6D6E6D"/>
                </a:solidFill>
                <a:effectLst>
                  <a:innerShdw blurRad="63500" dist="50800" dir="36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3600" b="1" strike="noStrike" spc="-1" dirty="0">
                <a:solidFill>
                  <a:srgbClr val="667BB4"/>
                </a:solidFill>
                <a:effectLst>
                  <a:innerShdw blurRad="63500" dist="50800" dir="36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GB" sz="2800" b="1" strike="noStrike" spc="-1" dirty="0">
                <a:solidFill>
                  <a:srgbClr val="6D6E6D"/>
                </a:solidFill>
                <a:effectLst>
                  <a:innerShdw blurRad="63500" dist="50800" dir="36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coustics and</a:t>
            </a:r>
            <a:br>
              <a:rPr lang="en-GB" sz="2800" b="1" strike="noStrike" spc="-1" dirty="0">
                <a:solidFill>
                  <a:srgbClr val="6D6E6D"/>
                </a:solidFill>
                <a:effectLst>
                  <a:innerShdw blurRad="63500" dist="50800" dir="36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3600" b="1" spc="-1" dirty="0">
                <a:solidFill>
                  <a:srgbClr val="667BB4"/>
                </a:solidFill>
                <a:effectLst>
                  <a:innerShdw blurRad="63500" dist="50800" dir="36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GB" sz="2800" b="1" spc="-1" dirty="0">
                <a:solidFill>
                  <a:srgbClr val="6D6E6D"/>
                </a:solidFill>
                <a:effectLst>
                  <a:innerShdw blurRad="63500" dist="50800" dir="36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tudio</a:t>
            </a:r>
            <a:br>
              <a:rPr lang="en-GB" sz="2800" b="1" spc="-1" dirty="0">
                <a:solidFill>
                  <a:srgbClr val="6D6E6D"/>
                </a:solidFill>
                <a:effectLst>
                  <a:innerShdw blurRad="63500" dist="50800" dir="36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3600" b="1" strike="noStrike" spc="-1" dirty="0">
                <a:solidFill>
                  <a:srgbClr val="667BB4"/>
                </a:solidFill>
                <a:effectLst>
                  <a:innerShdw blurRad="63500" dist="50800" dir="36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GB" sz="2800" b="1" strike="noStrike" spc="-1" dirty="0">
                <a:solidFill>
                  <a:srgbClr val="6D6E6D"/>
                </a:solidFill>
                <a:effectLst>
                  <a:innerShdw blurRad="63500" dist="50800" dir="36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echnologies</a:t>
            </a:r>
            <a:endParaRPr lang="en-US" sz="2800" b="0" strike="noStrike" spc="-1" dirty="0">
              <a:solidFill>
                <a:srgbClr val="6D6E6D"/>
              </a:solidFill>
              <a:effectLst>
                <a:innerShdw blurRad="63500" dist="50800" dir="3600000">
                  <a:prstClr val="black">
                    <a:alpha val="50000"/>
                  </a:prst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776160" y="5679240"/>
            <a:ext cx="6552360" cy="36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871829"/>
                </a:solidFill>
                <a:latin typeface="Arial"/>
                <a:ea typeface="ＭＳ Ｐゴシック"/>
              </a:rPr>
              <a:t>F. </a:t>
            </a:r>
            <a:r>
              <a:rPr lang="en-GB" sz="2000" b="1" spc="-1" dirty="0">
                <a:solidFill>
                  <a:srgbClr val="871829"/>
                </a:solidFill>
                <a:latin typeface="Arial"/>
                <a:ea typeface="ＭＳ Ｐゴシック"/>
              </a:rPr>
              <a:t>Márki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152" name="CustomShape 4"/>
          <p:cNvSpPr/>
          <p:nvPr/>
        </p:nvSpPr>
        <p:spPr>
          <a:xfrm>
            <a:off x="776160" y="6046800"/>
            <a:ext cx="6552360" cy="52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en-GB" sz="2000" spc="-1" dirty="0">
                <a:solidFill>
                  <a:srgbClr val="262626"/>
                </a:solidFill>
                <a:ea typeface="ＭＳ Ｐゴシック"/>
              </a:rPr>
              <a:t>Budapest University of Technology and Economics</a:t>
            </a:r>
          </a:p>
        </p:txBody>
      </p:sp>
      <p:pic>
        <p:nvPicPr>
          <p:cNvPr id="6" name="Picture 26">
            <a:extLst>
              <a:ext uri="{FF2B5EF4-FFF2-40B4-BE49-F238E27FC236}">
                <a16:creationId xmlns:a16="http://schemas.microsoft.com/office/drawing/2014/main" id="{60A73753-D188-5B4A-87FE-E34753B85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5" y="3214671"/>
            <a:ext cx="2079171" cy="201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to Write a Good Introduction For an Essay - TXTPower">
            <a:extLst>
              <a:ext uri="{FF2B5EF4-FFF2-40B4-BE49-F238E27FC236}">
                <a16:creationId xmlns:a16="http://schemas.microsoft.com/office/drawing/2014/main" id="{3F5E13E0-F55C-C648-9361-ABCDA7D2F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8" r="16501"/>
          <a:stretch/>
        </p:blipFill>
        <p:spPr bwMode="auto">
          <a:xfrm>
            <a:off x="6204859" y="3284906"/>
            <a:ext cx="2601686" cy="194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3066120" y="95400"/>
            <a:ext cx="5784480" cy="84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2600" b="1" strike="noStrike" cap="all" spc="-1" dirty="0">
                <a:solidFill>
                  <a:srgbClr val="871829"/>
                </a:solidFill>
                <a:latin typeface="Arial"/>
                <a:ea typeface="ＭＳ Ｐゴシック"/>
              </a:rPr>
              <a:t>STAFF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1148160" y="1106350"/>
            <a:ext cx="6762862" cy="44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0000"/>
              </a:lnSpc>
              <a:spcBef>
                <a:spcPts val="561"/>
              </a:spcBef>
              <a:buClr>
                <a:srgbClr val="000000"/>
              </a:buClr>
              <a:tabLst>
                <a:tab pos="6529388" algn="r"/>
              </a:tabLst>
            </a:pPr>
            <a:r>
              <a:rPr lang="en-HU" sz="2800" spc="-1" dirty="0">
                <a:solidFill>
                  <a:srgbClr val="871828"/>
                </a:solidFill>
                <a:latin typeface="Arial"/>
                <a:ea typeface="ＭＳ Ｐゴシック"/>
              </a:rPr>
              <a:t>Fiala Péter</a:t>
            </a:r>
            <a:br>
              <a:rPr lang="en-HU" sz="2800" spc="-1" dirty="0">
                <a:solidFill>
                  <a:srgbClr val="000000"/>
                </a:solidFill>
                <a:latin typeface="Arial"/>
                <a:ea typeface="ＭＳ Ｐゴシック"/>
              </a:rPr>
            </a:br>
            <a:r>
              <a:rPr lang="en-HU" sz="2800" spc="-1" dirty="0">
                <a:solidFill>
                  <a:srgbClr val="000000"/>
                </a:solidFill>
                <a:latin typeface="Arial"/>
                <a:ea typeface="ＭＳ Ｐゴシック"/>
              </a:rPr>
              <a:t>docens</a:t>
            </a:r>
            <a:r>
              <a:rPr lang="en-HU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	</a:t>
            </a:r>
            <a:r>
              <a:rPr lang="en-HU" sz="2800" b="0" strike="noStrike" spc="-1" dirty="0">
                <a:solidFill>
                  <a:srgbClr val="871828"/>
                </a:solidFill>
                <a:latin typeface="Arial"/>
                <a:ea typeface="ＭＳ Ｐゴシック"/>
              </a:rPr>
              <a:t>Firtha Gergely</a:t>
            </a:r>
            <a:br>
              <a:rPr lang="en-HU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</a:br>
            <a:r>
              <a:rPr lang="en-HU" sz="2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	</a:t>
            </a:r>
            <a:r>
              <a:rPr lang="en-GB" sz="2800" spc="-1" dirty="0" err="1">
                <a:solidFill>
                  <a:srgbClr val="000000"/>
                </a:solidFill>
                <a:ea typeface="ＭＳ Ｐゴシック"/>
              </a:rPr>
              <a:t>adjunktus</a:t>
            </a:r>
            <a:endParaRPr lang="en-GB" sz="2800" spc="-1" dirty="0">
              <a:solidFill>
                <a:srgbClr val="000000"/>
              </a:solidFill>
              <a:ea typeface="ＭＳ Ｐゴシック"/>
            </a:endParaRPr>
          </a:p>
          <a:p>
            <a:pPr>
              <a:lnSpc>
                <a:spcPct val="110000"/>
              </a:lnSpc>
              <a:spcBef>
                <a:spcPts val="561"/>
              </a:spcBef>
              <a:buClr>
                <a:srgbClr val="000000"/>
              </a:buClr>
              <a:tabLst>
                <a:tab pos="6529388" algn="r"/>
              </a:tabLst>
            </a:pPr>
            <a:r>
              <a:rPr lang="en-GB" sz="2800" spc="-1" dirty="0" err="1">
                <a:solidFill>
                  <a:srgbClr val="871828"/>
                </a:solidFill>
                <a:ea typeface="ＭＳ Ｐゴシック"/>
              </a:rPr>
              <a:t>Jenei-Kulcsár</a:t>
            </a:r>
            <a:r>
              <a:rPr lang="en-GB" sz="2800" spc="-1" dirty="0">
                <a:solidFill>
                  <a:srgbClr val="871828"/>
                </a:solidFill>
                <a:ea typeface="ＭＳ Ｐゴシック"/>
              </a:rPr>
              <a:t> </a:t>
            </a:r>
            <a:r>
              <a:rPr lang="en-GB" sz="2800" spc="-1" dirty="0" err="1">
                <a:solidFill>
                  <a:srgbClr val="871828"/>
                </a:solidFill>
                <a:ea typeface="ＭＳ Ｐゴシック"/>
              </a:rPr>
              <a:t>Dóra</a:t>
            </a:r>
            <a:br>
              <a:rPr lang="en-GB" sz="2800" spc="-1" dirty="0">
                <a:solidFill>
                  <a:srgbClr val="871828"/>
                </a:solidFill>
                <a:ea typeface="ＭＳ Ｐゴシック"/>
              </a:rPr>
            </a:br>
            <a:r>
              <a:rPr lang="en-GB" sz="2800" spc="-1" dirty="0" err="1">
                <a:solidFill>
                  <a:srgbClr val="000000"/>
                </a:solidFill>
                <a:ea typeface="ＭＳ Ｐゴシック"/>
              </a:rPr>
              <a:t>doktorandusz</a:t>
            </a:r>
            <a:r>
              <a:rPr lang="en-GB" sz="2800" spc="-1" dirty="0">
                <a:solidFill>
                  <a:srgbClr val="000000"/>
                </a:solidFill>
                <a:ea typeface="ＭＳ Ｐゴシック"/>
              </a:rPr>
              <a:t>	</a:t>
            </a:r>
            <a:r>
              <a:rPr lang="en-GB" sz="2800" spc="-1" dirty="0">
                <a:solidFill>
                  <a:srgbClr val="871828"/>
                </a:solidFill>
                <a:latin typeface="Arial"/>
                <a:ea typeface="ＭＳ Ｐゴシック"/>
              </a:rPr>
              <a:t>Márki Ferenc</a:t>
            </a:r>
            <a:br>
              <a:rPr lang="en-GB" sz="2800" spc="-1" dirty="0">
                <a:solidFill>
                  <a:srgbClr val="871828"/>
                </a:solidFill>
                <a:latin typeface="Arial"/>
                <a:ea typeface="ＭＳ Ｐゴシック"/>
              </a:rPr>
            </a:br>
            <a:r>
              <a:rPr lang="en-GB" sz="2800" spc="-1" dirty="0">
                <a:solidFill>
                  <a:srgbClr val="871828"/>
                </a:solidFill>
                <a:latin typeface="Arial"/>
                <a:ea typeface="ＭＳ Ｐゴシック"/>
              </a:rPr>
              <a:t>	</a:t>
            </a:r>
            <a:r>
              <a:rPr lang="en-GB" sz="2800" spc="-1" dirty="0" err="1">
                <a:solidFill>
                  <a:srgbClr val="000000"/>
                </a:solidFill>
                <a:latin typeface="Arial"/>
                <a:ea typeface="ＭＳ Ｐゴシック"/>
              </a:rPr>
              <a:t>docens</a:t>
            </a:r>
            <a:endParaRPr lang="en-GB" sz="2800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>
              <a:lnSpc>
                <a:spcPct val="110000"/>
              </a:lnSpc>
              <a:spcBef>
                <a:spcPts val="561"/>
              </a:spcBef>
              <a:buClr>
                <a:srgbClr val="000000"/>
              </a:buClr>
              <a:tabLst>
                <a:tab pos="6529388" algn="r"/>
              </a:tabLst>
            </a:pPr>
            <a:r>
              <a:rPr lang="en-GB" sz="2800" spc="-1" dirty="0" err="1">
                <a:solidFill>
                  <a:srgbClr val="871828"/>
                </a:solidFill>
                <a:latin typeface="Arial"/>
                <a:ea typeface="ＭＳ Ｐゴシック"/>
              </a:rPr>
              <a:t>Rucz</a:t>
            </a:r>
            <a:r>
              <a:rPr lang="en-GB" sz="2800" spc="-1" dirty="0">
                <a:solidFill>
                  <a:srgbClr val="871828"/>
                </a:solidFill>
                <a:latin typeface="Arial"/>
                <a:ea typeface="ＭＳ Ｐゴシック"/>
              </a:rPr>
              <a:t> </a:t>
            </a:r>
            <a:r>
              <a:rPr lang="en-GB" sz="2800" spc="-1" dirty="0" err="1">
                <a:solidFill>
                  <a:srgbClr val="871828"/>
                </a:solidFill>
                <a:latin typeface="Arial"/>
                <a:ea typeface="ＭＳ Ｐゴシック"/>
              </a:rPr>
              <a:t>Péter</a:t>
            </a:r>
            <a:br>
              <a:rPr lang="en-GB" sz="2800" spc="-1" dirty="0">
                <a:solidFill>
                  <a:srgbClr val="871828"/>
                </a:solidFill>
                <a:latin typeface="Arial"/>
                <a:ea typeface="ＭＳ Ｐゴシック"/>
              </a:rPr>
            </a:br>
            <a:r>
              <a:rPr lang="en-GB" sz="2800" spc="-1" dirty="0" err="1">
                <a:solidFill>
                  <a:srgbClr val="000000"/>
                </a:solidFill>
                <a:ea typeface="ＭＳ Ｐゴシック"/>
              </a:rPr>
              <a:t>tudományos</a:t>
            </a:r>
            <a:r>
              <a:rPr lang="en-GB" sz="2800" spc="-1" dirty="0">
                <a:solidFill>
                  <a:srgbClr val="000000"/>
                </a:solidFill>
                <a:ea typeface="ＭＳ Ｐゴシック"/>
              </a:rPr>
              <a:t>	</a:t>
            </a:r>
            <a:r>
              <a:rPr lang="en-GB" sz="2800" b="0" strike="noStrike" spc="-1" dirty="0" err="1">
                <a:solidFill>
                  <a:srgbClr val="871828"/>
                </a:solidFill>
                <a:latin typeface="Arial"/>
                <a:ea typeface="ＭＳ Ｐゴシック"/>
              </a:rPr>
              <a:t>Ulveczki</a:t>
            </a:r>
            <a:r>
              <a:rPr lang="en-GB" sz="2800" b="0" strike="noStrike" spc="-1" dirty="0">
                <a:solidFill>
                  <a:srgbClr val="871828"/>
                </a:solidFill>
                <a:latin typeface="Arial"/>
                <a:ea typeface="ＭＳ Ｐゴシック"/>
              </a:rPr>
              <a:t> </a:t>
            </a:r>
            <a:r>
              <a:rPr lang="en-GB" sz="2800" b="0" strike="noStrike" spc="-1" dirty="0" err="1">
                <a:solidFill>
                  <a:srgbClr val="871828"/>
                </a:solidFill>
                <a:latin typeface="Arial"/>
                <a:ea typeface="ＭＳ Ｐゴシック"/>
              </a:rPr>
              <a:t>Mihály</a:t>
            </a:r>
            <a:br>
              <a:rPr lang="en-GB" sz="2800" b="0" strike="noStrike" spc="-1" dirty="0">
                <a:solidFill>
                  <a:srgbClr val="871828"/>
                </a:solidFill>
                <a:latin typeface="Arial"/>
                <a:ea typeface="ＭＳ Ｐゴシック"/>
              </a:rPr>
            </a:br>
            <a:r>
              <a:rPr lang="en-GB" sz="2800" spc="-1" dirty="0" err="1">
                <a:solidFill>
                  <a:srgbClr val="000000"/>
                </a:solidFill>
                <a:ea typeface="ＭＳ Ｐゴシック"/>
              </a:rPr>
              <a:t>munkatárs</a:t>
            </a:r>
            <a:r>
              <a:rPr lang="en-GB" sz="2800" b="0" strike="noStrike" spc="-1" dirty="0">
                <a:solidFill>
                  <a:srgbClr val="871828"/>
                </a:solidFill>
                <a:latin typeface="Arial"/>
                <a:ea typeface="ＭＳ Ｐゴシック"/>
              </a:rPr>
              <a:t>	</a:t>
            </a:r>
            <a:r>
              <a:rPr lang="en-GB" sz="28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doktorandusz</a:t>
            </a:r>
            <a:endParaRPr lang="en-GB" sz="2800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>
              <a:lnSpc>
                <a:spcPct val="110000"/>
              </a:lnSpc>
              <a:spcBef>
                <a:spcPts val="1134"/>
              </a:spcBef>
              <a:tabLst>
                <a:tab pos="6303963" algn="r"/>
              </a:tabLst>
            </a:pPr>
            <a:endParaRPr lang="en-US" sz="2400" b="0" strike="noStrike" spc="-1" dirty="0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A0453C-7B87-DC43-9F06-8B6527CED7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" r="3638" b="8227"/>
          <a:stretch/>
        </p:blipFill>
        <p:spPr>
          <a:xfrm>
            <a:off x="4036913" y="4990660"/>
            <a:ext cx="1080000" cy="144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BBC359-02E1-0148-9A7D-B5E61E880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" y="1106350"/>
            <a:ext cx="1085538" cy="14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9CACC7-B450-9842-9FE6-A343D2431A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2" t="2399" r="14507" b="16565"/>
          <a:stretch/>
        </p:blipFill>
        <p:spPr>
          <a:xfrm>
            <a:off x="7920349" y="1127237"/>
            <a:ext cx="1080000" cy="14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A4FCFE-CDDE-AF4D-B6D6-034593482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" y="2630745"/>
            <a:ext cx="1076211" cy="14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755ED8-C260-0E47-AD60-60954A39DC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" y="4195235"/>
            <a:ext cx="1061053" cy="14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2FBC38-AEF2-CF4C-9A34-5976CCF1B2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49" y="4195235"/>
            <a:ext cx="1080000" cy="1440000"/>
          </a:xfrm>
          <a:prstGeom prst="rect">
            <a:avLst/>
          </a:prstGeom>
        </p:spPr>
      </p:pic>
      <p:sp>
        <p:nvSpPr>
          <p:cNvPr id="17" name="CustomShape 2">
            <a:extLst>
              <a:ext uri="{FF2B5EF4-FFF2-40B4-BE49-F238E27FC236}">
                <a16:creationId xmlns:a16="http://schemas.microsoft.com/office/drawing/2014/main" id="{1BEB9BB7-C17A-984C-AABC-E6B507F7ADA1}"/>
              </a:ext>
            </a:extLst>
          </p:cNvPr>
          <p:cNvSpPr/>
          <p:nvPr/>
        </p:nvSpPr>
        <p:spPr>
          <a:xfrm>
            <a:off x="491029" y="6015735"/>
            <a:ext cx="6930851" cy="1102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</a:pPr>
            <a:r>
              <a:rPr lang="en-GB" sz="2800" spc="-1" dirty="0" err="1">
                <a:solidFill>
                  <a:srgbClr val="871828"/>
                </a:solidFill>
                <a:latin typeface="Arial"/>
                <a:ea typeface="ＭＳ Ｐゴシック"/>
              </a:rPr>
              <a:t>Augusztinovicz</a:t>
            </a:r>
            <a:r>
              <a:rPr lang="en-GB" sz="2800" spc="-1" dirty="0">
                <a:solidFill>
                  <a:srgbClr val="871828"/>
                </a:solidFill>
                <a:latin typeface="Arial"/>
                <a:ea typeface="ＭＳ Ｐゴシック"/>
              </a:rPr>
              <a:t> </a:t>
            </a:r>
            <a:r>
              <a:rPr lang="en-GB" sz="2800" spc="-1" dirty="0" err="1">
                <a:solidFill>
                  <a:srgbClr val="871828"/>
                </a:solidFill>
                <a:latin typeface="Arial"/>
                <a:ea typeface="ＭＳ Ｐゴシック"/>
              </a:rPr>
              <a:t>Fülöp</a:t>
            </a:r>
            <a:r>
              <a:rPr lang="en-GB" sz="2800" spc="-1" dirty="0">
                <a:solidFill>
                  <a:srgbClr val="871828"/>
                </a:solidFill>
                <a:latin typeface="Arial"/>
                <a:ea typeface="ＭＳ Ｐゴシック"/>
              </a:rPr>
              <a:t>             </a:t>
            </a:r>
            <a:r>
              <a:rPr lang="en-GB" sz="2800" spc="-1" dirty="0" err="1">
                <a:solidFill>
                  <a:srgbClr val="000000"/>
                </a:solidFill>
                <a:latin typeface="Arial"/>
                <a:ea typeface="ＭＳ Ｐゴシック"/>
              </a:rPr>
              <a:t>laboralapító</a:t>
            </a:r>
            <a:endParaRPr lang="en-GB" sz="2800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>
              <a:lnSpc>
                <a:spcPct val="100000"/>
              </a:lnSpc>
              <a:spcBef>
                <a:spcPts val="1134"/>
              </a:spcBef>
            </a:pPr>
            <a:endParaRPr lang="en-US" sz="2400" b="0" strike="noStrike" spc="-1" dirty="0">
              <a:latin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2C29C0-5916-B34A-8E51-45B246E5341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r="3987"/>
          <a:stretch/>
        </p:blipFill>
        <p:spPr>
          <a:xfrm>
            <a:off x="7920349" y="2630968"/>
            <a:ext cx="1080000" cy="14397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3066120" y="95400"/>
            <a:ext cx="5784480" cy="84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2600" b="1" cap="all" spc="-1" dirty="0">
                <a:solidFill>
                  <a:srgbClr val="871829"/>
                </a:solidFill>
                <a:ea typeface="ＭＳ Ｐゴシック"/>
              </a:rPr>
              <a:t>Specialisation on Sound- and studio technologies</a:t>
            </a:r>
            <a:endParaRPr lang="en-US" sz="2600" b="0" strike="noStrike" spc="-1" dirty="0">
              <a:latin typeface="Arial"/>
            </a:endParaRPr>
          </a:p>
        </p:txBody>
      </p:sp>
      <p:pic>
        <p:nvPicPr>
          <p:cNvPr id="6" name="Kép 6">
            <a:extLst>
              <a:ext uri="{FF2B5EF4-FFF2-40B4-BE49-F238E27FC236}">
                <a16:creationId xmlns:a16="http://schemas.microsoft.com/office/drawing/2014/main" id="{4317D480-568C-EC48-B6DB-A0FF5A36C7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2" y="1130851"/>
            <a:ext cx="7046169" cy="5340502"/>
          </a:xfrm>
          <a:prstGeom prst="rect">
            <a:avLst/>
          </a:prstGeom>
        </p:spPr>
      </p:pic>
      <p:sp>
        <p:nvSpPr>
          <p:cNvPr id="4" name="Szövegdoboz 8">
            <a:extLst>
              <a:ext uri="{FF2B5EF4-FFF2-40B4-BE49-F238E27FC236}">
                <a16:creationId xmlns:a16="http://schemas.microsoft.com/office/drawing/2014/main" id="{9BE791C8-97DC-D448-BC54-01A8085826B6}"/>
              </a:ext>
            </a:extLst>
          </p:cNvPr>
          <p:cNvSpPr txBox="1"/>
          <p:nvPr/>
        </p:nvSpPr>
        <p:spPr>
          <a:xfrm>
            <a:off x="1153372" y="1053239"/>
            <a:ext cx="7881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r>
              <a:rPr lang="en-GB" sz="2400" b="1" dirty="0">
                <a:effectLst>
                  <a:glow rad="152400">
                    <a:schemeClr val="bg1">
                      <a:alpha val="40000"/>
                    </a:schemeClr>
                  </a:glow>
                </a:effectLst>
              </a:rPr>
              <a:t>Engineering Acoustics  </a:t>
            </a:r>
          </a:p>
          <a:p>
            <a:pPr marL="0" indent="0" algn="r">
              <a:buNone/>
            </a:pPr>
            <a:r>
              <a:rPr lang="en-GB" sz="2400" b="1" dirty="0">
                <a:effectLst>
                  <a:glow rad="152400">
                    <a:schemeClr val="bg1">
                      <a:alpha val="40000"/>
                    </a:schemeClr>
                  </a:glow>
                </a:effectLst>
              </a:rPr>
              <a:t>Audio Technologies</a:t>
            </a:r>
          </a:p>
          <a:p>
            <a:pPr marL="0" indent="0" algn="r">
              <a:buNone/>
            </a:pPr>
            <a:r>
              <a:rPr lang="en-GB" sz="2400" b="1" dirty="0">
                <a:effectLst>
                  <a:glow rad="152400">
                    <a:schemeClr val="bg1">
                      <a:alpha val="40000"/>
                    </a:schemeClr>
                  </a:glow>
                </a:effectLst>
              </a:rPr>
              <a:t>Video Technologies </a:t>
            </a:r>
          </a:p>
          <a:p>
            <a:pPr marL="0" indent="0" algn="r">
              <a:buNone/>
            </a:pPr>
            <a:r>
              <a:rPr lang="en-GB" sz="2400" b="1" dirty="0">
                <a:effectLst>
                  <a:glow rad="152400">
                    <a:schemeClr val="bg1">
                      <a:alpha val="40000"/>
                    </a:schemeClr>
                  </a:glow>
                </a:effectLst>
              </a:rPr>
              <a:t>Laboratory of Studio Technologies</a:t>
            </a:r>
            <a:endParaRPr lang="en-GB" sz="2400" dirty="0">
              <a:effectLst>
                <a:glow rad="1524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B2B2227-54AC-174A-974A-FC9BD639DA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"/>
          <a:stretch/>
        </p:blipFill>
        <p:spPr bwMode="auto">
          <a:xfrm>
            <a:off x="4516881" y="3170551"/>
            <a:ext cx="4518262" cy="3292791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emium Photo | Professional cameraman - covering on event with a video">
            <a:extLst>
              <a:ext uri="{FF2B5EF4-FFF2-40B4-BE49-F238E27FC236}">
                <a16:creationId xmlns:a16="http://schemas.microsoft.com/office/drawing/2014/main" id="{204DDFA0-EE24-FB48-98CA-6DEB1C2F0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03" y="1130851"/>
            <a:ext cx="3061998" cy="2039701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370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2B426A-FB3C-BF41-8FAD-8021B265DD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8643" b="1648"/>
          <a:stretch/>
        </p:blipFill>
        <p:spPr>
          <a:xfrm>
            <a:off x="5339050" y="2609811"/>
            <a:ext cx="3511550" cy="2143294"/>
          </a:xfrm>
          <a:prstGeom prst="rect">
            <a:avLst/>
          </a:prstGeom>
        </p:spPr>
      </p:pic>
      <p:sp>
        <p:nvSpPr>
          <p:cNvPr id="153" name="CustomShape 1"/>
          <p:cNvSpPr/>
          <p:nvPr/>
        </p:nvSpPr>
        <p:spPr>
          <a:xfrm>
            <a:off x="3066120" y="95400"/>
            <a:ext cx="5784480" cy="84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2600" b="1" cap="all" spc="-1" dirty="0">
                <a:solidFill>
                  <a:srgbClr val="871829"/>
                </a:solidFill>
                <a:ea typeface="ＭＳ Ｐゴシック"/>
              </a:rPr>
              <a:t>Free Elective Courses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9" name="Szövegdoboz 11">
            <a:extLst>
              <a:ext uri="{FF2B5EF4-FFF2-40B4-BE49-F238E27FC236}">
                <a16:creationId xmlns:a16="http://schemas.microsoft.com/office/drawing/2014/main" id="{A7372E71-1369-EB45-B632-E3EDC6EAD4BD}"/>
              </a:ext>
            </a:extLst>
          </p:cNvPr>
          <p:cNvSpPr txBox="1"/>
          <p:nvPr/>
        </p:nvSpPr>
        <p:spPr>
          <a:xfrm>
            <a:off x="169940" y="1159931"/>
            <a:ext cx="86668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/>
              <a:t>Audio Techniques Practice</a:t>
            </a:r>
          </a:p>
          <a:p>
            <a:pPr lvl="1"/>
            <a:r>
              <a:rPr lang="en-US" sz="2400" dirty="0"/>
              <a:t>Physics of Musical Instruments</a:t>
            </a:r>
            <a:br>
              <a:rPr lang="en-US" sz="2400" dirty="0"/>
            </a:br>
            <a:r>
              <a:rPr lang="en-US" sz="2400" dirty="0"/>
              <a:t>Simulation Methods in Acoustics</a:t>
            </a:r>
          </a:p>
          <a:p>
            <a:pPr lvl="1"/>
            <a:r>
              <a:rPr lang="en-GB" sz="2400" dirty="0"/>
              <a:t>Audio-video content production (</a:t>
            </a:r>
            <a:r>
              <a:rPr lang="en-US" sz="2400" dirty="0"/>
              <a:t>“reanimation” in progress)</a:t>
            </a:r>
            <a:endParaRPr lang="hu-HU" sz="2400" dirty="0"/>
          </a:p>
          <a:p>
            <a:endParaRPr lang="en-US" sz="2400" dirty="0"/>
          </a:p>
        </p:txBody>
      </p:sp>
      <p:pic>
        <p:nvPicPr>
          <p:cNvPr id="1030" name="Picture 6" descr="Studio Tour | Sound On Sound Studios - YouTube">
            <a:extLst>
              <a:ext uri="{FF2B5EF4-FFF2-40B4-BE49-F238E27FC236}">
                <a16:creationId xmlns:a16="http://schemas.microsoft.com/office/drawing/2014/main" id="{F9E0516A-4A2E-364B-BB32-6D008B5E1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70" y="2905171"/>
            <a:ext cx="30988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w to Cut a Part of a Video? Use Free Video Cutter 5KPlayer">
            <a:extLst>
              <a:ext uri="{FF2B5EF4-FFF2-40B4-BE49-F238E27FC236}">
                <a16:creationId xmlns:a16="http://schemas.microsoft.com/office/drawing/2014/main" id="{F0133AD0-C8F4-6249-844E-EF5A5C1A13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6" r="-1678"/>
          <a:stretch/>
        </p:blipFill>
        <p:spPr bwMode="auto">
          <a:xfrm>
            <a:off x="1790701" y="4115931"/>
            <a:ext cx="5553074" cy="2408694"/>
          </a:xfrm>
          <a:prstGeom prst="rect">
            <a:avLst/>
          </a:prstGeom>
          <a:noFill/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68095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3066120" y="95400"/>
            <a:ext cx="5784480" cy="84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2600" b="1" strike="noStrike" cap="all" spc="-1" dirty="0">
                <a:solidFill>
                  <a:srgbClr val="871829"/>
                </a:solidFill>
                <a:latin typeface="Arial"/>
                <a:ea typeface="ＭＳ Ｐゴシック"/>
              </a:rPr>
              <a:t>New Tools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C1D8D8-0626-A841-85A9-BA6A50B83C64}"/>
              </a:ext>
            </a:extLst>
          </p:cNvPr>
          <p:cNvSpPr txBox="1"/>
          <p:nvPr/>
        </p:nvSpPr>
        <p:spPr>
          <a:xfrm>
            <a:off x="293400" y="5274129"/>
            <a:ext cx="3172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48 channel microphone array</a:t>
            </a:r>
          </a:p>
          <a:p>
            <a:pPr algn="r"/>
            <a:r>
              <a:rPr lang="en-GB" dirty="0"/>
              <a:t>(with A/D capture device)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7B36AD-9F10-4548-BBED-E70E3FD34FB8}"/>
              </a:ext>
            </a:extLst>
          </p:cNvPr>
          <p:cNvSpPr txBox="1"/>
          <p:nvPr/>
        </p:nvSpPr>
        <p:spPr>
          <a:xfrm>
            <a:off x="4776875" y="1198789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Laser vibro-meter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CFCE47-A5E5-9443-9E48-3BC0E04A3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75" y="2993231"/>
            <a:ext cx="5346700" cy="30075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D1E46D-BE4D-6544-A188-2938D4B73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5" y="1110213"/>
            <a:ext cx="4520633" cy="25416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51229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3066120" y="95400"/>
            <a:ext cx="5784480" cy="84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2600" b="1" cap="all" spc="-1" dirty="0">
                <a:solidFill>
                  <a:srgbClr val="871829"/>
                </a:solidFill>
                <a:ea typeface="ＭＳ Ｐゴシック"/>
              </a:rPr>
              <a:t>Projects: VIK Streaming</a:t>
            </a:r>
            <a:endParaRPr lang="en-US" sz="2600" b="0" strike="noStrike" spc="-1" dirty="0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DC63C6-FA0A-8F42-BF9C-F182E680C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86" y="1324979"/>
            <a:ext cx="2233313" cy="22333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D952382-7550-7041-B76F-E13A52630A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65" r="61729" b="47119"/>
          <a:stretch/>
        </p:blipFill>
        <p:spPr>
          <a:xfrm>
            <a:off x="3458519" y="4165699"/>
            <a:ext cx="1680474" cy="20078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6F26831-1600-F547-BAF3-53B847F84A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407" t="1" r="-1" b="30853"/>
          <a:stretch/>
        </p:blipFill>
        <p:spPr>
          <a:xfrm flipH="1">
            <a:off x="169999" y="4545034"/>
            <a:ext cx="1940574" cy="159473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DD8A9F6-0C4A-7E41-9B1A-4665AEB0E879}"/>
              </a:ext>
            </a:extLst>
          </p:cNvPr>
          <p:cNvSpPr txBox="1"/>
          <p:nvPr/>
        </p:nvSpPr>
        <p:spPr>
          <a:xfrm>
            <a:off x="50889" y="4083369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Big </a:t>
            </a:r>
            <a:r>
              <a:rPr lang="hu-HU" sz="2400" dirty="0" err="1"/>
              <a:t>lecture</a:t>
            </a:r>
            <a:r>
              <a:rPr lang="hu-HU" sz="2400" dirty="0"/>
              <a:t> hall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F2D6ED-0575-D44B-84A6-9B2A0705F538}"/>
              </a:ext>
            </a:extLst>
          </p:cNvPr>
          <p:cNvSpPr txBox="1"/>
          <p:nvPr/>
        </p:nvSpPr>
        <p:spPr>
          <a:xfrm>
            <a:off x="5783616" y="2588714"/>
            <a:ext cx="333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”</a:t>
            </a:r>
            <a:r>
              <a:rPr lang="hu-HU" sz="2400" dirty="0" err="1"/>
              <a:t>Receiver</a:t>
            </a:r>
            <a:r>
              <a:rPr lang="hu-HU" sz="2400" dirty="0"/>
              <a:t>” </a:t>
            </a:r>
            <a:r>
              <a:rPr lang="hu-HU" sz="2400" dirty="0" err="1"/>
              <a:t>lecture</a:t>
            </a:r>
            <a:r>
              <a:rPr lang="hu-HU" sz="2400" dirty="0"/>
              <a:t> </a:t>
            </a:r>
            <a:r>
              <a:rPr lang="hu-HU" sz="2400" dirty="0" err="1"/>
              <a:t>halls</a:t>
            </a:r>
            <a:endParaRPr lang="hu-HU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3B1DF4-C10A-F640-9507-5EE9AEF91EF1}"/>
              </a:ext>
            </a:extLst>
          </p:cNvPr>
          <p:cNvSpPr txBox="1"/>
          <p:nvPr/>
        </p:nvSpPr>
        <p:spPr>
          <a:xfrm>
            <a:off x="3373599" y="6139770"/>
            <a:ext cx="215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Media server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8E618E8A-E601-D543-AC0C-B31581ED0CC1}"/>
              </a:ext>
            </a:extLst>
          </p:cNvPr>
          <p:cNvSpPr/>
          <p:nvPr/>
        </p:nvSpPr>
        <p:spPr>
          <a:xfrm flipV="1">
            <a:off x="2350924" y="5207533"/>
            <a:ext cx="1093857" cy="505290"/>
          </a:xfrm>
          <a:custGeom>
            <a:avLst/>
            <a:gdLst>
              <a:gd name="connsiteX0" fmla="*/ 0 w 2194560"/>
              <a:gd name="connsiteY0" fmla="*/ 19197 h 1939437"/>
              <a:gd name="connsiteX1" fmla="*/ 944880 w 2194560"/>
              <a:gd name="connsiteY1" fmla="*/ 202077 h 1939437"/>
              <a:gd name="connsiteX2" fmla="*/ 1280160 w 2194560"/>
              <a:gd name="connsiteY2" fmla="*/ 1466997 h 1939437"/>
              <a:gd name="connsiteX3" fmla="*/ 2194560 w 2194560"/>
              <a:gd name="connsiteY3" fmla="*/ 1939437 h 1939437"/>
              <a:gd name="connsiteX4" fmla="*/ 2194560 w 2194560"/>
              <a:gd name="connsiteY4" fmla="*/ 1939437 h 1939437"/>
              <a:gd name="connsiteX0" fmla="*/ 0 w 2194560"/>
              <a:gd name="connsiteY0" fmla="*/ 5862 h 1926102"/>
              <a:gd name="connsiteX1" fmla="*/ 807720 w 2194560"/>
              <a:gd name="connsiteY1" fmla="*/ 295369 h 1926102"/>
              <a:gd name="connsiteX2" fmla="*/ 1280160 w 2194560"/>
              <a:gd name="connsiteY2" fmla="*/ 1453662 h 1926102"/>
              <a:gd name="connsiteX3" fmla="*/ 2194560 w 2194560"/>
              <a:gd name="connsiteY3" fmla="*/ 1926102 h 1926102"/>
              <a:gd name="connsiteX4" fmla="*/ 2194560 w 2194560"/>
              <a:gd name="connsiteY4" fmla="*/ 1926102 h 192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1926102">
                <a:moveTo>
                  <a:pt x="0" y="5862"/>
                </a:moveTo>
                <a:cubicBezTo>
                  <a:pt x="365760" y="-23348"/>
                  <a:pt x="594360" y="54069"/>
                  <a:pt x="807720" y="295369"/>
                </a:cubicBezTo>
                <a:cubicBezTo>
                  <a:pt x="1021080" y="536669"/>
                  <a:pt x="1049020" y="1181873"/>
                  <a:pt x="1280160" y="1453662"/>
                </a:cubicBezTo>
                <a:cubicBezTo>
                  <a:pt x="1511300" y="1725451"/>
                  <a:pt x="2194560" y="1926102"/>
                  <a:pt x="2194560" y="1926102"/>
                </a:cubicBezTo>
                <a:lnTo>
                  <a:pt x="2194560" y="1926102"/>
                </a:lnTo>
              </a:path>
            </a:pathLst>
          </a:custGeom>
          <a:noFill/>
          <a:ln w="76200"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EE8E7FD4-412A-E843-A1EA-D97A39CCC16C}"/>
              </a:ext>
            </a:extLst>
          </p:cNvPr>
          <p:cNvSpPr/>
          <p:nvPr/>
        </p:nvSpPr>
        <p:spPr>
          <a:xfrm>
            <a:off x="5186087" y="3702224"/>
            <a:ext cx="1239262" cy="1405064"/>
          </a:xfrm>
          <a:custGeom>
            <a:avLst/>
            <a:gdLst>
              <a:gd name="connsiteX0" fmla="*/ 0 w 2194560"/>
              <a:gd name="connsiteY0" fmla="*/ 19197 h 1939437"/>
              <a:gd name="connsiteX1" fmla="*/ 944880 w 2194560"/>
              <a:gd name="connsiteY1" fmla="*/ 202077 h 1939437"/>
              <a:gd name="connsiteX2" fmla="*/ 1280160 w 2194560"/>
              <a:gd name="connsiteY2" fmla="*/ 1466997 h 1939437"/>
              <a:gd name="connsiteX3" fmla="*/ 2194560 w 2194560"/>
              <a:gd name="connsiteY3" fmla="*/ 1939437 h 1939437"/>
              <a:gd name="connsiteX4" fmla="*/ 2194560 w 2194560"/>
              <a:gd name="connsiteY4" fmla="*/ 1939437 h 1939437"/>
              <a:gd name="connsiteX0" fmla="*/ 0 w 2194560"/>
              <a:gd name="connsiteY0" fmla="*/ 5862 h 1926102"/>
              <a:gd name="connsiteX1" fmla="*/ 807720 w 2194560"/>
              <a:gd name="connsiteY1" fmla="*/ 295369 h 1926102"/>
              <a:gd name="connsiteX2" fmla="*/ 1280160 w 2194560"/>
              <a:gd name="connsiteY2" fmla="*/ 1453662 h 1926102"/>
              <a:gd name="connsiteX3" fmla="*/ 2194560 w 2194560"/>
              <a:gd name="connsiteY3" fmla="*/ 1926102 h 1926102"/>
              <a:gd name="connsiteX4" fmla="*/ 2194560 w 2194560"/>
              <a:gd name="connsiteY4" fmla="*/ 1926102 h 1926102"/>
              <a:gd name="connsiteX0" fmla="*/ 0 w 1828800"/>
              <a:gd name="connsiteY0" fmla="*/ 3210014 h 3210015"/>
              <a:gd name="connsiteX1" fmla="*/ 441960 w 1828800"/>
              <a:gd name="connsiteY1" fmla="*/ 56990 h 3210015"/>
              <a:gd name="connsiteX2" fmla="*/ 914400 w 1828800"/>
              <a:gd name="connsiteY2" fmla="*/ 1215283 h 3210015"/>
              <a:gd name="connsiteX3" fmla="*/ 1828800 w 1828800"/>
              <a:gd name="connsiteY3" fmla="*/ 1687723 h 3210015"/>
              <a:gd name="connsiteX4" fmla="*/ 1828800 w 1828800"/>
              <a:gd name="connsiteY4" fmla="*/ 1687723 h 3210015"/>
              <a:gd name="connsiteX0" fmla="*/ 0 w 1828800"/>
              <a:gd name="connsiteY0" fmla="*/ 2002399 h 2002399"/>
              <a:gd name="connsiteX1" fmla="*/ 594360 w 1828800"/>
              <a:gd name="connsiteY1" fmla="*/ 951452 h 2002399"/>
              <a:gd name="connsiteX2" fmla="*/ 914400 w 1828800"/>
              <a:gd name="connsiteY2" fmla="*/ 7668 h 2002399"/>
              <a:gd name="connsiteX3" fmla="*/ 1828800 w 1828800"/>
              <a:gd name="connsiteY3" fmla="*/ 480108 h 2002399"/>
              <a:gd name="connsiteX4" fmla="*/ 1828800 w 1828800"/>
              <a:gd name="connsiteY4" fmla="*/ 480108 h 2002399"/>
              <a:gd name="connsiteX0" fmla="*/ 0 w 1828800"/>
              <a:gd name="connsiteY0" fmla="*/ 1648551 h 1648551"/>
              <a:gd name="connsiteX1" fmla="*/ 594360 w 1828800"/>
              <a:gd name="connsiteY1" fmla="*/ 597604 h 1648551"/>
              <a:gd name="connsiteX2" fmla="*/ 1051560 w 1828800"/>
              <a:gd name="connsiteY2" fmla="*/ 19399 h 1648551"/>
              <a:gd name="connsiteX3" fmla="*/ 1828800 w 1828800"/>
              <a:gd name="connsiteY3" fmla="*/ 126260 h 1648551"/>
              <a:gd name="connsiteX4" fmla="*/ 1828800 w 1828800"/>
              <a:gd name="connsiteY4" fmla="*/ 126260 h 1648551"/>
              <a:gd name="connsiteX0" fmla="*/ 0 w 1828800"/>
              <a:gd name="connsiteY0" fmla="*/ 1607420 h 1607420"/>
              <a:gd name="connsiteX1" fmla="*/ 594360 w 1828800"/>
              <a:gd name="connsiteY1" fmla="*/ 556473 h 1607420"/>
              <a:gd name="connsiteX2" fmla="*/ 1143000 w 1828800"/>
              <a:gd name="connsiteY2" fmla="*/ 23966 h 1607420"/>
              <a:gd name="connsiteX3" fmla="*/ 1828800 w 1828800"/>
              <a:gd name="connsiteY3" fmla="*/ 85129 h 1607420"/>
              <a:gd name="connsiteX4" fmla="*/ 1828800 w 1828800"/>
              <a:gd name="connsiteY4" fmla="*/ 85129 h 1607420"/>
              <a:gd name="connsiteX0" fmla="*/ 0 w 1828800"/>
              <a:gd name="connsiteY0" fmla="*/ 1613607 h 1613607"/>
              <a:gd name="connsiteX1" fmla="*/ 579120 w 1828800"/>
              <a:gd name="connsiteY1" fmla="*/ 654054 h 1613607"/>
              <a:gd name="connsiteX2" fmla="*/ 1143000 w 1828800"/>
              <a:gd name="connsiteY2" fmla="*/ 30153 h 1613607"/>
              <a:gd name="connsiteX3" fmla="*/ 1828800 w 1828800"/>
              <a:gd name="connsiteY3" fmla="*/ 91316 h 1613607"/>
              <a:gd name="connsiteX4" fmla="*/ 1828800 w 1828800"/>
              <a:gd name="connsiteY4" fmla="*/ 91316 h 1613607"/>
              <a:gd name="connsiteX0" fmla="*/ 0 w 1828800"/>
              <a:gd name="connsiteY0" fmla="*/ 1613607 h 1613607"/>
              <a:gd name="connsiteX1" fmla="*/ 579120 w 1828800"/>
              <a:gd name="connsiteY1" fmla="*/ 654054 h 1613607"/>
              <a:gd name="connsiteX2" fmla="*/ 1143000 w 1828800"/>
              <a:gd name="connsiteY2" fmla="*/ 30153 h 1613607"/>
              <a:gd name="connsiteX3" fmla="*/ 1828800 w 1828800"/>
              <a:gd name="connsiteY3" fmla="*/ 91316 h 1613607"/>
              <a:gd name="connsiteX4" fmla="*/ 1828800 w 1828800"/>
              <a:gd name="connsiteY4" fmla="*/ 91316 h 1613607"/>
              <a:gd name="connsiteX0" fmla="*/ 0 w 1828800"/>
              <a:gd name="connsiteY0" fmla="*/ 1627702 h 1627702"/>
              <a:gd name="connsiteX1" fmla="*/ 452932 w 1828800"/>
              <a:gd name="connsiteY1" fmla="*/ 870588 h 1627702"/>
              <a:gd name="connsiteX2" fmla="*/ 1143000 w 1828800"/>
              <a:gd name="connsiteY2" fmla="*/ 44248 h 1627702"/>
              <a:gd name="connsiteX3" fmla="*/ 1828800 w 1828800"/>
              <a:gd name="connsiteY3" fmla="*/ 105411 h 1627702"/>
              <a:gd name="connsiteX4" fmla="*/ 1828800 w 1828800"/>
              <a:gd name="connsiteY4" fmla="*/ 105411 h 1627702"/>
              <a:gd name="connsiteX0" fmla="*/ 0 w 1828800"/>
              <a:gd name="connsiteY0" fmla="*/ 1527238 h 1527238"/>
              <a:gd name="connsiteX1" fmla="*/ 452932 w 1828800"/>
              <a:gd name="connsiteY1" fmla="*/ 770124 h 1527238"/>
              <a:gd name="connsiteX2" fmla="*/ 827530 w 1828800"/>
              <a:gd name="connsiteY2" fmla="*/ 95613 h 1527238"/>
              <a:gd name="connsiteX3" fmla="*/ 1828800 w 1828800"/>
              <a:gd name="connsiteY3" fmla="*/ 4947 h 1527238"/>
              <a:gd name="connsiteX4" fmla="*/ 1828800 w 1828800"/>
              <a:gd name="connsiteY4" fmla="*/ 4947 h 1527238"/>
              <a:gd name="connsiteX0" fmla="*/ 0 w 1828800"/>
              <a:gd name="connsiteY0" fmla="*/ 1527238 h 1527238"/>
              <a:gd name="connsiteX1" fmla="*/ 827530 w 1828800"/>
              <a:gd name="connsiteY1" fmla="*/ 95613 h 1527238"/>
              <a:gd name="connsiteX2" fmla="*/ 1828800 w 1828800"/>
              <a:gd name="connsiteY2" fmla="*/ 4947 h 1527238"/>
              <a:gd name="connsiteX3" fmla="*/ 1828800 w 1828800"/>
              <a:gd name="connsiteY3" fmla="*/ 4947 h 1527238"/>
              <a:gd name="connsiteX0" fmla="*/ 0 w 1828800"/>
              <a:gd name="connsiteY0" fmla="*/ 1528855 h 1528855"/>
              <a:gd name="connsiteX1" fmla="*/ 501248 w 1828800"/>
              <a:gd name="connsiteY1" fmla="*/ 807987 h 1528855"/>
              <a:gd name="connsiteX2" fmla="*/ 827530 w 1828800"/>
              <a:gd name="connsiteY2" fmla="*/ 97230 h 1528855"/>
              <a:gd name="connsiteX3" fmla="*/ 1828800 w 1828800"/>
              <a:gd name="connsiteY3" fmla="*/ 6564 h 1528855"/>
              <a:gd name="connsiteX4" fmla="*/ 1828800 w 1828800"/>
              <a:gd name="connsiteY4" fmla="*/ 6564 h 1528855"/>
              <a:gd name="connsiteX0" fmla="*/ 0 w 1828800"/>
              <a:gd name="connsiteY0" fmla="*/ 1528855 h 1528855"/>
              <a:gd name="connsiteX1" fmla="*/ 501248 w 1828800"/>
              <a:gd name="connsiteY1" fmla="*/ 807987 h 1528855"/>
              <a:gd name="connsiteX2" fmla="*/ 827530 w 1828800"/>
              <a:gd name="connsiteY2" fmla="*/ 97230 h 1528855"/>
              <a:gd name="connsiteX3" fmla="*/ 1828800 w 1828800"/>
              <a:gd name="connsiteY3" fmla="*/ 6564 h 1528855"/>
              <a:gd name="connsiteX4" fmla="*/ 1828800 w 1828800"/>
              <a:gd name="connsiteY4" fmla="*/ 6564 h 1528855"/>
              <a:gd name="connsiteX0" fmla="*/ 0 w 1828800"/>
              <a:gd name="connsiteY0" fmla="*/ 1528855 h 1528855"/>
              <a:gd name="connsiteX1" fmla="*/ 501248 w 1828800"/>
              <a:gd name="connsiteY1" fmla="*/ 807987 h 1528855"/>
              <a:gd name="connsiteX2" fmla="*/ 827530 w 1828800"/>
              <a:gd name="connsiteY2" fmla="*/ 97230 h 1528855"/>
              <a:gd name="connsiteX3" fmla="*/ 1828800 w 1828800"/>
              <a:gd name="connsiteY3" fmla="*/ 6564 h 1528855"/>
              <a:gd name="connsiteX4" fmla="*/ 1828800 w 1828800"/>
              <a:gd name="connsiteY4" fmla="*/ 6564 h 1528855"/>
              <a:gd name="connsiteX0" fmla="*/ 0 w 1828800"/>
              <a:gd name="connsiteY0" fmla="*/ 1529413 h 1529413"/>
              <a:gd name="connsiteX1" fmla="*/ 589882 w 1828800"/>
              <a:gd name="connsiteY1" fmla="*/ 820394 h 1529413"/>
              <a:gd name="connsiteX2" fmla="*/ 827530 w 1828800"/>
              <a:gd name="connsiteY2" fmla="*/ 97788 h 1529413"/>
              <a:gd name="connsiteX3" fmla="*/ 1828800 w 1828800"/>
              <a:gd name="connsiteY3" fmla="*/ 7122 h 1529413"/>
              <a:gd name="connsiteX4" fmla="*/ 1828800 w 1828800"/>
              <a:gd name="connsiteY4" fmla="*/ 7122 h 1529413"/>
              <a:gd name="connsiteX0" fmla="*/ 0 w 1828800"/>
              <a:gd name="connsiteY0" fmla="*/ 1529413 h 1529413"/>
              <a:gd name="connsiteX1" fmla="*/ 589882 w 1828800"/>
              <a:gd name="connsiteY1" fmla="*/ 820394 h 1529413"/>
              <a:gd name="connsiteX2" fmla="*/ 827530 w 1828800"/>
              <a:gd name="connsiteY2" fmla="*/ 97788 h 1529413"/>
              <a:gd name="connsiteX3" fmla="*/ 1828800 w 1828800"/>
              <a:gd name="connsiteY3" fmla="*/ 7122 h 1529413"/>
              <a:gd name="connsiteX4" fmla="*/ 1828800 w 1828800"/>
              <a:gd name="connsiteY4" fmla="*/ 7122 h 152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529413">
                <a:moveTo>
                  <a:pt x="0" y="1529413"/>
                </a:moveTo>
                <a:cubicBezTo>
                  <a:pt x="420544" y="1361068"/>
                  <a:pt x="540593" y="1070847"/>
                  <a:pt x="589882" y="820394"/>
                </a:cubicBezTo>
                <a:cubicBezTo>
                  <a:pt x="619477" y="534393"/>
                  <a:pt x="621044" y="233333"/>
                  <a:pt x="827530" y="97788"/>
                </a:cubicBezTo>
                <a:cubicBezTo>
                  <a:pt x="1034016" y="-37757"/>
                  <a:pt x="1828800" y="7122"/>
                  <a:pt x="1828800" y="7122"/>
                </a:cubicBezTo>
                <a:lnTo>
                  <a:pt x="1828800" y="7122"/>
                </a:lnTo>
              </a:path>
            </a:pathLst>
          </a:custGeom>
          <a:noFill/>
          <a:ln w="76200"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3162840-07C8-2F4E-A527-0A480917C96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7514"/>
          <a:stretch/>
        </p:blipFill>
        <p:spPr>
          <a:xfrm>
            <a:off x="6425348" y="3050379"/>
            <a:ext cx="2178931" cy="1347995"/>
          </a:xfrm>
          <a:prstGeom prst="rect">
            <a:avLst/>
          </a:prstGeom>
        </p:spPr>
      </p:pic>
      <p:pic>
        <p:nvPicPr>
          <p:cNvPr id="32" name="Picture 2" descr="Studying at home due to Covid-19? This is how young people in Georgia are  coping with the situation | UNICEF Georgia">
            <a:extLst>
              <a:ext uri="{FF2B5EF4-FFF2-40B4-BE49-F238E27FC236}">
                <a16:creationId xmlns:a16="http://schemas.microsoft.com/office/drawing/2014/main" id="{8E58186E-88C7-2D4A-9A4B-8D8C99A70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15" y="4825529"/>
            <a:ext cx="1549108" cy="134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Freeform 32">
            <a:extLst>
              <a:ext uri="{FF2B5EF4-FFF2-40B4-BE49-F238E27FC236}">
                <a16:creationId xmlns:a16="http://schemas.microsoft.com/office/drawing/2014/main" id="{33E57786-5D90-4145-9B02-BF91709FD828}"/>
              </a:ext>
            </a:extLst>
          </p:cNvPr>
          <p:cNvSpPr/>
          <p:nvPr/>
        </p:nvSpPr>
        <p:spPr>
          <a:xfrm>
            <a:off x="5186087" y="5175474"/>
            <a:ext cx="2285913" cy="636845"/>
          </a:xfrm>
          <a:custGeom>
            <a:avLst/>
            <a:gdLst>
              <a:gd name="connsiteX0" fmla="*/ 0 w 2194560"/>
              <a:gd name="connsiteY0" fmla="*/ 19197 h 1939437"/>
              <a:gd name="connsiteX1" fmla="*/ 944880 w 2194560"/>
              <a:gd name="connsiteY1" fmla="*/ 202077 h 1939437"/>
              <a:gd name="connsiteX2" fmla="*/ 1280160 w 2194560"/>
              <a:gd name="connsiteY2" fmla="*/ 1466997 h 1939437"/>
              <a:gd name="connsiteX3" fmla="*/ 2194560 w 2194560"/>
              <a:gd name="connsiteY3" fmla="*/ 1939437 h 1939437"/>
              <a:gd name="connsiteX4" fmla="*/ 2194560 w 2194560"/>
              <a:gd name="connsiteY4" fmla="*/ 1939437 h 1939437"/>
              <a:gd name="connsiteX0" fmla="*/ 0 w 2194560"/>
              <a:gd name="connsiteY0" fmla="*/ 5862 h 1926102"/>
              <a:gd name="connsiteX1" fmla="*/ 807720 w 2194560"/>
              <a:gd name="connsiteY1" fmla="*/ 295369 h 1926102"/>
              <a:gd name="connsiteX2" fmla="*/ 1280160 w 2194560"/>
              <a:gd name="connsiteY2" fmla="*/ 1453662 h 1926102"/>
              <a:gd name="connsiteX3" fmla="*/ 2194560 w 2194560"/>
              <a:gd name="connsiteY3" fmla="*/ 1926102 h 1926102"/>
              <a:gd name="connsiteX4" fmla="*/ 2194560 w 2194560"/>
              <a:gd name="connsiteY4" fmla="*/ 1926102 h 1926102"/>
              <a:gd name="connsiteX0" fmla="*/ 0 w 2194560"/>
              <a:gd name="connsiteY0" fmla="*/ 341 h 2115550"/>
              <a:gd name="connsiteX1" fmla="*/ 868680 w 2194560"/>
              <a:gd name="connsiteY1" fmla="*/ 2072044 h 2115550"/>
              <a:gd name="connsiteX2" fmla="*/ 1280160 w 2194560"/>
              <a:gd name="connsiteY2" fmla="*/ 1448141 h 2115550"/>
              <a:gd name="connsiteX3" fmla="*/ 2194560 w 2194560"/>
              <a:gd name="connsiteY3" fmla="*/ 1920581 h 2115550"/>
              <a:gd name="connsiteX4" fmla="*/ 2194560 w 2194560"/>
              <a:gd name="connsiteY4" fmla="*/ 1920581 h 2115550"/>
              <a:gd name="connsiteX0" fmla="*/ 0 w 1813560"/>
              <a:gd name="connsiteY0" fmla="*/ 746600 h 746600"/>
              <a:gd name="connsiteX1" fmla="*/ 487680 w 1813560"/>
              <a:gd name="connsiteY1" fmla="*/ 624832 h 746600"/>
              <a:gd name="connsiteX2" fmla="*/ 899160 w 1813560"/>
              <a:gd name="connsiteY2" fmla="*/ 929 h 746600"/>
              <a:gd name="connsiteX3" fmla="*/ 1813560 w 1813560"/>
              <a:gd name="connsiteY3" fmla="*/ 473369 h 746600"/>
              <a:gd name="connsiteX4" fmla="*/ 1813560 w 1813560"/>
              <a:gd name="connsiteY4" fmla="*/ 473369 h 746600"/>
              <a:gd name="connsiteX0" fmla="*/ 0 w 1813560"/>
              <a:gd name="connsiteY0" fmla="*/ 594667 h 594667"/>
              <a:gd name="connsiteX1" fmla="*/ 487680 w 1813560"/>
              <a:gd name="connsiteY1" fmla="*/ 472899 h 594667"/>
              <a:gd name="connsiteX2" fmla="*/ 1082040 w 1813560"/>
              <a:gd name="connsiteY2" fmla="*/ 1320 h 594667"/>
              <a:gd name="connsiteX3" fmla="*/ 1813560 w 1813560"/>
              <a:gd name="connsiteY3" fmla="*/ 321436 h 594667"/>
              <a:gd name="connsiteX4" fmla="*/ 1813560 w 1813560"/>
              <a:gd name="connsiteY4" fmla="*/ 321436 h 594667"/>
              <a:gd name="connsiteX0" fmla="*/ 0 w 1813560"/>
              <a:gd name="connsiteY0" fmla="*/ 594014 h 594014"/>
              <a:gd name="connsiteX1" fmla="*/ 594360 w 1813560"/>
              <a:gd name="connsiteY1" fmla="*/ 426548 h 594014"/>
              <a:gd name="connsiteX2" fmla="*/ 1082040 w 1813560"/>
              <a:gd name="connsiteY2" fmla="*/ 667 h 594014"/>
              <a:gd name="connsiteX3" fmla="*/ 1813560 w 1813560"/>
              <a:gd name="connsiteY3" fmla="*/ 320783 h 594014"/>
              <a:gd name="connsiteX4" fmla="*/ 1813560 w 1813560"/>
              <a:gd name="connsiteY4" fmla="*/ 320783 h 594014"/>
              <a:gd name="connsiteX0" fmla="*/ 0 w 1813560"/>
              <a:gd name="connsiteY0" fmla="*/ 197971 h 429146"/>
              <a:gd name="connsiteX1" fmla="*/ 594360 w 1813560"/>
              <a:gd name="connsiteY1" fmla="*/ 426548 h 429146"/>
              <a:gd name="connsiteX2" fmla="*/ 1082040 w 1813560"/>
              <a:gd name="connsiteY2" fmla="*/ 667 h 429146"/>
              <a:gd name="connsiteX3" fmla="*/ 1813560 w 1813560"/>
              <a:gd name="connsiteY3" fmla="*/ 320783 h 429146"/>
              <a:gd name="connsiteX4" fmla="*/ 1813560 w 1813560"/>
              <a:gd name="connsiteY4" fmla="*/ 320783 h 429146"/>
              <a:gd name="connsiteX0" fmla="*/ 0 w 1813560"/>
              <a:gd name="connsiteY0" fmla="*/ 208288 h 331100"/>
              <a:gd name="connsiteX1" fmla="*/ 777240 w 1813560"/>
              <a:gd name="connsiteY1" fmla="*/ 86520 h 331100"/>
              <a:gd name="connsiteX2" fmla="*/ 1082040 w 1813560"/>
              <a:gd name="connsiteY2" fmla="*/ 10984 h 331100"/>
              <a:gd name="connsiteX3" fmla="*/ 1813560 w 1813560"/>
              <a:gd name="connsiteY3" fmla="*/ 331100 h 331100"/>
              <a:gd name="connsiteX4" fmla="*/ 1813560 w 1813560"/>
              <a:gd name="connsiteY4" fmla="*/ 331100 h 331100"/>
              <a:gd name="connsiteX0" fmla="*/ 0 w 1813560"/>
              <a:gd name="connsiteY0" fmla="*/ 222429 h 345241"/>
              <a:gd name="connsiteX1" fmla="*/ 777240 w 1813560"/>
              <a:gd name="connsiteY1" fmla="*/ 100661 h 345241"/>
              <a:gd name="connsiteX2" fmla="*/ 1219200 w 1813560"/>
              <a:gd name="connsiteY2" fmla="*/ 9892 h 345241"/>
              <a:gd name="connsiteX3" fmla="*/ 1813560 w 1813560"/>
              <a:gd name="connsiteY3" fmla="*/ 345241 h 345241"/>
              <a:gd name="connsiteX4" fmla="*/ 1813560 w 1813560"/>
              <a:gd name="connsiteY4" fmla="*/ 345241 h 345241"/>
              <a:gd name="connsiteX0" fmla="*/ 0 w 1813560"/>
              <a:gd name="connsiteY0" fmla="*/ 222429 h 345241"/>
              <a:gd name="connsiteX1" fmla="*/ 655320 w 1813560"/>
              <a:gd name="connsiteY1" fmla="*/ 100661 h 345241"/>
              <a:gd name="connsiteX2" fmla="*/ 1219200 w 1813560"/>
              <a:gd name="connsiteY2" fmla="*/ 9892 h 345241"/>
              <a:gd name="connsiteX3" fmla="*/ 1813560 w 1813560"/>
              <a:gd name="connsiteY3" fmla="*/ 345241 h 345241"/>
              <a:gd name="connsiteX4" fmla="*/ 1813560 w 1813560"/>
              <a:gd name="connsiteY4" fmla="*/ 345241 h 345241"/>
              <a:gd name="connsiteX0" fmla="*/ 0 w 2727960"/>
              <a:gd name="connsiteY0" fmla="*/ 222429 h 881002"/>
              <a:gd name="connsiteX1" fmla="*/ 655320 w 2727960"/>
              <a:gd name="connsiteY1" fmla="*/ 100661 h 881002"/>
              <a:gd name="connsiteX2" fmla="*/ 1219200 w 2727960"/>
              <a:gd name="connsiteY2" fmla="*/ 9892 h 881002"/>
              <a:gd name="connsiteX3" fmla="*/ 1813560 w 2727960"/>
              <a:gd name="connsiteY3" fmla="*/ 345241 h 881002"/>
              <a:gd name="connsiteX4" fmla="*/ 2727960 w 2727960"/>
              <a:gd name="connsiteY4" fmla="*/ 881002 h 881002"/>
              <a:gd name="connsiteX0" fmla="*/ 0 w 2727960"/>
              <a:gd name="connsiteY0" fmla="*/ 242836 h 901409"/>
              <a:gd name="connsiteX1" fmla="*/ 655320 w 2727960"/>
              <a:gd name="connsiteY1" fmla="*/ 121068 h 901409"/>
              <a:gd name="connsiteX2" fmla="*/ 1219200 w 2727960"/>
              <a:gd name="connsiteY2" fmla="*/ 30299 h 901409"/>
              <a:gd name="connsiteX3" fmla="*/ 1813560 w 2727960"/>
              <a:gd name="connsiteY3" fmla="*/ 680801 h 901409"/>
              <a:gd name="connsiteX4" fmla="*/ 2727960 w 2727960"/>
              <a:gd name="connsiteY4" fmla="*/ 901409 h 901409"/>
              <a:gd name="connsiteX0" fmla="*/ 0 w 2727960"/>
              <a:gd name="connsiteY0" fmla="*/ 125228 h 783801"/>
              <a:gd name="connsiteX1" fmla="*/ 655320 w 2727960"/>
              <a:gd name="connsiteY1" fmla="*/ 3460 h 783801"/>
              <a:gd name="connsiteX2" fmla="*/ 1124607 w 2727960"/>
              <a:gd name="connsiteY2" fmla="*/ 275117 h 783801"/>
              <a:gd name="connsiteX3" fmla="*/ 1813560 w 2727960"/>
              <a:gd name="connsiteY3" fmla="*/ 563193 h 783801"/>
              <a:gd name="connsiteX4" fmla="*/ 2727960 w 2727960"/>
              <a:gd name="connsiteY4" fmla="*/ 783801 h 783801"/>
              <a:gd name="connsiteX0" fmla="*/ 0 w 2727960"/>
              <a:gd name="connsiteY0" fmla="*/ 140186 h 798759"/>
              <a:gd name="connsiteX1" fmla="*/ 655320 w 2727960"/>
              <a:gd name="connsiteY1" fmla="*/ 18418 h 798759"/>
              <a:gd name="connsiteX2" fmla="*/ 1813560 w 2727960"/>
              <a:gd name="connsiteY2" fmla="*/ 578151 h 798759"/>
              <a:gd name="connsiteX3" fmla="*/ 2727960 w 2727960"/>
              <a:gd name="connsiteY3" fmla="*/ 798759 h 798759"/>
              <a:gd name="connsiteX0" fmla="*/ 0 w 2727960"/>
              <a:gd name="connsiteY0" fmla="*/ 128140 h 786713"/>
              <a:gd name="connsiteX1" fmla="*/ 655320 w 2727960"/>
              <a:gd name="connsiteY1" fmla="*/ 6372 h 786713"/>
              <a:gd name="connsiteX2" fmla="*/ 1986981 w 2727960"/>
              <a:gd name="connsiteY2" fmla="*/ 345497 h 786713"/>
              <a:gd name="connsiteX3" fmla="*/ 2727960 w 2727960"/>
              <a:gd name="connsiteY3" fmla="*/ 786713 h 786713"/>
              <a:gd name="connsiteX0" fmla="*/ 0 w 2727960"/>
              <a:gd name="connsiteY0" fmla="*/ 168922 h 827495"/>
              <a:gd name="connsiteX1" fmla="*/ 655320 w 2727960"/>
              <a:gd name="connsiteY1" fmla="*/ 47154 h 827495"/>
              <a:gd name="connsiteX2" fmla="*/ 1986981 w 2727960"/>
              <a:gd name="connsiteY2" fmla="*/ 386279 h 827495"/>
              <a:gd name="connsiteX3" fmla="*/ 2727960 w 2727960"/>
              <a:gd name="connsiteY3" fmla="*/ 827495 h 827495"/>
              <a:gd name="connsiteX0" fmla="*/ 0 w 2727960"/>
              <a:gd name="connsiteY0" fmla="*/ 142102 h 800675"/>
              <a:gd name="connsiteX1" fmla="*/ 828740 w 2727960"/>
              <a:gd name="connsiteY1" fmla="*/ 51849 h 800675"/>
              <a:gd name="connsiteX2" fmla="*/ 1986981 w 2727960"/>
              <a:gd name="connsiteY2" fmla="*/ 359459 h 800675"/>
              <a:gd name="connsiteX3" fmla="*/ 2727960 w 2727960"/>
              <a:gd name="connsiteY3" fmla="*/ 800675 h 800675"/>
              <a:gd name="connsiteX0" fmla="*/ 0 w 2727960"/>
              <a:gd name="connsiteY0" fmla="*/ 238197 h 896770"/>
              <a:gd name="connsiteX1" fmla="*/ 828740 w 2727960"/>
              <a:gd name="connsiteY1" fmla="*/ 147944 h 896770"/>
              <a:gd name="connsiteX2" fmla="*/ 1986981 w 2727960"/>
              <a:gd name="connsiteY2" fmla="*/ 455554 h 896770"/>
              <a:gd name="connsiteX3" fmla="*/ 2727960 w 2727960"/>
              <a:gd name="connsiteY3" fmla="*/ 896770 h 896770"/>
              <a:gd name="connsiteX0" fmla="*/ 0 w 2727960"/>
              <a:gd name="connsiteY0" fmla="*/ 268578 h 927151"/>
              <a:gd name="connsiteX1" fmla="*/ 828740 w 2727960"/>
              <a:gd name="connsiteY1" fmla="*/ 178325 h 927151"/>
              <a:gd name="connsiteX2" fmla="*/ 1986981 w 2727960"/>
              <a:gd name="connsiteY2" fmla="*/ 485935 h 927151"/>
              <a:gd name="connsiteX3" fmla="*/ 2727960 w 2727960"/>
              <a:gd name="connsiteY3" fmla="*/ 927151 h 927151"/>
              <a:gd name="connsiteX0" fmla="*/ 0 w 2727960"/>
              <a:gd name="connsiteY0" fmla="*/ 238198 h 896771"/>
              <a:gd name="connsiteX1" fmla="*/ 828740 w 2727960"/>
              <a:gd name="connsiteY1" fmla="*/ 147945 h 896771"/>
              <a:gd name="connsiteX2" fmla="*/ 1986981 w 2727960"/>
              <a:gd name="connsiteY2" fmla="*/ 455555 h 896771"/>
              <a:gd name="connsiteX3" fmla="*/ 2727960 w 2727960"/>
              <a:gd name="connsiteY3" fmla="*/ 896771 h 896771"/>
              <a:gd name="connsiteX0" fmla="*/ 0 w 2727960"/>
              <a:gd name="connsiteY0" fmla="*/ 245139 h 903712"/>
              <a:gd name="connsiteX1" fmla="*/ 828740 w 2727960"/>
              <a:gd name="connsiteY1" fmla="*/ 154886 h 903712"/>
              <a:gd name="connsiteX2" fmla="*/ 1986981 w 2727960"/>
              <a:gd name="connsiteY2" fmla="*/ 462496 h 903712"/>
              <a:gd name="connsiteX3" fmla="*/ 2727960 w 2727960"/>
              <a:gd name="connsiteY3" fmla="*/ 903712 h 903712"/>
              <a:gd name="connsiteX0" fmla="*/ 0 w 2727960"/>
              <a:gd name="connsiteY0" fmla="*/ 232826 h 891399"/>
              <a:gd name="connsiteX1" fmla="*/ 734147 w 2727960"/>
              <a:gd name="connsiteY1" fmla="*/ 158331 h 891399"/>
              <a:gd name="connsiteX2" fmla="*/ 1986981 w 2727960"/>
              <a:gd name="connsiteY2" fmla="*/ 450183 h 891399"/>
              <a:gd name="connsiteX3" fmla="*/ 2727960 w 2727960"/>
              <a:gd name="connsiteY3" fmla="*/ 891399 h 891399"/>
              <a:gd name="connsiteX0" fmla="*/ 0 w 2727960"/>
              <a:gd name="connsiteY0" fmla="*/ 86507 h 745080"/>
              <a:gd name="connsiteX1" fmla="*/ 734147 w 2727960"/>
              <a:gd name="connsiteY1" fmla="*/ 12012 h 745080"/>
              <a:gd name="connsiteX2" fmla="*/ 2270760 w 2727960"/>
              <a:gd name="connsiteY2" fmla="*/ 351138 h 745080"/>
              <a:gd name="connsiteX3" fmla="*/ 2727960 w 2727960"/>
              <a:gd name="connsiteY3" fmla="*/ 745080 h 745080"/>
              <a:gd name="connsiteX0" fmla="*/ 0 w 2727960"/>
              <a:gd name="connsiteY0" fmla="*/ 86507 h 745080"/>
              <a:gd name="connsiteX1" fmla="*/ 734147 w 2727960"/>
              <a:gd name="connsiteY1" fmla="*/ 12012 h 745080"/>
              <a:gd name="connsiteX2" fmla="*/ 2270760 w 2727960"/>
              <a:gd name="connsiteY2" fmla="*/ 351138 h 745080"/>
              <a:gd name="connsiteX3" fmla="*/ 2727960 w 2727960"/>
              <a:gd name="connsiteY3" fmla="*/ 745080 h 745080"/>
              <a:gd name="connsiteX0" fmla="*/ 0 w 2727960"/>
              <a:gd name="connsiteY0" fmla="*/ 82676 h 741249"/>
              <a:gd name="connsiteX1" fmla="*/ 734147 w 2727960"/>
              <a:gd name="connsiteY1" fmla="*/ 8181 h 741249"/>
              <a:gd name="connsiteX2" fmla="*/ 2128871 w 2727960"/>
              <a:gd name="connsiteY2" fmla="*/ 284276 h 741249"/>
              <a:gd name="connsiteX3" fmla="*/ 2727960 w 2727960"/>
              <a:gd name="connsiteY3" fmla="*/ 741249 h 741249"/>
              <a:gd name="connsiteX0" fmla="*/ 0 w 2727960"/>
              <a:gd name="connsiteY0" fmla="*/ 82676 h 741249"/>
              <a:gd name="connsiteX1" fmla="*/ 734147 w 2727960"/>
              <a:gd name="connsiteY1" fmla="*/ 8181 h 741249"/>
              <a:gd name="connsiteX2" fmla="*/ 2128871 w 2727960"/>
              <a:gd name="connsiteY2" fmla="*/ 284276 h 741249"/>
              <a:gd name="connsiteX3" fmla="*/ 2727960 w 2727960"/>
              <a:gd name="connsiteY3" fmla="*/ 741249 h 741249"/>
              <a:gd name="connsiteX0" fmla="*/ 0 w 2727960"/>
              <a:gd name="connsiteY0" fmla="*/ 82676 h 741249"/>
              <a:gd name="connsiteX1" fmla="*/ 734147 w 2727960"/>
              <a:gd name="connsiteY1" fmla="*/ 8181 h 741249"/>
              <a:gd name="connsiteX2" fmla="*/ 2128871 w 2727960"/>
              <a:gd name="connsiteY2" fmla="*/ 284276 h 741249"/>
              <a:gd name="connsiteX3" fmla="*/ 2727960 w 2727960"/>
              <a:gd name="connsiteY3" fmla="*/ 741249 h 741249"/>
              <a:gd name="connsiteX0" fmla="*/ 0 w 2727960"/>
              <a:gd name="connsiteY0" fmla="*/ 113282 h 771855"/>
              <a:gd name="connsiteX1" fmla="*/ 734147 w 2727960"/>
              <a:gd name="connsiteY1" fmla="*/ 38787 h 771855"/>
              <a:gd name="connsiteX2" fmla="*/ 2727960 w 2727960"/>
              <a:gd name="connsiteY2" fmla="*/ 771855 h 771855"/>
              <a:gd name="connsiteX0" fmla="*/ 0 w 2727960"/>
              <a:gd name="connsiteY0" fmla="*/ 84659 h 743232"/>
              <a:gd name="connsiteX1" fmla="*/ 734147 w 2727960"/>
              <a:gd name="connsiteY1" fmla="*/ 10164 h 743232"/>
              <a:gd name="connsiteX2" fmla="*/ 2019748 w 2727960"/>
              <a:gd name="connsiteY2" fmla="*/ 319407 h 743232"/>
              <a:gd name="connsiteX3" fmla="*/ 2727960 w 2727960"/>
              <a:gd name="connsiteY3" fmla="*/ 743232 h 743232"/>
              <a:gd name="connsiteX0" fmla="*/ 0 w 2727960"/>
              <a:gd name="connsiteY0" fmla="*/ 189568 h 848141"/>
              <a:gd name="connsiteX1" fmla="*/ 734147 w 2727960"/>
              <a:gd name="connsiteY1" fmla="*/ 115073 h 848141"/>
              <a:gd name="connsiteX2" fmla="*/ 2019748 w 2727960"/>
              <a:gd name="connsiteY2" fmla="*/ 424316 h 848141"/>
              <a:gd name="connsiteX3" fmla="*/ 2727960 w 2727960"/>
              <a:gd name="connsiteY3" fmla="*/ 848141 h 848141"/>
              <a:gd name="connsiteX0" fmla="*/ 0 w 2727960"/>
              <a:gd name="connsiteY0" fmla="*/ 84659 h 743232"/>
              <a:gd name="connsiteX1" fmla="*/ 734147 w 2727960"/>
              <a:gd name="connsiteY1" fmla="*/ 10164 h 743232"/>
              <a:gd name="connsiteX2" fmla="*/ 2104273 w 2727960"/>
              <a:gd name="connsiteY2" fmla="*/ 319407 h 743232"/>
              <a:gd name="connsiteX3" fmla="*/ 2727960 w 2727960"/>
              <a:gd name="connsiteY3" fmla="*/ 743232 h 743232"/>
              <a:gd name="connsiteX0" fmla="*/ 0 w 2727960"/>
              <a:gd name="connsiteY0" fmla="*/ 84659 h 743232"/>
              <a:gd name="connsiteX1" fmla="*/ 734147 w 2727960"/>
              <a:gd name="connsiteY1" fmla="*/ 10164 h 743232"/>
              <a:gd name="connsiteX2" fmla="*/ 2104273 w 2727960"/>
              <a:gd name="connsiteY2" fmla="*/ 319407 h 743232"/>
              <a:gd name="connsiteX3" fmla="*/ 2727960 w 2727960"/>
              <a:gd name="connsiteY3" fmla="*/ 743232 h 743232"/>
              <a:gd name="connsiteX0" fmla="*/ 0 w 2727960"/>
              <a:gd name="connsiteY0" fmla="*/ 192951 h 851524"/>
              <a:gd name="connsiteX1" fmla="*/ 734147 w 2727960"/>
              <a:gd name="connsiteY1" fmla="*/ 118456 h 851524"/>
              <a:gd name="connsiteX2" fmla="*/ 2104273 w 2727960"/>
              <a:gd name="connsiteY2" fmla="*/ 427699 h 851524"/>
              <a:gd name="connsiteX3" fmla="*/ 2727960 w 2727960"/>
              <a:gd name="connsiteY3" fmla="*/ 851524 h 851524"/>
              <a:gd name="connsiteX0" fmla="*/ 0 w 2727960"/>
              <a:gd name="connsiteY0" fmla="*/ 82369 h 740942"/>
              <a:gd name="connsiteX1" fmla="*/ 734147 w 2727960"/>
              <a:gd name="connsiteY1" fmla="*/ 7874 h 740942"/>
              <a:gd name="connsiteX2" fmla="*/ 2096589 w 2727960"/>
              <a:gd name="connsiteY2" fmla="*/ 278716 h 740942"/>
              <a:gd name="connsiteX3" fmla="*/ 2727960 w 2727960"/>
              <a:gd name="connsiteY3" fmla="*/ 740942 h 740942"/>
              <a:gd name="connsiteX0" fmla="*/ 0 w 2727960"/>
              <a:gd name="connsiteY0" fmla="*/ 190132 h 848705"/>
              <a:gd name="connsiteX1" fmla="*/ 734147 w 2727960"/>
              <a:gd name="connsiteY1" fmla="*/ 115637 h 848705"/>
              <a:gd name="connsiteX2" fmla="*/ 2096589 w 2727960"/>
              <a:gd name="connsiteY2" fmla="*/ 386479 h 848705"/>
              <a:gd name="connsiteX3" fmla="*/ 2727960 w 2727960"/>
              <a:gd name="connsiteY3" fmla="*/ 848705 h 848705"/>
              <a:gd name="connsiteX0" fmla="*/ 0 w 2727960"/>
              <a:gd name="connsiteY0" fmla="*/ 190132 h 848705"/>
              <a:gd name="connsiteX1" fmla="*/ 734147 w 2727960"/>
              <a:gd name="connsiteY1" fmla="*/ 115637 h 848705"/>
              <a:gd name="connsiteX2" fmla="*/ 2096589 w 2727960"/>
              <a:gd name="connsiteY2" fmla="*/ 386479 h 848705"/>
              <a:gd name="connsiteX3" fmla="*/ 2727960 w 2727960"/>
              <a:gd name="connsiteY3" fmla="*/ 848705 h 84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7960" h="848705">
                <a:moveTo>
                  <a:pt x="0" y="190132"/>
                </a:moveTo>
                <a:cubicBezTo>
                  <a:pt x="81980" y="160923"/>
                  <a:pt x="607552" y="-170535"/>
                  <a:pt x="734147" y="115637"/>
                </a:cubicBezTo>
                <a:cubicBezTo>
                  <a:pt x="860742" y="401809"/>
                  <a:pt x="1725867" y="341104"/>
                  <a:pt x="2096589" y="386479"/>
                </a:cubicBezTo>
                <a:cubicBezTo>
                  <a:pt x="2457920" y="465136"/>
                  <a:pt x="2590715" y="794708"/>
                  <a:pt x="2727960" y="848705"/>
                </a:cubicBezTo>
              </a:path>
            </a:pathLst>
          </a:custGeom>
          <a:noFill/>
          <a:ln w="76200"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6" descr="Microsoft Stream – Alkalmazások a Google Playen">
            <a:extLst>
              <a:ext uri="{FF2B5EF4-FFF2-40B4-BE49-F238E27FC236}">
                <a16:creationId xmlns:a16="http://schemas.microsoft.com/office/drawing/2014/main" id="{64F2E69C-4F49-D24B-8D58-AC9575756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3" t="10483" r="10713" b="9408"/>
          <a:stretch/>
        </p:blipFill>
        <p:spPr bwMode="auto">
          <a:xfrm>
            <a:off x="6257705" y="5141909"/>
            <a:ext cx="594499" cy="62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034D09E-5AFB-8A4E-962D-3ECDA25F16B2}"/>
              </a:ext>
            </a:extLst>
          </p:cNvPr>
          <p:cNvSpPr txBox="1"/>
          <p:nvPr/>
        </p:nvSpPr>
        <p:spPr>
          <a:xfrm>
            <a:off x="6652452" y="6118955"/>
            <a:ext cx="2592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/>
              <a:t>Student</a:t>
            </a:r>
            <a:r>
              <a:rPr lang="hu-HU" sz="2400" dirty="0"/>
              <a:t> </a:t>
            </a:r>
            <a:r>
              <a:rPr lang="hu-HU" sz="2400" dirty="0" err="1"/>
              <a:t>at</a:t>
            </a:r>
            <a:r>
              <a:rPr lang="hu-HU" sz="2400" dirty="0"/>
              <a:t> </a:t>
            </a:r>
            <a:r>
              <a:rPr lang="hu-HU" sz="2400" dirty="0" err="1"/>
              <a:t>home</a:t>
            </a:r>
            <a:endParaRPr lang="hu-HU" sz="240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669F1D0-6145-0E46-8FB4-FA6E440AF62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66629"/>
          <a:stretch/>
        </p:blipFill>
        <p:spPr>
          <a:xfrm>
            <a:off x="4239497" y="1319544"/>
            <a:ext cx="1863684" cy="116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26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3066120" y="95400"/>
            <a:ext cx="5784480" cy="84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2600" b="1" cap="all" spc="-1" dirty="0">
                <a:solidFill>
                  <a:srgbClr val="871829"/>
                </a:solidFill>
                <a:ea typeface="ＭＳ Ｐゴシック"/>
              </a:rPr>
              <a:t>Projects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2FE97A-96E7-5146-ADBA-5567E26A0BD5}"/>
              </a:ext>
            </a:extLst>
          </p:cNvPr>
          <p:cNvSpPr txBox="1"/>
          <p:nvPr/>
        </p:nvSpPr>
        <p:spPr>
          <a:xfrm>
            <a:off x="664029" y="1524000"/>
            <a:ext cx="8369342" cy="4632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1688" indent="-801688">
              <a:buSzPct val="100000"/>
              <a:buBlip>
                <a:blip r:embed="rId3"/>
              </a:buBlip>
            </a:pPr>
            <a:r>
              <a:rPr lang="en-GB" sz="2800" dirty="0"/>
              <a:t>ANIMA project</a:t>
            </a:r>
            <a:br>
              <a:rPr lang="en-GB" sz="2800" dirty="0"/>
            </a:br>
            <a:r>
              <a:rPr lang="en-GB" sz="2800" dirty="0"/>
              <a:t>H2020 EU project</a:t>
            </a:r>
            <a:br>
              <a:rPr lang="en-GB" sz="2800" dirty="0"/>
            </a:br>
            <a:r>
              <a:rPr lang="en-GB" sz="2800" dirty="0"/>
              <a:t>2017-2021, 307 </a:t>
            </a:r>
            <a:r>
              <a:rPr lang="en-GB" sz="2800" dirty="0" err="1"/>
              <a:t>kEUR</a:t>
            </a:r>
            <a:r>
              <a:rPr lang="en-GB" sz="2800" dirty="0"/>
              <a:t> (110 </a:t>
            </a:r>
            <a:r>
              <a:rPr lang="en-GB" sz="2800" dirty="0" err="1"/>
              <a:t>MFt</a:t>
            </a:r>
            <a:r>
              <a:rPr lang="en-GB" sz="2800" dirty="0"/>
              <a:t>)</a:t>
            </a:r>
          </a:p>
          <a:p>
            <a:pPr marL="801688" indent="-801688">
              <a:spcBef>
                <a:spcPts val="1800"/>
              </a:spcBef>
              <a:buSzPct val="100000"/>
              <a:buBlip>
                <a:blip r:embed="rId3"/>
              </a:buBlip>
            </a:pPr>
            <a:r>
              <a:rPr lang="en-GB" sz="2800" dirty="0"/>
              <a:t>Drone project</a:t>
            </a:r>
            <a:br>
              <a:rPr lang="en-GB" sz="2800" dirty="0"/>
            </a:br>
            <a:r>
              <a:rPr lang="en-GB" sz="2800" dirty="0"/>
              <a:t>Development of a complex sensor system</a:t>
            </a:r>
            <a:br>
              <a:rPr lang="en-GB" sz="2800" dirty="0"/>
            </a:br>
            <a:r>
              <a:rPr lang="en-GB" sz="2800" dirty="0"/>
              <a:t>for the detection of UAVs </a:t>
            </a:r>
            <a:br>
              <a:rPr lang="en-GB" sz="2800" dirty="0"/>
            </a:br>
            <a:r>
              <a:rPr lang="en-GB" sz="2800" i="1" dirty="0"/>
              <a:t>UAV </a:t>
            </a:r>
            <a:r>
              <a:rPr lang="en-GB" sz="2800" i="1" dirty="0" err="1"/>
              <a:t>eszközök</a:t>
            </a:r>
            <a:r>
              <a:rPr lang="en-GB" sz="2800" i="1" dirty="0"/>
              <a:t> </a:t>
            </a:r>
            <a:r>
              <a:rPr lang="en-GB" sz="2800" i="1" dirty="0" err="1"/>
              <a:t>felderítésére</a:t>
            </a:r>
            <a:r>
              <a:rPr lang="en-GB" sz="2800" i="1" dirty="0"/>
              <a:t> </a:t>
            </a:r>
            <a:r>
              <a:rPr lang="en-GB" sz="2800" i="1" dirty="0" err="1"/>
              <a:t>alkalmas</a:t>
            </a:r>
            <a:r>
              <a:rPr lang="en-GB" sz="2800" i="1" dirty="0"/>
              <a:t> </a:t>
            </a:r>
            <a:r>
              <a:rPr lang="en-GB" sz="2800" i="1" dirty="0" err="1"/>
              <a:t>komplex</a:t>
            </a:r>
            <a:br>
              <a:rPr lang="en-GB" sz="2800" i="1" dirty="0"/>
            </a:br>
            <a:r>
              <a:rPr lang="en-GB" sz="2800" i="1" dirty="0" err="1"/>
              <a:t>szenzorrendszer</a:t>
            </a:r>
            <a:r>
              <a:rPr lang="en-GB" sz="2800" i="1" dirty="0"/>
              <a:t> </a:t>
            </a:r>
            <a:r>
              <a:rPr lang="en-GB" sz="2800" i="1" dirty="0" err="1"/>
              <a:t>kifejlesztése</a:t>
            </a:r>
            <a:br>
              <a:rPr lang="en-GB" sz="2800" dirty="0"/>
            </a:br>
            <a:r>
              <a:rPr lang="en-GB" sz="2800" dirty="0"/>
              <a:t>(GINOP-2.2.1-15-2017-00087)</a:t>
            </a:r>
            <a:br>
              <a:rPr lang="en-GB" sz="2800" dirty="0"/>
            </a:br>
            <a:r>
              <a:rPr lang="en-GB" sz="2800" dirty="0"/>
              <a:t>2017-2020, 20 </a:t>
            </a:r>
            <a:r>
              <a:rPr lang="en-GB" sz="2800" dirty="0" err="1"/>
              <a:t>MFt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61863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3066120" y="95400"/>
            <a:ext cx="5784480" cy="84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2600" b="1" cap="all" spc="-1" dirty="0">
                <a:solidFill>
                  <a:srgbClr val="871829"/>
                </a:solidFill>
                <a:ea typeface="ＭＳ Ｐゴシック"/>
              </a:rPr>
              <a:t>Our Numbers (2019-2021)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98CBCD-8D4A-104C-BA73-07FE8F4F2075}"/>
              </a:ext>
            </a:extLst>
          </p:cNvPr>
          <p:cNvSpPr txBox="1"/>
          <p:nvPr/>
        </p:nvSpPr>
        <p:spPr>
          <a:xfrm>
            <a:off x="261256" y="1099457"/>
            <a:ext cx="8717195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Students:</a:t>
            </a:r>
          </a:p>
          <a:p>
            <a:r>
              <a:rPr lang="en-GB" sz="2200" dirty="0"/>
              <a:t>BSc thesis: 27 (4.5 / semester)</a:t>
            </a:r>
          </a:p>
          <a:p>
            <a:r>
              <a:rPr lang="en-GB" sz="2200" dirty="0"/>
              <a:t>MSc thesis: 11 (1.8 / semester)</a:t>
            </a:r>
          </a:p>
          <a:p>
            <a:r>
              <a:rPr lang="en-GB" sz="2200" dirty="0"/>
              <a:t>TDK awards: 5 (1.7 / year)</a:t>
            </a:r>
          </a:p>
          <a:p>
            <a:endParaRPr lang="en-GB" sz="2200" dirty="0"/>
          </a:p>
          <a:p>
            <a:r>
              <a:rPr lang="en-GB" sz="2400" b="1" dirty="0"/>
              <a:t>Publications:</a:t>
            </a:r>
          </a:p>
          <a:p>
            <a:r>
              <a:rPr lang="en-GB" sz="2200" dirty="0"/>
              <a:t>Conference papers: 16</a:t>
            </a:r>
          </a:p>
          <a:p>
            <a:r>
              <a:rPr lang="en-GB" sz="2200" dirty="0"/>
              <a:t>Journal papers: 2 (+ 3)</a:t>
            </a:r>
          </a:p>
          <a:p>
            <a:r>
              <a:rPr lang="en-GB" sz="2200" dirty="0"/>
              <a:t>Book chapters: 4</a:t>
            </a:r>
          </a:p>
          <a:p>
            <a:endParaRPr lang="en-GB" sz="2200" dirty="0"/>
          </a:p>
          <a:p>
            <a:r>
              <a:rPr lang="en-GB" sz="2400" b="1" dirty="0" err="1"/>
              <a:t>Stipendium</a:t>
            </a:r>
            <a:r>
              <a:rPr lang="en-GB" sz="2400" b="1" dirty="0"/>
              <a:t>:</a:t>
            </a:r>
          </a:p>
          <a:p>
            <a:r>
              <a:rPr lang="en-GB" sz="2200" dirty="0" err="1"/>
              <a:t>Bolyai</a:t>
            </a:r>
            <a:r>
              <a:rPr lang="en-GB" sz="2200" dirty="0"/>
              <a:t> </a:t>
            </a:r>
            <a:r>
              <a:rPr lang="en-GB" sz="2200" dirty="0" err="1"/>
              <a:t>stipendium</a:t>
            </a:r>
            <a:r>
              <a:rPr lang="en-GB" sz="2200" dirty="0"/>
              <a:t> (</a:t>
            </a:r>
            <a:r>
              <a:rPr lang="en-GB" sz="2200" dirty="0" err="1"/>
              <a:t>Rucz</a:t>
            </a:r>
            <a:r>
              <a:rPr lang="en-GB" sz="2200" dirty="0"/>
              <a:t>: 2018-2021) </a:t>
            </a:r>
          </a:p>
          <a:p>
            <a:r>
              <a:rPr lang="en-GB" sz="2200" dirty="0"/>
              <a:t>ÚNKP </a:t>
            </a:r>
            <a:r>
              <a:rPr lang="en-GB" sz="2200" dirty="0" err="1"/>
              <a:t>stipendium</a:t>
            </a:r>
            <a:r>
              <a:rPr lang="en-GB" sz="2200" dirty="0"/>
              <a:t>: 4x (</a:t>
            </a:r>
            <a:r>
              <a:rPr lang="en-GB" sz="2200" dirty="0" err="1"/>
              <a:t>Rucz</a:t>
            </a:r>
            <a:r>
              <a:rPr lang="en-GB" sz="2200" dirty="0"/>
              <a:t> 3x: ’18-19, ’19-20, ’20-21, </a:t>
            </a:r>
            <a:r>
              <a:rPr lang="en-GB" sz="2200" dirty="0" err="1"/>
              <a:t>Ulveczky</a:t>
            </a:r>
            <a:r>
              <a:rPr lang="en-GB" sz="2200" dirty="0"/>
              <a:t> ’21)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8480B2-EC0C-784E-A9F5-76E063CF6A22}"/>
              </a:ext>
            </a:extLst>
          </p:cNvPr>
          <p:cNvSpPr txBox="1"/>
          <p:nvPr/>
        </p:nvSpPr>
        <p:spPr>
          <a:xfrm>
            <a:off x="6183010" y="2732315"/>
            <a:ext cx="266759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/>
              <a:t>Turned Pro (=PhD)</a:t>
            </a:r>
          </a:p>
          <a:p>
            <a:r>
              <a:rPr lang="en-GB" sz="2200" dirty="0" err="1"/>
              <a:t>Fiala</a:t>
            </a:r>
            <a:r>
              <a:rPr lang="en-GB" sz="2200" dirty="0"/>
              <a:t>: Apr. 2009.</a:t>
            </a:r>
          </a:p>
          <a:p>
            <a:r>
              <a:rPr lang="en-GB" sz="2200" dirty="0"/>
              <a:t>Márki: Sep. 2010.</a:t>
            </a:r>
          </a:p>
          <a:p>
            <a:r>
              <a:rPr lang="en-GB" sz="2200" dirty="0" err="1"/>
              <a:t>Rucz</a:t>
            </a:r>
            <a:r>
              <a:rPr lang="en-GB" sz="2200" dirty="0"/>
              <a:t>: Jan. 2016.</a:t>
            </a:r>
          </a:p>
          <a:p>
            <a:r>
              <a:rPr lang="en-GB" sz="2200" dirty="0" err="1"/>
              <a:t>Firtha</a:t>
            </a:r>
            <a:r>
              <a:rPr lang="en-GB" sz="2200" dirty="0"/>
              <a:t>: Nov. 2019.</a:t>
            </a:r>
          </a:p>
        </p:txBody>
      </p:sp>
    </p:spTree>
    <p:extLst>
      <p:ext uri="{BB962C8B-B14F-4D97-AF65-F5344CB8AC3E}">
        <p14:creationId xmlns:p14="http://schemas.microsoft.com/office/powerpoint/2010/main" val="3185960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35B2D6-C064-344D-A83F-F950D3FA673A}"/>
              </a:ext>
            </a:extLst>
          </p:cNvPr>
          <p:cNvSpPr txBox="1"/>
          <p:nvPr/>
        </p:nvSpPr>
        <p:spPr>
          <a:xfrm>
            <a:off x="315686" y="1447796"/>
            <a:ext cx="8653651" cy="3890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/>
              <a:t>Today’s menu:</a:t>
            </a:r>
          </a:p>
          <a:p>
            <a:pPr marL="541338" indent="-541338">
              <a:lnSpc>
                <a:spcPct val="150000"/>
              </a:lnSpc>
              <a:buSzPct val="150000"/>
              <a:buBlip>
                <a:blip r:embed="rId3"/>
              </a:buBlip>
            </a:pPr>
            <a:r>
              <a:rPr lang="en-GB" sz="2800" dirty="0" err="1">
                <a:solidFill>
                  <a:schemeClr val="bg1"/>
                </a:solidFill>
              </a:rPr>
              <a:t>Péter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Fiala</a:t>
            </a:r>
            <a:r>
              <a:rPr lang="en-GB" sz="2800" dirty="0">
                <a:solidFill>
                  <a:schemeClr val="bg1"/>
                </a:solidFill>
              </a:rPr>
              <a:t>: drone detection</a:t>
            </a:r>
          </a:p>
          <a:p>
            <a:pPr marL="541338" indent="-541338">
              <a:lnSpc>
                <a:spcPct val="150000"/>
              </a:lnSpc>
              <a:buSzPct val="150000"/>
              <a:buBlip>
                <a:blip r:embed="rId3"/>
              </a:buBlip>
            </a:pPr>
            <a:r>
              <a:rPr lang="en-GB" sz="2800" dirty="0" err="1">
                <a:solidFill>
                  <a:schemeClr val="bg1"/>
                </a:solidFill>
              </a:rPr>
              <a:t>Dóra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Jenei-Kulcsár</a:t>
            </a:r>
            <a:r>
              <a:rPr lang="en-GB" sz="2800" dirty="0">
                <a:solidFill>
                  <a:schemeClr val="bg1"/>
                </a:solidFill>
              </a:rPr>
              <a:t>: soundboard models for piano</a:t>
            </a:r>
          </a:p>
          <a:p>
            <a:pPr marL="541338" indent="-541338">
              <a:lnSpc>
                <a:spcPct val="150000"/>
              </a:lnSpc>
              <a:buSzPct val="150000"/>
              <a:buBlip>
                <a:blip r:embed="rId3"/>
              </a:buBlip>
            </a:pPr>
            <a:r>
              <a:rPr lang="en-GB" sz="2800" dirty="0">
                <a:solidFill>
                  <a:schemeClr val="bg1"/>
                </a:solidFill>
              </a:rPr>
              <a:t>Ferenc Márki: ANIMA H2020 project</a:t>
            </a:r>
          </a:p>
          <a:p>
            <a:pPr marL="541338" indent="-541338">
              <a:lnSpc>
                <a:spcPct val="150000"/>
              </a:lnSpc>
              <a:buSzPct val="150000"/>
              <a:buBlip>
                <a:blip r:embed="rId3"/>
              </a:buBlip>
            </a:pPr>
            <a:r>
              <a:rPr lang="en-GB" sz="2800" dirty="0" err="1">
                <a:solidFill>
                  <a:schemeClr val="bg1"/>
                </a:solidFill>
              </a:rPr>
              <a:t>Rucz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Péter</a:t>
            </a:r>
            <a:r>
              <a:rPr lang="en-GB" sz="2800" dirty="0">
                <a:solidFill>
                  <a:schemeClr val="bg1"/>
                </a:solidFill>
              </a:rPr>
              <a:t>: working at Fraunhofer</a:t>
            </a:r>
          </a:p>
          <a:p>
            <a:pPr marL="541338" indent="-541338">
              <a:lnSpc>
                <a:spcPct val="150000"/>
              </a:lnSpc>
              <a:buSzPct val="150000"/>
              <a:buBlip>
                <a:blip r:embed="rId3"/>
              </a:buBlip>
            </a:pPr>
            <a:r>
              <a:rPr lang="en-GB" sz="2800" dirty="0" err="1">
                <a:solidFill>
                  <a:schemeClr val="bg1"/>
                </a:solidFill>
              </a:rPr>
              <a:t>Ulveczky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Mihály</a:t>
            </a:r>
            <a:r>
              <a:rPr lang="en-GB" sz="2800" dirty="0">
                <a:solidFill>
                  <a:schemeClr val="bg1"/>
                </a:solidFill>
              </a:rPr>
              <a:t>: my PhD research</a:t>
            </a:r>
          </a:p>
        </p:txBody>
      </p:sp>
      <p:sp>
        <p:nvSpPr>
          <p:cNvPr id="153" name="CustomShape 1"/>
          <p:cNvSpPr/>
          <p:nvPr/>
        </p:nvSpPr>
        <p:spPr>
          <a:xfrm>
            <a:off x="3066120" y="95400"/>
            <a:ext cx="5784480" cy="84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2600" b="1" strike="noStrike" cap="all" spc="-1" dirty="0">
                <a:solidFill>
                  <a:srgbClr val="871829"/>
                </a:solidFill>
                <a:latin typeface="Arial"/>
                <a:ea typeface="ＭＳ Ｐゴシック"/>
              </a:rPr>
              <a:t>Next presentations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98CBCD-8D4A-104C-BA73-07FE8F4F2075}"/>
              </a:ext>
            </a:extLst>
          </p:cNvPr>
          <p:cNvSpPr txBox="1"/>
          <p:nvPr/>
        </p:nvSpPr>
        <p:spPr>
          <a:xfrm>
            <a:off x="849086" y="2002970"/>
            <a:ext cx="8142514" cy="3244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SzPct val="150000"/>
            </a:pPr>
            <a:r>
              <a:rPr lang="en-GB" sz="2800" dirty="0" err="1"/>
              <a:t>Péter</a:t>
            </a:r>
            <a:r>
              <a:rPr lang="en-GB" sz="2800" dirty="0"/>
              <a:t> </a:t>
            </a:r>
            <a:r>
              <a:rPr lang="en-GB" sz="2800" dirty="0" err="1"/>
              <a:t>Fiala</a:t>
            </a:r>
            <a:r>
              <a:rPr lang="en-GB" sz="2800" dirty="0"/>
              <a:t>: drone detection</a:t>
            </a:r>
          </a:p>
          <a:p>
            <a:pPr>
              <a:lnSpc>
                <a:spcPct val="150000"/>
              </a:lnSpc>
              <a:buSzPct val="150000"/>
            </a:pPr>
            <a:r>
              <a:rPr lang="en-GB" sz="2800" dirty="0" err="1"/>
              <a:t>Dóra</a:t>
            </a:r>
            <a:r>
              <a:rPr lang="en-GB" sz="2800" dirty="0"/>
              <a:t> </a:t>
            </a:r>
            <a:r>
              <a:rPr lang="en-GB" sz="2800" dirty="0" err="1"/>
              <a:t>Jenei-Kulcsár</a:t>
            </a:r>
            <a:r>
              <a:rPr lang="en-GB" sz="2800" dirty="0"/>
              <a:t>: soundboard models for piano</a:t>
            </a:r>
          </a:p>
          <a:p>
            <a:pPr>
              <a:lnSpc>
                <a:spcPct val="150000"/>
              </a:lnSpc>
              <a:buSzPct val="150000"/>
            </a:pPr>
            <a:r>
              <a:rPr lang="en-GB" sz="2800" dirty="0" err="1"/>
              <a:t>Rucz</a:t>
            </a:r>
            <a:r>
              <a:rPr lang="en-GB" sz="2800" dirty="0"/>
              <a:t> </a:t>
            </a:r>
            <a:r>
              <a:rPr lang="en-GB" sz="2800" dirty="0" err="1"/>
              <a:t>Péter</a:t>
            </a:r>
            <a:r>
              <a:rPr lang="en-GB" sz="2800" dirty="0"/>
              <a:t>: the </a:t>
            </a:r>
            <a:r>
              <a:rPr lang="en-GB" sz="2800" dirty="0" err="1"/>
              <a:t>Photofol</a:t>
            </a:r>
            <a:r>
              <a:rPr lang="en-GB" sz="2800" dirty="0"/>
              <a:t> project</a:t>
            </a:r>
          </a:p>
          <a:p>
            <a:pPr>
              <a:lnSpc>
                <a:spcPct val="150000"/>
              </a:lnSpc>
              <a:buSzPct val="150000"/>
            </a:pPr>
            <a:r>
              <a:rPr lang="en-GB" sz="2800" dirty="0" err="1"/>
              <a:t>Ulveczky</a:t>
            </a:r>
            <a:r>
              <a:rPr lang="en-GB" sz="2800" dirty="0"/>
              <a:t> </a:t>
            </a:r>
            <a:r>
              <a:rPr lang="en-GB" sz="2800" dirty="0" err="1"/>
              <a:t>Mihály</a:t>
            </a:r>
            <a:r>
              <a:rPr lang="en-GB" sz="2800" dirty="0"/>
              <a:t>: my PhD research</a:t>
            </a:r>
          </a:p>
          <a:p>
            <a:pPr>
              <a:lnSpc>
                <a:spcPct val="150000"/>
              </a:lnSpc>
              <a:buSzPct val="150000"/>
            </a:pPr>
            <a:r>
              <a:rPr lang="en-GB" sz="2800" dirty="0"/>
              <a:t>Ferenc Márki: ANIMA H2020 project</a:t>
            </a:r>
          </a:p>
        </p:txBody>
      </p:sp>
    </p:spTree>
    <p:extLst>
      <p:ext uri="{BB962C8B-B14F-4D97-AF65-F5344CB8AC3E}">
        <p14:creationId xmlns:p14="http://schemas.microsoft.com/office/powerpoint/2010/main" val="3727773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34C46"/>
      </a:dk2>
      <a:lt2>
        <a:srgbClr val="EEECE1"/>
      </a:lt2>
      <a:accent1>
        <a:srgbClr val="0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34C46"/>
      </a:dk2>
      <a:lt2>
        <a:srgbClr val="EEECE1"/>
      </a:lt2>
      <a:accent1>
        <a:srgbClr val="0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34C46"/>
      </a:dk2>
      <a:lt2>
        <a:srgbClr val="EEECE1"/>
      </a:lt2>
      <a:accent1>
        <a:srgbClr val="0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2100</TotalTime>
  <Words>403</Words>
  <Application>Microsoft Macintosh PowerPoint</Application>
  <PresentationFormat>On-screen Show (4:3)</PresentationFormat>
  <Paragraphs>72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Symbol</vt:lpstr>
      <vt:lpstr>Times New Roman</vt:lpstr>
      <vt:lpstr>Verdana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gabor</dc:creator>
  <dc:description/>
  <cp:lastModifiedBy>Márki Ferenc</cp:lastModifiedBy>
  <cp:revision>143</cp:revision>
  <cp:lastPrinted>2017-02-26T16:06:22Z</cp:lastPrinted>
  <dcterms:created xsi:type="dcterms:W3CDTF">2017-10-02T12:00:02Z</dcterms:created>
  <dcterms:modified xsi:type="dcterms:W3CDTF">2021-10-20T23:36:57Z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Diavetítés a képernyőre (4:3 oldalarány)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</vt:i4>
  </property>
</Properties>
</file>