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9"/>
  </p:notesMasterIdLst>
  <p:sldIdLst>
    <p:sldId id="256" r:id="rId4"/>
    <p:sldId id="257" r:id="rId5"/>
    <p:sldId id="269" r:id="rId6"/>
    <p:sldId id="268" r:id="rId7"/>
    <p:sldId id="265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8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943BA2D-7DEB-43D0-A398-5A10849D2E5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90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90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© </a:t>
            </a:r>
            <a:r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2" name="Picture 5"/>
          <p:cNvPicPr/>
          <p:nvPr/>
        </p:nvPicPr>
        <p:blipFill>
          <a:blip r:embed="rId14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B6E5F00C-D97B-4011-A0F6-B58854CDD4B7}" type="slidenum"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5" name="Picture 1"/>
          <p:cNvPicPr/>
          <p:nvPr/>
        </p:nvPicPr>
        <p:blipFill>
          <a:blip r:embed="rId15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pic>
        <p:nvPicPr>
          <p:cNvPr id="6" name="Picture 9"/>
          <p:cNvPicPr/>
          <p:nvPr/>
        </p:nvPicPr>
        <p:blipFill>
          <a:blip r:embed="rId16"/>
          <a:stretch/>
        </p:blipFill>
        <p:spPr>
          <a:xfrm>
            <a:off x="-12600" y="-12600"/>
            <a:ext cx="9168840" cy="2925000"/>
          </a:xfrm>
          <a:prstGeom prst="rect">
            <a:avLst/>
          </a:prstGeom>
          <a:ln>
            <a:noFill/>
          </a:ln>
        </p:spPr>
      </p:pic>
      <p:sp>
        <p:nvSpPr>
          <p:cNvPr id="7" name="CustomShape 5"/>
          <p:cNvSpPr/>
          <p:nvPr/>
        </p:nvSpPr>
        <p:spPr>
          <a:xfrm>
            <a:off x="8748720" y="574560"/>
            <a:ext cx="407160" cy="16740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Line 6"/>
          <p:cNvSpPr/>
          <p:nvPr/>
        </p:nvSpPr>
        <p:spPr>
          <a:xfrm flipV="1">
            <a:off x="776160" y="2912760"/>
            <a:ext cx="797220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9" name="Kép 34" descr="muegyetem"/>
          <p:cNvPicPr/>
          <p:nvPr/>
        </p:nvPicPr>
        <p:blipFill>
          <a:blip r:embed="rId17"/>
          <a:stretch/>
        </p:blipFill>
        <p:spPr>
          <a:xfrm>
            <a:off x="7552440" y="5978520"/>
            <a:ext cx="1399320" cy="391320"/>
          </a:xfrm>
          <a:prstGeom prst="rect">
            <a:avLst/>
          </a:prstGeom>
          <a:ln>
            <a:noFill/>
          </a:ln>
        </p:spPr>
      </p:pic>
      <p:sp>
        <p:nvSpPr>
          <p:cNvPr id="10" name="CustomShape 7"/>
          <p:cNvSpPr/>
          <p:nvPr/>
        </p:nvSpPr>
        <p:spPr>
          <a:xfrm>
            <a:off x="7552440" y="5316120"/>
            <a:ext cx="1399320" cy="57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Budapest, </a:t>
            </a:r>
            <a:br/>
            <a:fld id="{DF80C153-14BC-455D-B531-E502ED533258}" type="datetime1">
              <a:rPr lang="hu-HU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2021. 10. 20.</a:t>
            </a:fld>
            <a:endParaRPr lang="en-US" sz="1600" b="0" strike="noStrike" spc="-1">
              <a:latin typeface="Arial"/>
            </a:endParaRPr>
          </a:p>
        </p:txBody>
      </p:sp>
      <p:pic>
        <p:nvPicPr>
          <p:cNvPr id="11" name="Picture 6"/>
          <p:cNvPicPr/>
          <p:nvPr/>
        </p:nvPicPr>
        <p:blipFill>
          <a:blip r:embed="rId15"/>
          <a:stretch/>
        </p:blipFill>
        <p:spPr>
          <a:xfrm>
            <a:off x="776160" y="574560"/>
            <a:ext cx="5586480" cy="1674000"/>
          </a:xfrm>
          <a:prstGeom prst="rect">
            <a:avLst/>
          </a:prstGeom>
          <a:ln>
            <a:noFill/>
          </a:ln>
        </p:spPr>
      </p:pic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© </a:t>
            </a:r>
            <a:r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52" name="Picture 5"/>
          <p:cNvPicPr/>
          <p:nvPr/>
        </p:nvPicPr>
        <p:blipFill>
          <a:blip r:embed="rId14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53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457DF8F7-B21A-45F2-90EA-11D56B67CC55}" type="slidenum"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55" name="Picture 1"/>
          <p:cNvPicPr/>
          <p:nvPr/>
        </p:nvPicPr>
        <p:blipFill>
          <a:blip r:embed="rId15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sp>
        <p:nvSpPr>
          <p:cNvPr id="5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© </a:t>
            </a:r>
            <a:r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96" name="Picture 5"/>
          <p:cNvPicPr/>
          <p:nvPr/>
        </p:nvPicPr>
        <p:blipFill>
          <a:blip r:embed="rId14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97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DBF976E7-582B-4822-94F2-90A386BC1440}" type="slidenum"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99" name="Picture 1"/>
          <p:cNvPicPr/>
          <p:nvPr/>
        </p:nvPicPr>
        <p:blipFill>
          <a:blip r:embed="rId15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pic>
        <p:nvPicPr>
          <p:cNvPr id="100" name="Picture 9"/>
          <p:cNvPicPr/>
          <p:nvPr/>
        </p:nvPicPr>
        <p:blipFill>
          <a:blip r:embed="rId16"/>
          <a:stretch/>
        </p:blipFill>
        <p:spPr>
          <a:xfrm>
            <a:off x="-12600" y="-12600"/>
            <a:ext cx="9168840" cy="2925000"/>
          </a:xfrm>
          <a:prstGeom prst="rect">
            <a:avLst/>
          </a:prstGeom>
          <a:ln>
            <a:noFill/>
          </a:ln>
        </p:spPr>
      </p:pic>
      <p:pic>
        <p:nvPicPr>
          <p:cNvPr id="101" name="Kép 34" descr="muegyetem"/>
          <p:cNvPicPr/>
          <p:nvPr/>
        </p:nvPicPr>
        <p:blipFill>
          <a:blip r:embed="rId17"/>
          <a:stretch/>
        </p:blipFill>
        <p:spPr>
          <a:xfrm>
            <a:off x="7388280" y="5872320"/>
            <a:ext cx="1399320" cy="39132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0" y="3767040"/>
            <a:ext cx="9154440" cy="273312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3" name="Kép 34" descr="muegyetem"/>
          <p:cNvPicPr/>
          <p:nvPr/>
        </p:nvPicPr>
        <p:blipFill>
          <a:blip r:embed="rId17"/>
          <a:stretch/>
        </p:blipFill>
        <p:spPr>
          <a:xfrm>
            <a:off x="7332840" y="3110040"/>
            <a:ext cx="1399320" cy="391320"/>
          </a:xfrm>
          <a:prstGeom prst="rect">
            <a:avLst/>
          </a:prstGeom>
          <a:ln>
            <a:noFill/>
          </a:ln>
        </p:spPr>
      </p:pic>
      <p:pic>
        <p:nvPicPr>
          <p:cNvPr id="104" name="Picture 6"/>
          <p:cNvPicPr/>
          <p:nvPr/>
        </p:nvPicPr>
        <p:blipFill>
          <a:blip r:embed="rId15"/>
          <a:stretch/>
        </p:blipFill>
        <p:spPr>
          <a:xfrm>
            <a:off x="917640" y="1952640"/>
            <a:ext cx="5168160" cy="1548720"/>
          </a:xfrm>
          <a:prstGeom prst="rect">
            <a:avLst/>
          </a:prstGeom>
          <a:ln>
            <a:noFill/>
          </a:ln>
        </p:spPr>
      </p:pic>
      <p:sp>
        <p:nvSpPr>
          <p:cNvPr id="10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0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76160" y="3708073"/>
            <a:ext cx="6552360" cy="93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en-GB" sz="2800" b="1" strike="noStrike" spc="-1" dirty="0">
                <a:solidFill>
                  <a:srgbClr val="B41020"/>
                </a:solidFill>
                <a:latin typeface="Arial"/>
                <a:ea typeface="ＭＳ Ｐゴシック"/>
              </a:rPr>
              <a:t>My PhD research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776160" y="4203000"/>
            <a:ext cx="6552360" cy="9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en-US" sz="2200" b="0" strike="noStrike" spc="-1" dirty="0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776160" y="5316120"/>
            <a:ext cx="65523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871829"/>
                </a:solidFill>
                <a:latin typeface="Arial"/>
                <a:ea typeface="ＭＳ Ｐゴシック"/>
              </a:rPr>
              <a:t>Mihaly Ulveczki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776160" y="5779080"/>
            <a:ext cx="6552360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262626"/>
                </a:solidFill>
                <a:latin typeface="Arial"/>
                <a:ea typeface="ＭＳ Ｐゴシック"/>
              </a:rPr>
              <a:t>Department of Networked Systems and Services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hu-HU" sz="2000" spc="-1" dirty="0" err="1">
                <a:solidFill>
                  <a:srgbClr val="262626"/>
                </a:solidFill>
                <a:latin typeface="Arial"/>
                <a:ea typeface="ＭＳ Ｐゴシック"/>
              </a:rPr>
              <a:t>ulveczkim</a:t>
            </a:r>
            <a:r>
              <a:rPr lang="hu-HU" sz="2000" b="0" strike="noStrike" spc="-1" dirty="0" err="1">
                <a:solidFill>
                  <a:srgbClr val="262626"/>
                </a:solidFill>
                <a:latin typeface="Arial"/>
                <a:ea typeface="ＭＳ Ｐゴシック"/>
              </a:rPr>
              <a:t>@hit.bme.hu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Previous studies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69640" y="1230840"/>
            <a:ext cx="8580960" cy="53435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MSc</a:t>
            </a:r>
            <a:r>
              <a:rPr lang="hu-HU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thesis</a:t>
            </a:r>
            <a:endParaRPr lang="hu-HU" sz="28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5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Vibroacoustic</a:t>
            </a:r>
            <a:r>
              <a:rPr lang="hu-HU" sz="2500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hu-HU" sz="25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simulation</a:t>
            </a:r>
            <a:r>
              <a:rPr lang="hu-HU" sz="2500" spc="-1" dirty="0">
                <a:solidFill>
                  <a:srgbClr val="000000"/>
                </a:solidFill>
                <a:latin typeface="Arial"/>
                <a:ea typeface="ＭＳ Ｐゴシック"/>
              </a:rPr>
              <a:t> of a </a:t>
            </a:r>
            <a:r>
              <a:rPr lang="hu-HU" sz="25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xylophone</a:t>
            </a:r>
            <a:endParaRPr lang="hu-HU" sz="25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5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Articles</a:t>
            </a:r>
            <a:r>
              <a:rPr lang="hu-HU" sz="2500" spc="-1" dirty="0">
                <a:solidFill>
                  <a:srgbClr val="000000"/>
                </a:solidFill>
                <a:latin typeface="Arial"/>
                <a:ea typeface="ＭＳ Ｐゴシック"/>
              </a:rPr>
              <a:t>: 2 </a:t>
            </a:r>
            <a:r>
              <a:rPr lang="hu-HU" sz="25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conference</a:t>
            </a:r>
            <a:r>
              <a:rPr lang="hu-HU" sz="2500" spc="-1" dirty="0">
                <a:solidFill>
                  <a:srgbClr val="000000"/>
                </a:solidFill>
                <a:latin typeface="Arial"/>
                <a:ea typeface="ＭＳ Ｐゴシック"/>
              </a:rPr>
              <a:t>, 1 </a:t>
            </a:r>
            <a:r>
              <a:rPr lang="hu-HU" sz="25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journal</a:t>
            </a:r>
            <a:r>
              <a:rPr lang="hu-HU" sz="2500" spc="-1" dirty="0">
                <a:solidFill>
                  <a:srgbClr val="000000"/>
                </a:solidFill>
                <a:latin typeface="Arial"/>
                <a:ea typeface="ＭＳ Ｐゴシック"/>
              </a:rPr>
              <a:t> + OTDK 1st </a:t>
            </a:r>
            <a:r>
              <a:rPr lang="hu-HU" sz="25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place</a:t>
            </a:r>
            <a:endParaRPr lang="hu-HU" sz="25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343080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hu-HU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hu-HU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D04A0C4-85C8-114F-AAF1-60805EDEA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8" y="2928393"/>
            <a:ext cx="8213208" cy="15047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0F1931C-90A9-7448-A564-528E13A96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r="35718"/>
          <a:stretch/>
        </p:blipFill>
        <p:spPr>
          <a:xfrm>
            <a:off x="1630860" y="4621031"/>
            <a:ext cx="5416952" cy="19533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My research topic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69640" y="1230840"/>
            <a:ext cx="8580960" cy="53435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Modeling</a:t>
            </a:r>
            <a:r>
              <a:rPr lang="hu-HU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of </a:t>
            </a: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Couple</a:t>
            </a:r>
            <a:r>
              <a:rPr lang="hu-HU" sz="28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</a:t>
            </a:r>
            <a:r>
              <a:rPr lang="hu-HU" sz="2800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Aeroacoustic</a:t>
            </a:r>
            <a:r>
              <a:rPr lang="hu-HU" sz="2800" spc="-1" dirty="0">
                <a:solidFill>
                  <a:srgbClr val="000000"/>
                </a:solidFill>
                <a:latin typeface="Arial"/>
                <a:ea typeface="ＭＳ Ｐゴシック"/>
              </a:rPr>
              <a:t> Systems </a:t>
            </a: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500" spc="-1" dirty="0">
                <a:solidFill>
                  <a:srgbClr val="000000"/>
                </a:solidFill>
                <a:latin typeface="Arial"/>
                <a:ea typeface="ＭＳ Ｐゴシック"/>
              </a:rPr>
              <a:t>Csatolt áramlásakusztikai rendszerek modellezése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Noises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/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sounds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,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caused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by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moving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air</a:t>
            </a: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Cars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,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airplanes</a:t>
            </a: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HVAC</a:t>
            </a: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Flute</a:t>
            </a: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343080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hu-HU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hu-HU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U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87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FF980E4-F571-E348-9FB4-54395ED74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/>
          <a:stretch/>
        </p:blipFill>
        <p:spPr>
          <a:xfrm>
            <a:off x="4560120" y="1064871"/>
            <a:ext cx="4022845" cy="2905309"/>
          </a:xfrm>
          <a:prstGeom prst="rect">
            <a:avLst/>
          </a:prstGeom>
        </p:spPr>
      </p:pic>
      <p:sp>
        <p:nvSpPr>
          <p:cNvPr id="154" name="CustomShape 2"/>
          <p:cNvSpPr/>
          <p:nvPr/>
        </p:nvSpPr>
        <p:spPr>
          <a:xfrm>
            <a:off x="269640" y="1230840"/>
            <a:ext cx="8580960" cy="513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Acoustic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simulation</a:t>
            </a: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Pressure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change</a:t>
            </a: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No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vortices</a:t>
            </a: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343080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Flow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simulation</a:t>
            </a: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Constant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pressure</a:t>
            </a:r>
            <a:endParaRPr lang="hu-HU" sz="2800" spc="-1" dirty="0">
              <a:solidFill>
                <a:srgbClr val="000000"/>
              </a:solidFill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Vortices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-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acoustic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sources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can</a:t>
            </a:r>
            <a:r>
              <a:rPr lang="hu-HU" sz="2800" spc="-1" dirty="0">
                <a:solidFill>
                  <a:srgbClr val="000000"/>
                </a:solidFill>
                <a:ea typeface="ＭＳ Ｐゴシック"/>
              </a:rPr>
              <a:t> be </a:t>
            </a:r>
            <a:r>
              <a:rPr lang="hu-HU" sz="2800" spc="-1" dirty="0" err="1">
                <a:solidFill>
                  <a:srgbClr val="000000"/>
                </a:solidFill>
                <a:ea typeface="ＭＳ Ｐゴシック"/>
              </a:rPr>
              <a:t>calculated</a:t>
            </a:r>
            <a:endParaRPr lang="hu-HU" sz="28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Flow + </a:t>
            </a: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acoustics</a:t>
            </a:r>
            <a:endParaRPr lang="hu-HU" sz="28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Different</a:t>
            </a:r>
            <a:r>
              <a:rPr lang="hu-HU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scale</a:t>
            </a:r>
            <a:endParaRPr lang="hu-HU" sz="28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Metho</a:t>
            </a:r>
            <a:r>
              <a:rPr lang="hu-HU" sz="28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ds</a:t>
            </a:r>
            <a:r>
              <a:rPr lang="hu-HU" sz="2800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based</a:t>
            </a:r>
            <a:r>
              <a:rPr lang="hu-HU" sz="2800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on</a:t>
            </a:r>
            <a:r>
              <a:rPr lang="hu-HU" sz="2800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hu-HU" sz="28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decomposition</a:t>
            </a:r>
            <a:endParaRPr lang="hu-HU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257480" lvl="2" indent="-34236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Helmholtz-</a:t>
            </a:r>
            <a:r>
              <a:rPr lang="hu-HU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decomposition</a:t>
            </a:r>
            <a:endParaRPr lang="hu-HU" sz="28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cap="all" spc="-1" dirty="0" err="1">
                <a:solidFill>
                  <a:srgbClr val="871829"/>
                </a:solidFill>
                <a:latin typeface="Arial"/>
                <a:ea typeface="ＭＳ Ｐゴシック"/>
              </a:rPr>
              <a:t>Aeroacoustic</a:t>
            </a:r>
            <a:r>
              <a:rPr lang="en-GB" sz="2600" b="1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 simulations</a:t>
            </a:r>
            <a:endParaRPr lang="en-US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3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95</Words>
  <Application>Microsoft Macintosh PowerPoint</Application>
  <PresentationFormat>Diavetítés a képernyőre (4:3 oldalarány)</PresentationFormat>
  <Paragraphs>35</Paragraphs>
  <Slides>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gabor</dc:creator>
  <dc:description/>
  <cp:lastModifiedBy>Microsoft Office User</cp:lastModifiedBy>
  <cp:revision>105</cp:revision>
  <cp:lastPrinted>2017-02-26T16:06:22Z</cp:lastPrinted>
  <dcterms:created xsi:type="dcterms:W3CDTF">2017-10-02T12:00:02Z</dcterms:created>
  <dcterms:modified xsi:type="dcterms:W3CDTF">2021-10-20T20:51:17Z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