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63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0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20"/>
    <a:srgbClr val="777679"/>
    <a:srgbClr val="871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4" autoAdjust="0"/>
    <p:restoredTop sz="94038" autoAdjust="0"/>
  </p:normalViewPr>
  <p:slideViewPr>
    <p:cSldViewPr snapToGrid="0" snapToObjects="1">
      <p:cViewPr varScale="1">
        <p:scale>
          <a:sx n="110" d="100"/>
          <a:sy n="110" d="100"/>
        </p:scale>
        <p:origin x="9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2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8251B8-D80C-6140-B4EF-BE6BAE28609D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C2A1875-369C-CE41-888B-CB6DF0040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951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BE7665B-E0C9-F849-B4D6-A964C406523E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A777826-B044-0948-AC2D-168CF3D2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873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77826-B044-0948-AC2D-168CF3D2B52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74675"/>
            <a:ext cx="6096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8748713" y="574675"/>
            <a:ext cx="407987" cy="1674813"/>
          </a:xfrm>
          <a:prstGeom prst="rect">
            <a:avLst/>
          </a:prstGeom>
          <a:solidFill>
            <a:srgbClr val="8718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776288" y="2913063"/>
            <a:ext cx="7972425" cy="3175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76288" y="3082925"/>
            <a:ext cx="6553200" cy="9311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>
                <a:solidFill>
                  <a:srgbClr val="B4102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AZ ELŐADÁS CÍME EGY SORBAN VAGY AKÁR KETTŐBEN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776288" y="4203088"/>
            <a:ext cx="6553200" cy="971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>
                <a:solidFill>
                  <a:srgbClr val="777679"/>
                </a:solidFill>
              </a:defRPr>
            </a:lvl1pPr>
          </a:lstStyle>
          <a:p>
            <a:pPr lvl="0"/>
            <a:r>
              <a:rPr lang="hu-HU" dirty="0" smtClean="0"/>
              <a:t>Az előadás alcíme, rövid leírása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776288" y="5316023"/>
            <a:ext cx="6553200" cy="368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rgbClr val="871829"/>
                </a:solidFill>
              </a:defRPr>
            </a:lvl1pPr>
          </a:lstStyle>
          <a:p>
            <a:pPr lvl="0"/>
            <a:r>
              <a:rPr lang="hu-HU" dirty="0" smtClean="0"/>
              <a:t>Szerző Vezetéknév Név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76288" y="5778936"/>
            <a:ext cx="6553200" cy="79094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>
                <a:solidFill>
                  <a:srgbClr val="262626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smtClean="0"/>
              <a:t>BME Hálózati Rendszerek és Szolgáltatások Tanszék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smtClean="0"/>
              <a:t>mailcíme@hit.bme.hu</a:t>
            </a:r>
          </a:p>
        </p:txBody>
      </p:sp>
      <p:pic>
        <p:nvPicPr>
          <p:cNvPr id="24" name="Kép 34" descr="muegyete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31" y="5978352"/>
            <a:ext cx="14001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 userDrawn="1"/>
        </p:nvSpPr>
        <p:spPr bwMode="auto">
          <a:xfrm>
            <a:off x="7552531" y="5316023"/>
            <a:ext cx="1400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lvl="0" algn="ctr"/>
            <a:r>
              <a:rPr lang="hu-HU" sz="1600" b="0" dirty="0" smtClean="0">
                <a:solidFill>
                  <a:schemeClr val="accent1"/>
                </a:solidFill>
              </a:rPr>
              <a:t>Budapest, </a:t>
            </a:r>
            <a:br>
              <a:rPr lang="hu-HU" sz="1600" b="0" dirty="0" smtClean="0">
                <a:solidFill>
                  <a:schemeClr val="accent1"/>
                </a:solidFill>
              </a:rPr>
            </a:br>
            <a:fld id="{5ED1630B-7CFF-4231-AF92-D9968A6C99A9}" type="datetime1">
              <a:rPr lang="hu-HU" sz="1600" b="0" smtClean="0">
                <a:solidFill>
                  <a:schemeClr val="accent1"/>
                </a:solidFill>
              </a:rPr>
              <a:pPr lvl="0" algn="ctr"/>
              <a:t>2023. 09. 05.</a:t>
            </a:fld>
            <a:endParaRPr lang="hu-HU" sz="1600" b="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66267" y="95251"/>
            <a:ext cx="5785200" cy="844728"/>
          </a:xfrm>
          <a:prstGeom prst="rect">
            <a:avLst/>
          </a:prstGeom>
        </p:spPr>
        <p:txBody>
          <a:bodyPr anchor="b" anchorCtr="0"/>
          <a:lstStyle>
            <a:lvl1pPr algn="r">
              <a:defRPr sz="2600" b="1" cap="all" baseline="0">
                <a:solidFill>
                  <a:srgbClr val="871829"/>
                </a:solidFill>
              </a:defRPr>
            </a:lvl1pPr>
          </a:lstStyle>
          <a:p>
            <a:r>
              <a:rPr lang="hu-HU" noProof="0" dirty="0" smtClean="0"/>
              <a:t>A FÓLIA CÍME</a:t>
            </a:r>
            <a:endParaRPr lang="hu-H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631" y="1230923"/>
            <a:ext cx="8581836" cy="513470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hu-HU" noProof="0" dirty="0" smtClean="0"/>
              <a:t>Edit Master text </a:t>
            </a:r>
            <a:r>
              <a:rPr lang="hu-HU" noProof="0" dirty="0" err="1" smtClean="0"/>
              <a:t>styles</a:t>
            </a:r>
            <a:endParaRPr lang="hu-HU" noProof="0" dirty="0" smtClean="0"/>
          </a:p>
          <a:p>
            <a:pPr lvl="1"/>
            <a:r>
              <a:rPr lang="hu-HU" noProof="0" dirty="0" err="1" smtClean="0"/>
              <a:t>Second</a:t>
            </a:r>
            <a:r>
              <a:rPr lang="hu-HU" noProof="0" dirty="0" smtClean="0"/>
              <a:t> </a:t>
            </a:r>
            <a:r>
              <a:rPr lang="hu-HU" noProof="0" dirty="0" err="1" smtClean="0"/>
              <a:t>level</a:t>
            </a:r>
            <a:endParaRPr lang="hu-HU" noProof="0" dirty="0" smtClean="0"/>
          </a:p>
          <a:p>
            <a:pPr lvl="2"/>
            <a:r>
              <a:rPr lang="hu-HU" noProof="0" dirty="0" err="1" smtClean="0"/>
              <a:t>Third</a:t>
            </a:r>
            <a:r>
              <a:rPr lang="hu-HU" noProof="0" dirty="0" smtClean="0"/>
              <a:t> </a:t>
            </a:r>
            <a:r>
              <a:rPr lang="hu-HU" noProof="0" dirty="0" err="1" smtClean="0"/>
              <a:t>level</a:t>
            </a:r>
            <a:endParaRPr lang="hu-HU" noProof="0" dirty="0" smtClean="0"/>
          </a:p>
          <a:p>
            <a:pPr lvl="3"/>
            <a:r>
              <a:rPr lang="hu-HU" noProof="0" dirty="0" err="1" smtClean="0"/>
              <a:t>Fourth</a:t>
            </a:r>
            <a:r>
              <a:rPr lang="hu-HU" noProof="0" dirty="0" smtClean="0"/>
              <a:t> </a:t>
            </a:r>
            <a:r>
              <a:rPr lang="hu-HU" noProof="0" dirty="0" err="1" smtClean="0"/>
              <a:t>level</a:t>
            </a:r>
            <a:endParaRPr lang="hu-HU" noProof="0" dirty="0" smtClean="0"/>
          </a:p>
          <a:p>
            <a:pPr lvl="4"/>
            <a:r>
              <a:rPr lang="hu-HU" noProof="0" dirty="0" err="1" smtClean="0"/>
              <a:t>Fifth</a:t>
            </a:r>
            <a:r>
              <a:rPr lang="hu-HU" noProof="0" dirty="0" smtClean="0"/>
              <a:t> </a:t>
            </a:r>
            <a:r>
              <a:rPr lang="hu-HU" noProof="0" dirty="0" err="1" smtClean="0"/>
              <a:t>level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1405304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auto">
          <a:xfrm>
            <a:off x="347662" y="3156446"/>
            <a:ext cx="8448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2800" b="1" i="1" dirty="0" smtClean="0">
                <a:solidFill>
                  <a:srgbClr val="B41020"/>
                </a:solidFill>
              </a:rPr>
              <a:t>Elválasztó fólia címmel</a:t>
            </a:r>
            <a:endParaRPr lang="en-US" sz="2800" b="1" i="1" dirty="0" smtClean="0">
              <a:solidFill>
                <a:srgbClr val="B41020"/>
              </a:solidFill>
            </a:endParaRPr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1434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946275"/>
            <a:ext cx="56261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4" descr="muegye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872163"/>
            <a:ext cx="14001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767138"/>
            <a:ext cx="9155113" cy="2733675"/>
          </a:xfrm>
          <a:prstGeom prst="rect">
            <a:avLst/>
          </a:prstGeom>
          <a:solidFill>
            <a:srgbClr val="8718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/>
          </a:p>
        </p:txBody>
      </p:sp>
      <p:pic>
        <p:nvPicPr>
          <p:cNvPr id="6" name="Kép 34" descr="muegye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109913"/>
            <a:ext cx="14001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166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H="1">
            <a:off x="8980488" y="149225"/>
            <a:ext cx="174625" cy="704850"/>
          </a:xfrm>
          <a:prstGeom prst="rect">
            <a:avLst/>
          </a:prstGeom>
          <a:solidFill>
            <a:srgbClr val="8718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573838"/>
            <a:ext cx="9155113" cy="290512"/>
          </a:xfrm>
          <a:prstGeom prst="rect">
            <a:avLst/>
          </a:prstGeom>
          <a:solidFill>
            <a:srgbClr val="8718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000" dirty="0"/>
              <a:t>     © Hálózati Rendszerek és Szolgáltatások Tanszék  </a:t>
            </a:r>
            <a:endParaRPr lang="en-US" sz="1000" dirty="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49225"/>
            <a:ext cx="1192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896938"/>
            <a:ext cx="1257300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509588"/>
            <a:ext cx="141605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363663" y="1014413"/>
            <a:ext cx="7791450" cy="3175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8601393" y="6596063"/>
            <a:ext cx="341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5ED0D89-4142-A84B-A38A-D908094048C3}" type="slidenum">
              <a:rPr lang="en-US" sz="10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8" r:id="rId2"/>
    <p:sldLayoutId id="2147483759" r:id="rId3"/>
    <p:sldLayoutId id="2147483756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dirty="0" smtClean="0"/>
              <a:t>Az akusztika válogatott fejezetei</a:t>
            </a:r>
            <a:br>
              <a:rPr lang="hu-HU" dirty="0" smtClean="0"/>
            </a:br>
            <a:r>
              <a:rPr lang="hu-HU" dirty="0" smtClean="0"/>
              <a:t>(LAST)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hu-HU" noProof="0" dirty="0" smtClean="0"/>
              <a:t>Témalaboratórium tájékoztató, 20</a:t>
            </a:r>
            <a:r>
              <a:rPr lang="en-US" noProof="0" dirty="0" smtClean="0"/>
              <a:t>2</a:t>
            </a:r>
            <a:r>
              <a:rPr lang="hu-HU" noProof="0" dirty="0" smtClean="0"/>
              <a:t>2.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hu-HU" noProof="0" dirty="0" smtClean="0"/>
              <a:t>Dr. </a:t>
            </a:r>
            <a:r>
              <a:rPr lang="hu-HU" noProof="0" dirty="0" err="1" smtClean="0"/>
              <a:t>Rucz</a:t>
            </a:r>
            <a:r>
              <a:rPr lang="hu-HU" noProof="0" dirty="0" smtClean="0"/>
              <a:t> Péter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hu-HU" noProof="0" dirty="0"/>
              <a:t>BME Hálózati Rendszerek és Szolgáltatások Tanszék</a:t>
            </a:r>
          </a:p>
          <a:p>
            <a:pPr lvl="0">
              <a:lnSpc>
                <a:spcPct val="100000"/>
              </a:lnSpc>
              <a:defRPr/>
            </a:pPr>
            <a:r>
              <a:rPr lang="hu-HU" noProof="0" dirty="0" err="1" smtClean="0"/>
              <a:t>rucz</a:t>
            </a:r>
            <a:r>
              <a:rPr lang="hu-HU" noProof="0" dirty="0" smtClean="0"/>
              <a:t>@</a:t>
            </a:r>
            <a:r>
              <a:rPr lang="hu-HU" noProof="0" dirty="0" err="1" smtClean="0"/>
              <a:t>hit.bme.hu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879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A hang érzeti jellemzői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>
          <a:xfrm>
            <a:off x="269631" y="1230923"/>
            <a:ext cx="4321419" cy="5134707"/>
          </a:xfrm>
        </p:spPr>
        <p:txBody>
          <a:bodyPr/>
          <a:lstStyle/>
          <a:p>
            <a:r>
              <a:rPr lang="hu-HU" noProof="0" dirty="0" smtClean="0"/>
              <a:t>Szubjektív mérőszámok</a:t>
            </a:r>
          </a:p>
          <a:p>
            <a:pPr lvl="1"/>
            <a:r>
              <a:rPr lang="hu-HU" dirty="0" smtClean="0"/>
              <a:t>Hangosság</a:t>
            </a:r>
          </a:p>
          <a:p>
            <a:pPr lvl="1"/>
            <a:r>
              <a:rPr lang="hu-HU" dirty="0" smtClean="0"/>
              <a:t>Beszédérthetőség</a:t>
            </a:r>
          </a:p>
          <a:p>
            <a:pPr lvl="1"/>
            <a:r>
              <a:rPr lang="hu-HU" noProof="0" dirty="0" smtClean="0"/>
              <a:t>Zavarás</a:t>
            </a:r>
          </a:p>
          <a:p>
            <a:endParaRPr lang="hu-HU" dirty="0" smtClean="0"/>
          </a:p>
          <a:p>
            <a:r>
              <a:rPr lang="hu-HU" dirty="0" smtClean="0"/>
              <a:t>Alkalmazások</a:t>
            </a:r>
            <a:endParaRPr lang="hu-HU" noProof="0" dirty="0" smtClean="0"/>
          </a:p>
          <a:p>
            <a:pPr lvl="1"/>
            <a:r>
              <a:rPr lang="hu-HU" noProof="0" dirty="0" smtClean="0"/>
              <a:t>Hallásvédelem</a:t>
            </a:r>
          </a:p>
          <a:p>
            <a:pPr lvl="1"/>
            <a:r>
              <a:rPr lang="hu-HU" dirty="0" err="1" smtClean="0"/>
              <a:t>Pszichoakusztikai</a:t>
            </a:r>
            <a:r>
              <a:rPr lang="hu-HU" dirty="0" smtClean="0"/>
              <a:t> elvű </a:t>
            </a:r>
            <a:r>
              <a:rPr lang="hu-HU" dirty="0" err="1" smtClean="0"/>
              <a:t>audiotömörítés</a:t>
            </a:r>
            <a:endParaRPr lang="hu-HU" dirty="0" smtClean="0"/>
          </a:p>
          <a:p>
            <a:pPr lvl="1"/>
            <a:r>
              <a:rPr lang="hu-HU" noProof="0" dirty="0" smtClean="0"/>
              <a:t>Repülőgépzaj elemzése</a:t>
            </a:r>
          </a:p>
        </p:txBody>
      </p:sp>
      <p:pic>
        <p:nvPicPr>
          <p:cNvPr id="4" name="Kép 3" descr="COSMA sound machine t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0" y="3636722"/>
            <a:ext cx="4260417" cy="2840278"/>
          </a:xfrm>
          <a:prstGeom prst="rect">
            <a:avLst/>
          </a:prstGeom>
        </p:spPr>
      </p:pic>
      <p:pic>
        <p:nvPicPr>
          <p:cNvPr id="5" name="Kép 4" descr="ful_felepite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0" y="1230923"/>
            <a:ext cx="4374717" cy="22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 bwMode="auto">
          <a:xfrm>
            <a:off x="2876609" y="4062367"/>
            <a:ext cx="3914715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2800" i="0" dirty="0" smtClean="0">
                <a:solidFill>
                  <a:schemeClr val="bg1"/>
                </a:solidFill>
              </a:rPr>
              <a:t>Köszönöm a figyelmet!</a:t>
            </a:r>
          </a:p>
          <a:p>
            <a:pPr algn="ctr" eaLnBrk="0" hangingPunct="0">
              <a:spcBef>
                <a:spcPct val="20000"/>
              </a:spcBef>
              <a:buClr>
                <a:schemeClr val="tx1"/>
              </a:buClr>
            </a:pPr>
            <a:endParaRPr lang="hu-HU" sz="2800" i="0" dirty="0" smtClean="0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2800" dirty="0" smtClean="0">
                <a:solidFill>
                  <a:schemeClr val="bg1"/>
                </a:solidFill>
              </a:rPr>
              <a:t>További információ: </a:t>
            </a:r>
            <a:r>
              <a:rPr lang="hu-HU" sz="2800" dirty="0" err="1" smtClean="0">
                <a:solidFill>
                  <a:schemeClr val="bg1"/>
                </a:solidFill>
              </a:rPr>
              <a:t>rucz</a:t>
            </a:r>
            <a:r>
              <a:rPr lang="hu-HU" sz="2800" dirty="0" smtClean="0">
                <a:solidFill>
                  <a:schemeClr val="bg1"/>
                </a:solidFill>
              </a:rPr>
              <a:t>@</a:t>
            </a:r>
            <a:r>
              <a:rPr lang="hu-HU" sz="2800" dirty="0" err="1" smtClean="0">
                <a:solidFill>
                  <a:schemeClr val="bg1"/>
                </a:solidFill>
              </a:rPr>
              <a:t>hit.bme.hu</a:t>
            </a:r>
            <a:endParaRPr lang="hu-HU" sz="2800" i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Az Akusztikai És Stúdiótechnikai Laboratórium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>
          <a:xfrm>
            <a:off x="269631" y="1051457"/>
            <a:ext cx="8581836" cy="5134707"/>
          </a:xfrm>
        </p:spPr>
        <p:txBody>
          <a:bodyPr/>
          <a:lstStyle/>
          <a:p>
            <a:r>
              <a:rPr lang="hu-HU" noProof="0" dirty="0" smtClean="0"/>
              <a:t>Gyakorló hangstúdió</a:t>
            </a:r>
          </a:p>
          <a:p>
            <a:r>
              <a:rPr lang="hu-HU" dirty="0" smtClean="0"/>
              <a:t>Süketszoba</a:t>
            </a:r>
          </a:p>
          <a:p>
            <a:r>
              <a:rPr lang="hu-HU" noProof="0" dirty="0" smtClean="0"/>
              <a:t>Laboratórium</a:t>
            </a:r>
          </a:p>
          <a:p>
            <a:pPr lvl="1"/>
            <a:r>
              <a:rPr lang="hu-HU" noProof="0" dirty="0" smtClean="0"/>
              <a:t>Mérőeszközök</a:t>
            </a:r>
          </a:p>
          <a:p>
            <a:pPr lvl="1"/>
            <a:r>
              <a:rPr lang="hu-HU" dirty="0" smtClean="0"/>
              <a:t>Apple </a:t>
            </a:r>
            <a:r>
              <a:rPr lang="hu-HU" dirty="0" err="1" smtClean="0"/>
              <a:t>iMac</a:t>
            </a:r>
            <a:r>
              <a:rPr lang="hu-HU" dirty="0" smtClean="0"/>
              <a:t> géppark</a:t>
            </a:r>
            <a:endParaRPr lang="hu-HU" noProof="0" dirty="0" smtClean="0"/>
          </a:p>
        </p:txBody>
      </p:sp>
      <p:pic>
        <p:nvPicPr>
          <p:cNvPr id="4" name="Kép 3" descr="drone_measur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86" y="3546230"/>
            <a:ext cx="3757851" cy="2819400"/>
          </a:xfrm>
          <a:prstGeom prst="rect">
            <a:avLst/>
          </a:prstGeom>
        </p:spPr>
      </p:pic>
      <p:pic>
        <p:nvPicPr>
          <p:cNvPr id="5" name="Kép 4" descr="3_20051116_IMG_13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95" y="3546230"/>
            <a:ext cx="4233672" cy="2819400"/>
          </a:xfrm>
          <a:prstGeom prst="rect">
            <a:avLst/>
          </a:prstGeom>
        </p:spPr>
      </p:pic>
      <p:pic>
        <p:nvPicPr>
          <p:cNvPr id="6" name="Kép 5" descr="4_vlcsnap_1-2014-10-15-19h05m49s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795" y="1049528"/>
            <a:ext cx="4233672" cy="238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oktatói Csapat</a:t>
            </a:r>
            <a:endParaRPr lang="hu-HU" noProof="0" dirty="0"/>
          </a:p>
        </p:txBody>
      </p:sp>
      <p:pic>
        <p:nvPicPr>
          <p:cNvPr id="4" name="Kép 3" descr="augusztinovicz_ful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86" y="1099668"/>
            <a:ext cx="1443990" cy="1881171"/>
          </a:xfrm>
          <a:prstGeom prst="rect">
            <a:avLst/>
          </a:prstGeom>
        </p:spPr>
      </p:pic>
      <p:pic>
        <p:nvPicPr>
          <p:cNvPr id="5" name="Kép 4" descr="fia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538" y="1099669"/>
            <a:ext cx="1418113" cy="1881170"/>
          </a:xfrm>
          <a:prstGeom prst="rect">
            <a:avLst/>
          </a:prstGeom>
        </p:spPr>
      </p:pic>
      <p:pic>
        <p:nvPicPr>
          <p:cNvPr id="7" name="Kép 6" descr="jenei-kulcsar_dor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48" y="3714420"/>
            <a:ext cx="1400991" cy="1874566"/>
          </a:xfrm>
          <a:prstGeom prst="rect">
            <a:avLst/>
          </a:prstGeom>
        </p:spPr>
      </p:pic>
      <p:pic>
        <p:nvPicPr>
          <p:cNvPr id="8" name="Kép 7" descr="marki_feren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518" y="1106457"/>
            <a:ext cx="1424923" cy="189064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 bwMode="auto">
          <a:xfrm>
            <a:off x="158936" y="2997105"/>
            <a:ext cx="200567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Augusztinovicz</a:t>
            </a: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Fülöp</a:t>
            </a:r>
          </a:p>
        </p:txBody>
      </p:sp>
      <p:sp>
        <p:nvSpPr>
          <p:cNvPr id="11" name="Szövegdoboz 10"/>
          <p:cNvSpPr txBox="1"/>
          <p:nvPr/>
        </p:nvSpPr>
        <p:spPr bwMode="auto">
          <a:xfrm>
            <a:off x="2847560" y="2997105"/>
            <a:ext cx="111601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Fiala</a:t>
            </a: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Péter</a:t>
            </a:r>
          </a:p>
        </p:txBody>
      </p:sp>
      <p:sp>
        <p:nvSpPr>
          <p:cNvPr id="12" name="Szövegdoboz 11"/>
          <p:cNvSpPr txBox="1"/>
          <p:nvPr/>
        </p:nvSpPr>
        <p:spPr bwMode="auto">
          <a:xfrm>
            <a:off x="5019758" y="2997105"/>
            <a:ext cx="14045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Firtha</a:t>
            </a: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Gergely</a:t>
            </a:r>
          </a:p>
        </p:txBody>
      </p:sp>
      <p:sp>
        <p:nvSpPr>
          <p:cNvPr id="13" name="Szövegdoboz 12"/>
          <p:cNvSpPr txBox="1"/>
          <p:nvPr/>
        </p:nvSpPr>
        <p:spPr bwMode="auto">
          <a:xfrm>
            <a:off x="170578" y="5602013"/>
            <a:ext cx="182453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Jenei-Kulcsár Dóra</a:t>
            </a:r>
          </a:p>
        </p:txBody>
      </p:sp>
      <p:sp>
        <p:nvSpPr>
          <p:cNvPr id="14" name="Szövegdoboz 13"/>
          <p:cNvSpPr txBox="1"/>
          <p:nvPr/>
        </p:nvSpPr>
        <p:spPr bwMode="auto">
          <a:xfrm>
            <a:off x="7397450" y="3010132"/>
            <a:ext cx="13083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Márki Ferenc</a:t>
            </a:r>
          </a:p>
        </p:txBody>
      </p:sp>
      <p:sp>
        <p:nvSpPr>
          <p:cNvPr id="15" name="Szövegdoboz 14"/>
          <p:cNvSpPr txBox="1"/>
          <p:nvPr/>
        </p:nvSpPr>
        <p:spPr bwMode="auto">
          <a:xfrm>
            <a:off x="5199618" y="5632493"/>
            <a:ext cx="1136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Rucz</a:t>
            </a: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Péter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16" y="3690718"/>
            <a:ext cx="1423700" cy="189826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 bwMode="auto">
          <a:xfrm>
            <a:off x="7212288" y="5632493"/>
            <a:ext cx="151355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1500" i="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Ulveczki</a:t>
            </a:r>
            <a:r>
              <a:rPr lang="en-US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i="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Mihály</a:t>
            </a:r>
            <a:endParaRPr lang="hu-HU" sz="1500" i="0" dirty="0" smtClean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92" y="3714420"/>
            <a:ext cx="1408760" cy="1878347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 bwMode="auto">
          <a:xfrm>
            <a:off x="2793445" y="5632492"/>
            <a:ext cx="133081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tx1"/>
              </a:buClr>
            </a:pPr>
            <a:r>
              <a:rPr lang="hu-HU" sz="1500" i="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Csóka Bence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58" y="3752437"/>
            <a:ext cx="1429691" cy="1840330"/>
          </a:xfrm>
          <a:prstGeom prst="rect">
            <a:avLst/>
          </a:prstGeom>
        </p:spPr>
      </p:pic>
      <p:pic>
        <p:nvPicPr>
          <p:cNvPr id="21" name="Kép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12" y="1118731"/>
            <a:ext cx="1396581" cy="18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Célkitűzés, megvalósítás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noProof="0" dirty="0" smtClean="0"/>
              <a:t>A témalabor célja</a:t>
            </a:r>
          </a:p>
          <a:p>
            <a:pPr lvl="1"/>
            <a:r>
              <a:rPr lang="hu-HU" noProof="0" dirty="0" smtClean="0"/>
              <a:t>A Laborban művelt területek ismertetése</a:t>
            </a:r>
          </a:p>
          <a:p>
            <a:pPr lvl="1"/>
            <a:r>
              <a:rPr lang="hu-HU" noProof="0" dirty="0" smtClean="0"/>
              <a:t>Eszközparkunk bemutatása </a:t>
            </a:r>
          </a:p>
          <a:p>
            <a:pPr lvl="1"/>
            <a:r>
              <a:rPr lang="hu-HU" dirty="0" smtClean="0"/>
              <a:t>Motiváció későbbi önálló feladat választásához</a:t>
            </a:r>
          </a:p>
          <a:p>
            <a:endParaRPr lang="hu-HU" noProof="0" dirty="0" smtClean="0"/>
          </a:p>
          <a:p>
            <a:r>
              <a:rPr lang="hu-HU" noProof="0" dirty="0" smtClean="0"/>
              <a:t>Témalabor alkalmak</a:t>
            </a:r>
          </a:p>
          <a:p>
            <a:pPr lvl="1"/>
            <a:r>
              <a:rPr lang="hu-HU" dirty="0" smtClean="0"/>
              <a:t>Tematikus, interaktív demonstrációk a laborban</a:t>
            </a:r>
          </a:p>
          <a:p>
            <a:pPr lvl="1"/>
            <a:r>
              <a:rPr lang="hu-HU" noProof="0" dirty="0" smtClean="0"/>
              <a:t>7 alkalommal 1-1 terület mutatkozik be</a:t>
            </a:r>
          </a:p>
          <a:p>
            <a:pPr lvl="1"/>
            <a:r>
              <a:rPr lang="hu-HU" dirty="0" smtClean="0"/>
              <a:t>A témákhoz kapcsolódó otthoni önálló feladatok, konzultációs lehetőséggel</a:t>
            </a:r>
            <a:endParaRPr lang="hu-HU" noProof="0" dirty="0" smtClean="0"/>
          </a:p>
        </p:txBody>
      </p:sp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Hang- És Rezgésmérés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noProof="0" dirty="0" smtClean="0"/>
              <a:t>Hogyan működik a hangnyomásszint-mérő?</a:t>
            </a:r>
          </a:p>
          <a:p>
            <a:r>
              <a:rPr lang="hu-HU" noProof="0" dirty="0" smtClean="0"/>
              <a:t>Mikrofonok, rezgésérzékelők méréstechnikája</a:t>
            </a:r>
          </a:p>
          <a:p>
            <a:r>
              <a:rPr lang="hu-HU" dirty="0" smtClean="0"/>
              <a:t>Sokcsatornás, szinkron rögzítés és feldolgozás</a:t>
            </a:r>
          </a:p>
          <a:p>
            <a:r>
              <a:rPr lang="hu-HU" noProof="0" dirty="0" smtClean="0"/>
              <a:t>Stúdió- és mobileszközök kalibrációja</a:t>
            </a:r>
          </a:p>
        </p:txBody>
      </p:sp>
      <p:pic>
        <p:nvPicPr>
          <p:cNvPr id="4" name="Kép 3" descr="mav_measur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60" y="3256670"/>
            <a:ext cx="4145280" cy="3108960"/>
          </a:xfrm>
          <a:prstGeom prst="rect">
            <a:avLst/>
          </a:prstGeom>
        </p:spPr>
      </p:pic>
      <p:pic>
        <p:nvPicPr>
          <p:cNvPr id="5" name="Kép 4" descr="12_ultrahang_mere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1" y="3256670"/>
            <a:ext cx="4145280" cy="31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Mikrofontömbös érzékelés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>
          <a:xfrm>
            <a:off x="269631" y="1230923"/>
            <a:ext cx="4437126" cy="5134707"/>
          </a:xfrm>
        </p:spPr>
        <p:txBody>
          <a:bodyPr/>
          <a:lstStyle/>
          <a:p>
            <a:r>
              <a:rPr lang="hu-HU" dirty="0" smtClean="0"/>
              <a:t>Akusztikai kamera</a:t>
            </a:r>
            <a:endParaRPr lang="hu-HU" noProof="0" dirty="0" smtClean="0"/>
          </a:p>
          <a:p>
            <a:pPr lvl="1"/>
            <a:r>
              <a:rPr lang="hu-HU" noProof="0" dirty="0" smtClean="0"/>
              <a:t>Források helyzetének / eloszlásának megmérése</a:t>
            </a:r>
          </a:p>
          <a:p>
            <a:pPr lvl="1"/>
            <a:r>
              <a:rPr lang="hu-HU" noProof="0" dirty="0" smtClean="0"/>
              <a:t>Hangjelek szétválasztása</a:t>
            </a:r>
            <a:endParaRPr lang="hu-HU" dirty="0" smtClean="0"/>
          </a:p>
          <a:p>
            <a:r>
              <a:rPr lang="hu-HU" noProof="0" dirty="0" smtClean="0"/>
              <a:t>24/48 csatornás eszköz</a:t>
            </a:r>
          </a:p>
          <a:p>
            <a:endParaRPr lang="hu-HU" noProof="0" dirty="0" smtClean="0"/>
          </a:p>
          <a:p>
            <a:r>
              <a:rPr lang="hu-HU" noProof="0" dirty="0" smtClean="0"/>
              <a:t>Kihívások</a:t>
            </a:r>
          </a:p>
          <a:p>
            <a:pPr lvl="1"/>
            <a:r>
              <a:rPr lang="hu-HU" dirty="0" smtClean="0"/>
              <a:t>Mozgó forrás követése</a:t>
            </a:r>
          </a:p>
          <a:p>
            <a:pPr lvl="1"/>
            <a:r>
              <a:rPr lang="hu-HU" noProof="0" dirty="0" smtClean="0"/>
              <a:t>Zavarforrások elnyomása</a:t>
            </a:r>
          </a:p>
        </p:txBody>
      </p:sp>
      <p:pic>
        <p:nvPicPr>
          <p:cNvPr id="4" name="Kép 3" descr="camera_me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757" y="1230923"/>
            <a:ext cx="4144710" cy="2331399"/>
          </a:xfrm>
          <a:prstGeom prst="rect">
            <a:avLst/>
          </a:prstGeom>
        </p:spPr>
      </p:pic>
      <p:pic>
        <p:nvPicPr>
          <p:cNvPr id="6" name="drone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6756" y="3701989"/>
            <a:ext cx="4144711" cy="26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Hangelemzés és </a:t>
            </a:r>
            <a:r>
              <a:rPr lang="hu-HU" noProof="0" dirty="0" err="1" smtClean="0"/>
              <a:t>-szintézis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>
          <a:xfrm>
            <a:off x="269631" y="1183298"/>
            <a:ext cx="5056749" cy="2432655"/>
          </a:xfrm>
        </p:spPr>
        <p:txBody>
          <a:bodyPr/>
          <a:lstStyle/>
          <a:p>
            <a:r>
              <a:rPr lang="hu-HU" dirty="0" smtClean="0"/>
              <a:t>Milyen komponensek alkotják a zenei hangokat?</a:t>
            </a:r>
          </a:p>
          <a:p>
            <a:r>
              <a:rPr lang="hu-HU" dirty="0" smtClean="0"/>
              <a:t>Ezek hogyan mérhetőek?</a:t>
            </a:r>
          </a:p>
          <a:p>
            <a:r>
              <a:rPr lang="hu-HU" dirty="0" smtClean="0"/>
              <a:t>Milyen módszerekkel reprodukálhatóak?</a:t>
            </a:r>
          </a:p>
          <a:p>
            <a:endParaRPr lang="hu-HU" noProof="0" dirty="0" smtClean="0"/>
          </a:p>
        </p:txBody>
      </p:sp>
      <p:pic>
        <p:nvPicPr>
          <p:cNvPr id="4" name="Kép 3" descr="7_gitarmeres_elrendezes.jpg"/>
          <p:cNvPicPr>
            <a:picLocks noChangeAspect="1"/>
          </p:cNvPicPr>
          <p:nvPr/>
        </p:nvPicPr>
        <p:blipFill>
          <a:blip r:embed="rId3"/>
          <a:srcRect l="54060" b="55208"/>
          <a:stretch>
            <a:fillRect/>
          </a:stretch>
        </p:blipFill>
        <p:spPr>
          <a:xfrm>
            <a:off x="5374005" y="939979"/>
            <a:ext cx="3683844" cy="2774992"/>
          </a:xfrm>
          <a:prstGeom prst="rect">
            <a:avLst/>
          </a:prstGeom>
        </p:spPr>
      </p:pic>
      <p:pic>
        <p:nvPicPr>
          <p:cNvPr id="5" name="Kép 4" descr="8_gitarmeres_eredmenyek.jpg"/>
          <p:cNvPicPr>
            <a:picLocks noChangeAspect="1"/>
          </p:cNvPicPr>
          <p:nvPr/>
        </p:nvPicPr>
        <p:blipFill>
          <a:blip r:embed="rId4"/>
          <a:srcRect b="50923"/>
          <a:stretch>
            <a:fillRect/>
          </a:stretch>
        </p:blipFill>
        <p:spPr>
          <a:xfrm>
            <a:off x="114300" y="3663578"/>
            <a:ext cx="6629400" cy="2832471"/>
          </a:xfrm>
          <a:prstGeom prst="rect">
            <a:avLst/>
          </a:prstGeom>
        </p:spPr>
      </p:pic>
      <p:pic>
        <p:nvPicPr>
          <p:cNvPr id="6" name="Kép 5" descr="8_gitarmeres_eredmenyek.jpg"/>
          <p:cNvPicPr>
            <a:picLocks noChangeAspect="1"/>
          </p:cNvPicPr>
          <p:nvPr/>
        </p:nvPicPr>
        <p:blipFill>
          <a:blip r:embed="rId4"/>
          <a:srcRect t="51667" r="67654"/>
          <a:stretch>
            <a:fillRect/>
          </a:stretch>
        </p:blipFill>
        <p:spPr>
          <a:xfrm>
            <a:off x="6966630" y="3663578"/>
            <a:ext cx="2177369" cy="28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A térhangzás alapjai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>
          <a:xfrm>
            <a:off x="269631" y="1230923"/>
            <a:ext cx="5428456" cy="5134707"/>
          </a:xfrm>
        </p:spPr>
        <p:txBody>
          <a:bodyPr/>
          <a:lstStyle/>
          <a:p>
            <a:r>
              <a:rPr lang="hu-HU" noProof="0" dirty="0" err="1" smtClean="0"/>
              <a:t>Auralizáció</a:t>
            </a:r>
            <a:endParaRPr lang="hu-HU" noProof="0" dirty="0" smtClean="0"/>
          </a:p>
          <a:p>
            <a:pPr lvl="1"/>
            <a:r>
              <a:rPr lang="hu-HU" noProof="0" dirty="0" smtClean="0"/>
              <a:t>Milyen lesz a megtervezett hangversenyterem „akusztikája”?</a:t>
            </a:r>
          </a:p>
          <a:p>
            <a:r>
              <a:rPr lang="hu-HU" dirty="0" err="1" smtClean="0"/>
              <a:t>Hangtérszintézis</a:t>
            </a:r>
            <a:endParaRPr lang="hu-HU" dirty="0" smtClean="0"/>
          </a:p>
          <a:p>
            <a:pPr lvl="1"/>
            <a:r>
              <a:rPr lang="hu-HU" dirty="0" smtClean="0"/>
              <a:t>Sweet spot kiterjesztése</a:t>
            </a:r>
          </a:p>
          <a:p>
            <a:pPr lvl="1"/>
            <a:r>
              <a:rPr lang="hu-HU" dirty="0" smtClean="0"/>
              <a:t>Hangszórótömb vezérlése</a:t>
            </a:r>
          </a:p>
          <a:p>
            <a:r>
              <a:rPr lang="hu-HU" noProof="0" dirty="0" err="1" smtClean="0"/>
              <a:t>Ambisonic</a:t>
            </a:r>
            <a:r>
              <a:rPr lang="hu-HU" noProof="0" dirty="0" smtClean="0"/>
              <a:t> formátumok</a:t>
            </a:r>
          </a:p>
          <a:p>
            <a:pPr lvl="1"/>
            <a:r>
              <a:rPr lang="hu-HU" dirty="0" smtClean="0"/>
              <a:t>„Hangobjektumok” tárolása</a:t>
            </a:r>
          </a:p>
          <a:p>
            <a:pPr lvl="1"/>
            <a:r>
              <a:rPr lang="hu-HU" dirty="0" smtClean="0"/>
              <a:t>A hangtér a megfigyelővel együtt mozoghat, fordulhat el</a:t>
            </a:r>
            <a:endParaRPr lang="hu-HU" noProof="0" dirty="0" smtClean="0"/>
          </a:p>
        </p:txBody>
      </p:sp>
      <p:pic>
        <p:nvPicPr>
          <p:cNvPr id="4" name="Kép 3" descr="terhangzas_szinha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087" y="1021374"/>
            <a:ext cx="3153379" cy="2340951"/>
          </a:xfrm>
          <a:prstGeom prst="rect">
            <a:avLst/>
          </a:prstGeom>
        </p:spPr>
      </p:pic>
      <p:pic>
        <p:nvPicPr>
          <p:cNvPr id="5" name="Kép 4" descr="terhangzas_stere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088" y="3608545"/>
            <a:ext cx="3153380" cy="27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4475" y="95251"/>
            <a:ext cx="6056992" cy="844728"/>
          </a:xfrm>
        </p:spPr>
        <p:txBody>
          <a:bodyPr/>
          <a:lstStyle/>
          <a:p>
            <a:r>
              <a:rPr lang="hu-HU" noProof="0" dirty="0" smtClean="0"/>
              <a:t>Szimulációs esettanulmány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>
          <a:xfrm>
            <a:off x="269631" y="1230924"/>
            <a:ext cx="5169144" cy="1979002"/>
          </a:xfrm>
        </p:spPr>
        <p:txBody>
          <a:bodyPr/>
          <a:lstStyle/>
          <a:p>
            <a:r>
              <a:rPr lang="hu-HU" noProof="0" dirty="0" smtClean="0"/>
              <a:t>Hang- és rezgésterjedés  számítógépes szimulációja</a:t>
            </a:r>
          </a:p>
          <a:p>
            <a:r>
              <a:rPr lang="hu-HU" dirty="0" smtClean="0"/>
              <a:t>Esettanulmány: autóipari alkalmazás - tolatóradar</a:t>
            </a:r>
            <a:endParaRPr lang="hu-HU" noProof="0" dirty="0" smtClean="0"/>
          </a:p>
        </p:txBody>
      </p:sp>
      <p:pic>
        <p:nvPicPr>
          <p:cNvPr id="4" name="Kép 3" descr="ultrasonic_arrangement.png"/>
          <p:cNvPicPr>
            <a:picLocks noChangeAspect="1"/>
          </p:cNvPicPr>
          <p:nvPr/>
        </p:nvPicPr>
        <p:blipFill>
          <a:blip r:embed="rId3"/>
          <a:srcRect l="7746" t="11610" r="4046" b="5021"/>
          <a:stretch>
            <a:fillRect/>
          </a:stretch>
        </p:blipFill>
        <p:spPr>
          <a:xfrm>
            <a:off x="5619750" y="1040423"/>
            <a:ext cx="3352800" cy="2771775"/>
          </a:xfrm>
          <a:prstGeom prst="rect">
            <a:avLst/>
          </a:prstGeom>
        </p:spPr>
      </p:pic>
      <p:pic>
        <p:nvPicPr>
          <p:cNvPr id="5" name="Kép 4" descr="polar_from_meas_50_kHz.png"/>
          <p:cNvPicPr>
            <a:picLocks noChangeAspect="1"/>
          </p:cNvPicPr>
          <p:nvPr/>
        </p:nvPicPr>
        <p:blipFill>
          <a:blip r:embed="rId4"/>
          <a:srcRect r="3251"/>
          <a:stretch>
            <a:fillRect/>
          </a:stretch>
        </p:blipFill>
        <p:spPr>
          <a:xfrm>
            <a:off x="4648322" y="3812198"/>
            <a:ext cx="4333753" cy="2560027"/>
          </a:xfrm>
          <a:prstGeom prst="rect">
            <a:avLst/>
          </a:prstGeom>
        </p:spPr>
      </p:pic>
      <p:pic>
        <p:nvPicPr>
          <p:cNvPr id="6" name="Kép 5" descr="contour_H_S03_S03.png"/>
          <p:cNvPicPr>
            <a:picLocks noChangeAspect="1"/>
          </p:cNvPicPr>
          <p:nvPr/>
        </p:nvPicPr>
        <p:blipFill>
          <a:blip r:embed="rId5"/>
          <a:srcRect l="3829" r="23716"/>
          <a:stretch>
            <a:fillRect/>
          </a:stretch>
        </p:blipFill>
        <p:spPr>
          <a:xfrm>
            <a:off x="313212" y="3095625"/>
            <a:ext cx="4059723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T template 4 3tmpl - FIN-HU">
  <a:themeElements>
    <a:clrScheme name="MaxiMizeR">
      <a:dk1>
        <a:srgbClr val="9CBB2C"/>
      </a:dk1>
      <a:lt1>
        <a:sysClr val="window" lastClr="FFFFFF"/>
      </a:lt1>
      <a:dk2>
        <a:srgbClr val="234C46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none"/>
      <a:lstStyle>
        <a:defPPr algn="r" eaLnBrk="0" hangingPunct="0">
          <a:spcBef>
            <a:spcPct val="20000"/>
          </a:spcBef>
          <a:buClr>
            <a:schemeClr val="tx1"/>
          </a:buClr>
          <a:defRPr sz="1500" i="0" dirty="0" smtClean="0">
            <a:solidFill>
              <a:schemeClr val="accent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2421</TotalTime>
  <Words>234</Words>
  <Application>Microsoft Office PowerPoint</Application>
  <PresentationFormat>On-screen Show (4:3)</PresentationFormat>
  <Paragraphs>82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ＭＳ Ｐゴシック</vt:lpstr>
      <vt:lpstr>Arial</vt:lpstr>
      <vt:lpstr>Calibri</vt:lpstr>
      <vt:lpstr>HIT template 4 3tmpl - FIN-HU</vt:lpstr>
      <vt:lpstr>PowerPoint Presentation</vt:lpstr>
      <vt:lpstr>Az Akusztikai És Stúdiótechnikai Laboratórium</vt:lpstr>
      <vt:lpstr>oktatói Csapat</vt:lpstr>
      <vt:lpstr>Célkitűzés, megvalósítás</vt:lpstr>
      <vt:lpstr>Hang- És Rezgésmérés</vt:lpstr>
      <vt:lpstr>Mikrofontömbös érzékelés</vt:lpstr>
      <vt:lpstr>Hangelemzés és -szintézis</vt:lpstr>
      <vt:lpstr>A térhangzás alapjai</vt:lpstr>
      <vt:lpstr>Szimulációs esettanulmány</vt:lpstr>
      <vt:lpstr>A hang érzeti jellemzői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gabor</dc:creator>
  <cp:lastModifiedBy>ruster</cp:lastModifiedBy>
  <cp:revision>148</cp:revision>
  <cp:lastPrinted>2017-02-26T16:06:22Z</cp:lastPrinted>
  <dcterms:created xsi:type="dcterms:W3CDTF">2017-10-02T12:00:02Z</dcterms:created>
  <dcterms:modified xsi:type="dcterms:W3CDTF">2023-09-05T07:56:22Z</dcterms:modified>
</cp:coreProperties>
</file>